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8"/>
  </p:notesMasterIdLst>
  <p:sldIdLst>
    <p:sldId id="330" r:id="rId5"/>
    <p:sldId id="283" r:id="rId6"/>
    <p:sldId id="285" r:id="rId7"/>
    <p:sldId id="286" r:id="rId8"/>
    <p:sldId id="335" r:id="rId9"/>
    <p:sldId id="336" r:id="rId10"/>
    <p:sldId id="337" r:id="rId11"/>
    <p:sldId id="338" r:id="rId12"/>
    <p:sldId id="339" r:id="rId13"/>
    <p:sldId id="292" r:id="rId14"/>
    <p:sldId id="293" r:id="rId15"/>
    <p:sldId id="340" r:id="rId16"/>
    <p:sldId id="341" r:id="rId17"/>
    <p:sldId id="342" r:id="rId18"/>
    <p:sldId id="343" r:id="rId19"/>
    <p:sldId id="344" r:id="rId20"/>
    <p:sldId id="345" r:id="rId21"/>
    <p:sldId id="346" r:id="rId22"/>
    <p:sldId id="347" r:id="rId23"/>
    <p:sldId id="348" r:id="rId24"/>
    <p:sldId id="349" r:id="rId25"/>
    <p:sldId id="350" r:id="rId26"/>
    <p:sldId id="351" r:id="rId27"/>
    <p:sldId id="352" r:id="rId28"/>
    <p:sldId id="353" r:id="rId29"/>
    <p:sldId id="355" r:id="rId30"/>
    <p:sldId id="356" r:id="rId31"/>
    <p:sldId id="357" r:id="rId32"/>
    <p:sldId id="358" r:id="rId33"/>
    <p:sldId id="359" r:id="rId34"/>
    <p:sldId id="360" r:id="rId35"/>
    <p:sldId id="361" r:id="rId36"/>
    <p:sldId id="362" r:id="rId37"/>
    <p:sldId id="363" r:id="rId38"/>
    <p:sldId id="364" r:id="rId39"/>
    <p:sldId id="354" r:id="rId40"/>
    <p:sldId id="371" r:id="rId41"/>
    <p:sldId id="365" r:id="rId42"/>
    <p:sldId id="366" r:id="rId43"/>
    <p:sldId id="367" r:id="rId44"/>
    <p:sldId id="368" r:id="rId45"/>
    <p:sldId id="369" r:id="rId46"/>
    <p:sldId id="370" r:id="rId47"/>
  </p:sldIdLst>
  <p:sldSz cx="12192000" cy="6858000"/>
  <p:notesSz cx="6799263" cy="9929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sans titre" id="{9E53DF9E-B698-4E0E-B0FB-0D5D6F569FA9}">
          <p14:sldIdLst>
            <p14:sldId id="330"/>
            <p14:sldId id="283"/>
            <p14:sldId id="285"/>
            <p14:sldId id="286"/>
            <p14:sldId id="335"/>
            <p14:sldId id="336"/>
            <p14:sldId id="337"/>
            <p14:sldId id="338"/>
            <p14:sldId id="339"/>
            <p14:sldId id="292"/>
            <p14:sldId id="293"/>
            <p14:sldId id="340"/>
            <p14:sldId id="341"/>
            <p14:sldId id="342"/>
            <p14:sldId id="343"/>
            <p14:sldId id="344"/>
            <p14:sldId id="345"/>
            <p14:sldId id="346"/>
            <p14:sldId id="347"/>
            <p14:sldId id="348"/>
            <p14:sldId id="349"/>
            <p14:sldId id="350"/>
            <p14:sldId id="351"/>
            <p14:sldId id="352"/>
            <p14:sldId id="353"/>
            <p14:sldId id="355"/>
            <p14:sldId id="356"/>
            <p14:sldId id="357"/>
            <p14:sldId id="358"/>
            <p14:sldId id="359"/>
            <p14:sldId id="360"/>
            <p14:sldId id="361"/>
            <p14:sldId id="362"/>
            <p14:sldId id="363"/>
            <p14:sldId id="364"/>
            <p14:sldId id="354"/>
            <p14:sldId id="371"/>
            <p14:sldId id="365"/>
            <p14:sldId id="366"/>
            <p14:sldId id="367"/>
            <p14:sldId id="368"/>
            <p14:sldId id="369"/>
            <p14:sldId id="37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pez Vincent" initials="LV" lastIdx="1" clrIdx="0">
    <p:extLst>
      <p:ext uri="{19B8F6BF-5375-455C-9EA6-DF929625EA0E}">
        <p15:presenceInfo xmlns:p15="http://schemas.microsoft.com/office/powerpoint/2012/main" userId="Lopez Vincen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83E5"/>
    <a:srgbClr val="C7A1E3"/>
    <a:srgbClr val="435D74"/>
    <a:srgbClr val="7896B0"/>
    <a:srgbClr val="FF6600"/>
    <a:srgbClr val="40BAD2"/>
    <a:srgbClr val="B2CFE3"/>
    <a:srgbClr val="4E9D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6102" autoAdjust="0"/>
  </p:normalViewPr>
  <p:slideViewPr>
    <p:cSldViewPr snapToGrid="0">
      <p:cViewPr varScale="1">
        <p:scale>
          <a:sx n="59" d="100"/>
          <a:sy n="59" d="100"/>
        </p:scale>
        <p:origin x="1618" y="34"/>
      </p:cViewPr>
      <p:guideLst/>
    </p:cSldViewPr>
  </p:slideViewPr>
  <p:notesTextViewPr>
    <p:cViewPr>
      <p:scale>
        <a:sx n="1" d="1"/>
        <a:sy n="1" d="1"/>
      </p:scale>
      <p:origin x="0" y="0"/>
    </p:cViewPr>
  </p:notesTextViewPr>
  <p:sorterViewPr>
    <p:cViewPr>
      <p:scale>
        <a:sx n="100" d="100"/>
        <a:sy n="100" d="100"/>
      </p:scale>
      <p:origin x="0" y="-15821"/>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1275" y="0"/>
            <a:ext cx="2946400" cy="498475"/>
          </a:xfrm>
          <a:prstGeom prst="rect">
            <a:avLst/>
          </a:prstGeom>
        </p:spPr>
        <p:txBody>
          <a:bodyPr vert="horz" lIns="91440" tIns="45720" rIns="91440" bIns="45720" rtlCol="0"/>
          <a:lstStyle>
            <a:lvl1pPr algn="r">
              <a:defRPr sz="1200"/>
            </a:lvl1pPr>
          </a:lstStyle>
          <a:p>
            <a:fld id="{41DBE37B-120F-4967-91C2-9ABC71B89F8B}" type="datetimeFigureOut">
              <a:rPr lang="fr-FR" smtClean="0"/>
              <a:t>25/04/2025</a:t>
            </a:fld>
            <a:endParaRPr lang="fr-FR" dirty="0"/>
          </a:p>
        </p:txBody>
      </p:sp>
      <p:sp>
        <p:nvSpPr>
          <p:cNvPr id="4" name="Espace réservé de l'image des diapositives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79450" y="4778375"/>
            <a:ext cx="5440363" cy="3910013"/>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31338"/>
            <a:ext cx="2946400" cy="498475"/>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1275" y="9431338"/>
            <a:ext cx="2946400" cy="498475"/>
          </a:xfrm>
          <a:prstGeom prst="rect">
            <a:avLst/>
          </a:prstGeom>
        </p:spPr>
        <p:txBody>
          <a:bodyPr vert="horz" lIns="91440" tIns="45720" rIns="91440" bIns="45720" rtlCol="0" anchor="b"/>
          <a:lstStyle>
            <a:lvl1pPr algn="r">
              <a:defRPr sz="1200"/>
            </a:lvl1pPr>
          </a:lstStyle>
          <a:p>
            <a:fld id="{16174E99-DAFD-4FC3-B74E-B367D46E143B}" type="slidenum">
              <a:rPr lang="fr-FR" smtClean="0"/>
              <a:t>‹N°›</a:t>
            </a:fld>
            <a:endParaRPr lang="fr-FR" dirty="0"/>
          </a:p>
        </p:txBody>
      </p:sp>
    </p:spTree>
    <p:extLst>
      <p:ext uri="{BB962C8B-B14F-4D97-AF65-F5344CB8AC3E}">
        <p14:creationId xmlns:p14="http://schemas.microsoft.com/office/powerpoint/2010/main" val="1420223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defTabSz="988817">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69993" indent="-296151" defTabSz="988817">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84605" indent="-236921" defTabSz="988817">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58447" indent="-236921" defTabSz="988817">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132289" indent="-236921" defTabSz="988817">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606131" indent="-236921" defTabSz="988817"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3079974" indent="-236921" defTabSz="988817"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553816" indent="-236921" defTabSz="988817"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4027658" indent="-236921" defTabSz="988817"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A6D9ACB-6098-41A0-A475-FD5A2B6F2BFF}" type="slidenum">
              <a:rPr lang="fr-FR" altLang="fr-FR" smtClean="0">
                <a:solidFill>
                  <a:prstClr val="black"/>
                </a:solidFill>
                <a:latin typeface="Arial" panose="020B0604020202020204" pitchFamily="34" charset="0"/>
              </a:rPr>
              <a:pPr>
                <a:spcBef>
                  <a:spcPct val="0"/>
                </a:spcBef>
              </a:pPr>
              <a:t>1</a:t>
            </a:fld>
            <a:endParaRPr lang="fr-FR" altLang="fr-FR" dirty="0">
              <a:solidFill>
                <a:prstClr val="black"/>
              </a:solidFill>
              <a:latin typeface="Arial" panose="020B0604020202020204" pitchFamily="34" charset="0"/>
            </a:endParaRPr>
          </a:p>
        </p:txBody>
      </p:sp>
      <p:sp>
        <p:nvSpPr>
          <p:cNvPr id="18435" name="Rectangle 2"/>
          <p:cNvSpPr>
            <a:spLocks noGrp="1" noRot="1" noChangeAspect="1" noChangeArrowheads="1" noTextEdit="1"/>
          </p:cNvSpPr>
          <p:nvPr>
            <p:ph type="sldImg"/>
          </p:nvPr>
        </p:nvSpPr>
        <p:spPr>
          <a:xfrm>
            <a:off x="-185738" y="833438"/>
            <a:ext cx="7407276" cy="4167187"/>
          </a:xfrm>
          <a:ln/>
        </p:spPr>
      </p:sp>
      <p:sp>
        <p:nvSpPr>
          <p:cNvPr id="18436" name="Rectangle 3"/>
          <p:cNvSpPr>
            <a:spLocks noGrp="1" noChangeArrowheads="1"/>
          </p:cNvSpPr>
          <p:nvPr>
            <p:ph type="body" idx="1"/>
          </p:nvPr>
        </p:nvSpPr>
        <p:spPr>
          <a:noFill/>
        </p:spPr>
        <p:txBody>
          <a:bodyPr/>
          <a:lstStyle/>
          <a:p>
            <a:pPr eaLnBrk="1" hangingPunct="1"/>
            <a:endParaRPr lang="fr-FR" altLang="fr-FR" dirty="0">
              <a:ea typeface="ＭＳ Ｐゴシック" panose="020B0600070205080204" pitchFamily="34" charset="-128"/>
            </a:endParaRPr>
          </a:p>
        </p:txBody>
      </p:sp>
    </p:spTree>
    <p:extLst>
      <p:ext uri="{BB962C8B-B14F-4D97-AF65-F5344CB8AC3E}">
        <p14:creationId xmlns:p14="http://schemas.microsoft.com/office/powerpoint/2010/main" val="1431570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1ere cause de mortalité par cancer en France</a:t>
            </a:r>
            <a:endParaRPr lang="fr-FR" dirty="0"/>
          </a:p>
        </p:txBody>
      </p:sp>
      <p:sp>
        <p:nvSpPr>
          <p:cNvPr id="4" name="Espace réservé du numéro de diapositive 3"/>
          <p:cNvSpPr>
            <a:spLocks noGrp="1"/>
          </p:cNvSpPr>
          <p:nvPr>
            <p:ph type="sldNum" sz="quarter" idx="10"/>
          </p:nvPr>
        </p:nvSpPr>
        <p:spPr/>
        <p:txBody>
          <a:bodyPr/>
          <a:lstStyle/>
          <a:p>
            <a:fld id="{16174E99-DAFD-4FC3-B74E-B367D46E143B}" type="slidenum">
              <a:rPr lang="fr-FR" smtClean="0"/>
              <a:t>3</a:t>
            </a:fld>
            <a:endParaRPr lang="fr-FR" dirty="0"/>
          </a:p>
        </p:txBody>
      </p:sp>
    </p:spTree>
    <p:extLst>
      <p:ext uri="{BB962C8B-B14F-4D97-AF65-F5344CB8AC3E}">
        <p14:creationId xmlns:p14="http://schemas.microsoft.com/office/powerpoint/2010/main" val="1589155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dirty="0" smtClean="0"/>
              <a:t>Le RNV3P publie régulièrement des rapports et études, tels que : Rapport scientifique de novembre 2018 : "Description par type de cancer des situations professionnelles à risque" (source : anses.fr). </a:t>
            </a:r>
          </a:p>
          <a:p>
            <a:pPr algn="l"/>
            <a:endParaRPr lang="fr-FR"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t>1ere cause de mortalité par cancer en France</a:t>
            </a:r>
          </a:p>
          <a:p>
            <a:pPr algn="ct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16174E99-DAFD-4FC3-B74E-B367D46E143B}" type="slidenum">
              <a:rPr lang="fr-FR" smtClean="0"/>
              <a:t>4</a:t>
            </a:fld>
            <a:endParaRPr lang="fr-FR" dirty="0"/>
          </a:p>
        </p:txBody>
      </p:sp>
    </p:spTree>
    <p:extLst>
      <p:ext uri="{BB962C8B-B14F-4D97-AF65-F5344CB8AC3E}">
        <p14:creationId xmlns:p14="http://schemas.microsoft.com/office/powerpoint/2010/main" val="2739911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ctr"/>
            <a:r>
              <a:rPr lang="fr-FR" dirty="0" smtClean="0"/>
              <a:t>Le RNV3P publie régulièrement des rapports et études, tels que : Rapport scientifique de novembre 2018 : "Description par type de cancer des situations professionnelles à risque" (source : anses.fr). </a:t>
            </a:r>
          </a:p>
          <a:p>
            <a:pPr algn="ct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16174E99-DAFD-4FC3-B74E-B367D46E143B}" type="slidenum">
              <a:rPr lang="fr-FR" smtClean="0"/>
              <a:t>5</a:t>
            </a:fld>
            <a:endParaRPr lang="fr-FR" dirty="0"/>
          </a:p>
        </p:txBody>
      </p:sp>
    </p:spTree>
    <p:extLst>
      <p:ext uri="{BB962C8B-B14F-4D97-AF65-F5344CB8AC3E}">
        <p14:creationId xmlns:p14="http://schemas.microsoft.com/office/powerpoint/2010/main" val="249440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1ere cause de mortalité par cancer en France</a:t>
            </a:r>
            <a:endParaRPr lang="fr-FR" dirty="0"/>
          </a:p>
        </p:txBody>
      </p:sp>
      <p:sp>
        <p:nvSpPr>
          <p:cNvPr id="4" name="Espace réservé du numéro de diapositive 3"/>
          <p:cNvSpPr>
            <a:spLocks noGrp="1"/>
          </p:cNvSpPr>
          <p:nvPr>
            <p:ph type="sldNum" sz="quarter" idx="10"/>
          </p:nvPr>
        </p:nvSpPr>
        <p:spPr/>
        <p:txBody>
          <a:bodyPr/>
          <a:lstStyle/>
          <a:p>
            <a:fld id="{16174E99-DAFD-4FC3-B74E-B367D46E143B}" type="slidenum">
              <a:rPr lang="fr-FR" smtClean="0"/>
              <a:t>6</a:t>
            </a:fld>
            <a:endParaRPr lang="fr-FR" dirty="0"/>
          </a:p>
        </p:txBody>
      </p:sp>
    </p:spTree>
    <p:extLst>
      <p:ext uri="{BB962C8B-B14F-4D97-AF65-F5344CB8AC3E}">
        <p14:creationId xmlns:p14="http://schemas.microsoft.com/office/powerpoint/2010/main" val="2773716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000" dirty="0" smtClean="0"/>
              <a:t>1ere cause de mortalité par cancer en France</a:t>
            </a:r>
          </a:p>
          <a:p>
            <a:r>
              <a:rPr lang="fr-FR" sz="1000" dirty="0" smtClean="0"/>
              <a:t>C’est une base de données qui te dit</a:t>
            </a:r>
            <a:r>
              <a:rPr lang="fr-FR" sz="1000" baseline="0" dirty="0" smtClean="0"/>
              <a:t> quel métier est exposé à quel cancérigène</a:t>
            </a:r>
          </a:p>
          <a:p>
            <a:r>
              <a:rPr lang="fr-FR" sz="1000" baseline="0" dirty="0" smtClean="0"/>
              <a:t>C’est un grand tableau croisé, d’un coté on a les métiers (soudeur, mécanicien, agent de maintenance…) et de l’autre les expositions (amiante, silice…)</a:t>
            </a:r>
          </a:p>
          <a:p>
            <a:r>
              <a:rPr lang="fr-FR" sz="1000" baseline="0" dirty="0" smtClean="0"/>
              <a:t>«  dans ce métier là tu as telle probabilité d’avoir été exposé à ce produit, à cette période…)</a:t>
            </a:r>
          </a:p>
          <a:p>
            <a:r>
              <a:rPr lang="fr-FR" sz="1000" baseline="0" dirty="0" smtClean="0"/>
              <a:t>Savoir si un patient est potentiellement exposé. Aide à reconstituer les expositions lorsque le patient ne sais pas à quoi il a été exposé.</a:t>
            </a:r>
          </a:p>
          <a:p>
            <a:r>
              <a:rPr lang="fr-FR" sz="1000" baseline="0" dirty="0" smtClean="0"/>
              <a:t>C’est permet de faire des estimations, des études épidémiologiques, même des années après….</a:t>
            </a:r>
          </a:p>
          <a:p>
            <a:r>
              <a:rPr lang="fr-FR" sz="1000" baseline="0" dirty="0" smtClean="0"/>
              <a:t>C’est une probabilité d’exposition… pas de preuve, pas personnalisé, c’est de moyennes statistiques.</a:t>
            </a:r>
          </a:p>
          <a:p>
            <a:r>
              <a:rPr lang="fr-FR" sz="1000" baseline="0" dirty="0" smtClean="0"/>
              <a:t>Ex : un patient dans le bâtiment , dans les années 80 avait 70 % de chance d’</a:t>
            </a:r>
            <a:r>
              <a:rPr lang="fr-FR" sz="1000" baseline="0" dirty="0" err="1" smtClean="0"/>
              <a:t>etre</a:t>
            </a:r>
            <a:r>
              <a:rPr lang="fr-FR" sz="1000" baseline="0" dirty="0" smtClean="0"/>
              <a:t> exposé aux HAP.</a:t>
            </a:r>
          </a:p>
          <a:p>
            <a:r>
              <a:rPr lang="fr-FR" sz="1000" baseline="0" dirty="0" smtClean="0"/>
              <a:t>Tu met le </a:t>
            </a:r>
            <a:r>
              <a:rPr lang="fr-FR" sz="1000" baseline="0" dirty="0" err="1" smtClean="0"/>
              <a:t>metier</a:t>
            </a:r>
            <a:r>
              <a:rPr lang="fr-FR" sz="1000" baseline="0" dirty="0" smtClean="0"/>
              <a:t>, tu met la période et tu as une fiche d’exposition…</a:t>
            </a:r>
            <a:endParaRPr lang="fr-FR" sz="1000" dirty="0"/>
          </a:p>
        </p:txBody>
      </p:sp>
      <p:sp>
        <p:nvSpPr>
          <p:cNvPr id="4" name="Espace réservé du numéro de diapositive 3"/>
          <p:cNvSpPr>
            <a:spLocks noGrp="1"/>
          </p:cNvSpPr>
          <p:nvPr>
            <p:ph type="sldNum" sz="quarter" idx="10"/>
          </p:nvPr>
        </p:nvSpPr>
        <p:spPr/>
        <p:txBody>
          <a:bodyPr/>
          <a:lstStyle/>
          <a:p>
            <a:fld id="{16174E99-DAFD-4FC3-B74E-B367D46E143B}" type="slidenum">
              <a:rPr lang="fr-FR" smtClean="0"/>
              <a:t>7</a:t>
            </a:fld>
            <a:endParaRPr lang="fr-FR" dirty="0"/>
          </a:p>
        </p:txBody>
      </p:sp>
    </p:spTree>
    <p:extLst>
      <p:ext uri="{BB962C8B-B14F-4D97-AF65-F5344CB8AC3E}">
        <p14:creationId xmlns:p14="http://schemas.microsoft.com/office/powerpoint/2010/main" val="4127627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1ere cause de mortalité par cancer en France</a:t>
            </a:r>
          </a:p>
          <a:p>
            <a:r>
              <a:rPr lang="fr-FR" dirty="0" err="1" smtClean="0"/>
              <a:t>CARcinogen</a:t>
            </a:r>
            <a:r>
              <a:rPr lang="fr-FR" baseline="0" dirty="0" smtClean="0"/>
              <a:t> </a:t>
            </a:r>
            <a:r>
              <a:rPr lang="fr-FR" baseline="0" dirty="0" err="1" smtClean="0"/>
              <a:t>Exposure</a:t>
            </a:r>
            <a:endParaRPr lang="fr-FR" baseline="0" dirty="0" smtClean="0"/>
          </a:p>
          <a:p>
            <a:r>
              <a:rPr lang="fr-FR" baseline="0" dirty="0" err="1" smtClean="0"/>
              <a:t>Cobien</a:t>
            </a:r>
            <a:r>
              <a:rPr lang="fr-FR" baseline="0" dirty="0" smtClean="0"/>
              <a:t> de personnes ont été exposés à des cancérigènes dans un pays. C’est une grande caret statistique</a:t>
            </a:r>
          </a:p>
          <a:p>
            <a:r>
              <a:rPr lang="fr-FR" baseline="0" dirty="0" smtClean="0"/>
              <a:t>Dans ce pays, en2020 ru as eu tant de personne exposé. C’est plus macroscopique.</a:t>
            </a:r>
          </a:p>
          <a:p>
            <a:r>
              <a:rPr lang="fr-FR" baseline="0" dirty="0" smtClean="0"/>
              <a:t>On </a:t>
            </a:r>
            <a:r>
              <a:rPr lang="fr-FR" baseline="0" dirty="0" err="1" smtClean="0"/>
              <a:t>hierarchise</a:t>
            </a:r>
            <a:r>
              <a:rPr lang="fr-FR" baseline="0" dirty="0" smtClean="0"/>
              <a:t> les priorités, on a 300000 </a:t>
            </a:r>
            <a:r>
              <a:rPr lang="fr-FR" baseline="0" dirty="0" err="1" smtClean="0"/>
              <a:t>salairés</a:t>
            </a:r>
            <a:r>
              <a:rPr lang="fr-FR" baseline="0" dirty="0" smtClean="0"/>
              <a:t> exposés au diesel et bien on agit dessus.</a:t>
            </a:r>
          </a:p>
          <a:p>
            <a:r>
              <a:rPr lang="fr-FR" baseline="0" dirty="0" smtClean="0"/>
              <a:t>Pour la France 160000 travailleurs expos »</a:t>
            </a:r>
            <a:r>
              <a:rPr lang="fr-FR" baseline="0" dirty="0" err="1" smtClean="0"/>
              <a:t>és</a:t>
            </a:r>
            <a:r>
              <a:rPr lang="fr-FR" baseline="0" dirty="0" smtClean="0"/>
              <a:t> à la silice en 2017, 500000 au gaz d’</a:t>
            </a:r>
            <a:r>
              <a:rPr lang="fr-FR" baseline="0" dirty="0" err="1" smtClean="0"/>
              <a:t>echappement</a:t>
            </a:r>
            <a:r>
              <a:rPr lang="fr-FR" baseline="0" dirty="0" smtClean="0"/>
              <a:t> diesel, 55000 aux HAP</a:t>
            </a:r>
          </a:p>
          <a:p>
            <a:r>
              <a:rPr lang="fr-FR" baseline="0" dirty="0" smtClean="0"/>
              <a:t>Il est alimenté en France par </a:t>
            </a:r>
            <a:r>
              <a:rPr lang="fr-FR" baseline="0" dirty="0" err="1" smtClean="0"/>
              <a:t>Matgéné</a:t>
            </a:r>
            <a:r>
              <a:rPr lang="fr-FR" baseline="0" dirty="0" smtClean="0"/>
              <a:t>, INVS, santé publique France… il </a:t>
            </a:r>
            <a:r>
              <a:rPr lang="fr-FR" baseline="0" dirty="0" err="1" smtClean="0"/>
              <a:t>ya</a:t>
            </a:r>
            <a:r>
              <a:rPr lang="fr-FR" baseline="0" dirty="0" smtClean="0"/>
              <a:t> des versions internationales, CAREX canada ou CAREX Global….</a:t>
            </a:r>
            <a:endParaRPr lang="fr-FR" dirty="0"/>
          </a:p>
        </p:txBody>
      </p:sp>
      <p:sp>
        <p:nvSpPr>
          <p:cNvPr id="4" name="Espace réservé du numéro de diapositive 3"/>
          <p:cNvSpPr>
            <a:spLocks noGrp="1"/>
          </p:cNvSpPr>
          <p:nvPr>
            <p:ph type="sldNum" sz="quarter" idx="10"/>
          </p:nvPr>
        </p:nvSpPr>
        <p:spPr/>
        <p:txBody>
          <a:bodyPr/>
          <a:lstStyle/>
          <a:p>
            <a:fld id="{16174E99-DAFD-4FC3-B74E-B367D46E143B}" type="slidenum">
              <a:rPr lang="fr-FR" smtClean="0"/>
              <a:t>8</a:t>
            </a:fld>
            <a:endParaRPr lang="fr-FR" dirty="0"/>
          </a:p>
        </p:txBody>
      </p:sp>
    </p:spTree>
    <p:extLst>
      <p:ext uri="{BB962C8B-B14F-4D97-AF65-F5344CB8AC3E}">
        <p14:creationId xmlns:p14="http://schemas.microsoft.com/office/powerpoint/2010/main" val="4053971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1ere cause d</a:t>
            </a:r>
          </a:p>
          <a:p>
            <a:r>
              <a:rPr lang="fr-FR" dirty="0" smtClean="0"/>
              <a:t>mortalité par cancer en France</a:t>
            </a:r>
          </a:p>
          <a:p>
            <a:r>
              <a:rPr lang="fr-FR" dirty="0" smtClean="0"/>
              <a:t>Chercheur en santé publique, sociologue, </a:t>
            </a:r>
            <a:r>
              <a:rPr lang="fr-FR" dirty="0" err="1" smtClean="0"/>
              <a:t>medecin</a:t>
            </a:r>
            <a:r>
              <a:rPr lang="fr-FR" dirty="0" smtClean="0"/>
              <a:t>…. Identifié et faire reconnaitre les cancers liés au travail.</a:t>
            </a:r>
          </a:p>
          <a:p>
            <a:r>
              <a:rPr lang="fr-FR" dirty="0" smtClean="0"/>
              <a:t>Faire</a:t>
            </a:r>
            <a:r>
              <a:rPr lang="fr-FR" baseline="0" dirty="0" smtClean="0"/>
              <a:t> parler les patients de leurs parcours professionnels (entretiens détaillés), reconstituer les expositions, les accompagner pur la reconnaissance.</a:t>
            </a:r>
          </a:p>
          <a:p>
            <a:r>
              <a:rPr lang="fr-FR" baseline="0" dirty="0" smtClean="0"/>
              <a:t>Ils ont montrés que beaucoup d </a:t>
            </a:r>
            <a:r>
              <a:rPr lang="fr-FR" baseline="0" dirty="0" err="1" smtClean="0"/>
              <a:t>epatient</a:t>
            </a:r>
            <a:r>
              <a:rPr lang="fr-FR" baseline="0" dirty="0" smtClean="0"/>
              <a:t> ont eu des </a:t>
            </a:r>
            <a:r>
              <a:rPr lang="fr-FR" baseline="0" dirty="0" err="1" smtClean="0"/>
              <a:t>expostions</a:t>
            </a:r>
            <a:r>
              <a:rPr lang="fr-FR" baseline="0" dirty="0" smtClean="0"/>
              <a:t> sans le savoir. Moins de 10%de ceux qui </a:t>
            </a:r>
            <a:r>
              <a:rPr lang="fr-FR" baseline="0" dirty="0" err="1" smtClean="0"/>
              <a:t>pourraiet</a:t>
            </a:r>
            <a:r>
              <a:rPr lang="fr-FR" baseline="0" dirty="0" smtClean="0"/>
              <a:t> </a:t>
            </a:r>
            <a:r>
              <a:rPr lang="fr-FR" baseline="0" dirty="0" err="1" smtClean="0"/>
              <a:t>etre</a:t>
            </a:r>
            <a:r>
              <a:rPr lang="fr-FR" baseline="0" dirty="0" smtClean="0"/>
              <a:t> reconnues ne le sont pas </a:t>
            </a:r>
            <a:r>
              <a:rPr lang="fr-FR" baseline="0" dirty="0" err="1" smtClean="0"/>
              <a:t>reellement</a:t>
            </a:r>
            <a:endParaRPr lang="fr-FR" baseline="0" dirty="0" smtClean="0"/>
          </a:p>
          <a:p>
            <a:r>
              <a:rPr lang="fr-FR" baseline="0" dirty="0" smtClean="0"/>
              <a:t>La cancer au travail est une inégalité sociale….</a:t>
            </a:r>
          </a:p>
        </p:txBody>
      </p:sp>
      <p:sp>
        <p:nvSpPr>
          <p:cNvPr id="4" name="Espace réservé du numéro de diapositive 3"/>
          <p:cNvSpPr>
            <a:spLocks noGrp="1"/>
          </p:cNvSpPr>
          <p:nvPr>
            <p:ph type="sldNum" sz="quarter" idx="10"/>
          </p:nvPr>
        </p:nvSpPr>
        <p:spPr/>
        <p:txBody>
          <a:bodyPr/>
          <a:lstStyle/>
          <a:p>
            <a:fld id="{16174E99-DAFD-4FC3-B74E-B367D46E143B}" type="slidenum">
              <a:rPr lang="fr-FR" smtClean="0"/>
              <a:t>9</a:t>
            </a:fld>
            <a:endParaRPr lang="fr-FR" dirty="0"/>
          </a:p>
        </p:txBody>
      </p:sp>
    </p:spTree>
    <p:extLst>
      <p:ext uri="{BB962C8B-B14F-4D97-AF65-F5344CB8AC3E}">
        <p14:creationId xmlns:p14="http://schemas.microsoft.com/office/powerpoint/2010/main" val="2291700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différence c’est l’évaluation du risque</a:t>
            </a:r>
            <a:endParaRPr lang="fr-FR" dirty="0"/>
          </a:p>
        </p:txBody>
      </p:sp>
      <p:sp>
        <p:nvSpPr>
          <p:cNvPr id="4" name="Espace réservé du numéro de diapositive 3"/>
          <p:cNvSpPr>
            <a:spLocks noGrp="1"/>
          </p:cNvSpPr>
          <p:nvPr>
            <p:ph type="sldNum" sz="quarter" idx="10"/>
          </p:nvPr>
        </p:nvSpPr>
        <p:spPr/>
        <p:txBody>
          <a:bodyPr/>
          <a:lstStyle/>
          <a:p>
            <a:fld id="{16174E99-DAFD-4FC3-B74E-B367D46E143B}" type="slidenum">
              <a:rPr lang="fr-FR" smtClean="0"/>
              <a:t>14</a:t>
            </a:fld>
            <a:endParaRPr lang="fr-FR" dirty="0"/>
          </a:p>
        </p:txBody>
      </p:sp>
    </p:spTree>
    <p:extLst>
      <p:ext uri="{BB962C8B-B14F-4D97-AF65-F5344CB8AC3E}">
        <p14:creationId xmlns:p14="http://schemas.microsoft.com/office/powerpoint/2010/main" val="4251045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On est renvoyé vers un pneumologue</a:t>
            </a:r>
            <a:r>
              <a:rPr lang="fr-FR" baseline="0" dirty="0" smtClean="0"/>
              <a:t> en cas d’anomalie clinique, radiologique ou EFR … tout est tout les 5 ans. Avec une analyse radio selon la classification internationale des radiographies des pneumoconioses du Bureau International du travail (BIT).</a:t>
            </a:r>
            <a:endParaRPr lang="fr-FR" dirty="0"/>
          </a:p>
        </p:txBody>
      </p:sp>
      <p:sp>
        <p:nvSpPr>
          <p:cNvPr id="4" name="Espace réservé du numéro de diapositive 3"/>
          <p:cNvSpPr>
            <a:spLocks noGrp="1"/>
          </p:cNvSpPr>
          <p:nvPr>
            <p:ph type="sldNum" sz="quarter" idx="10"/>
          </p:nvPr>
        </p:nvSpPr>
        <p:spPr/>
        <p:txBody>
          <a:bodyPr/>
          <a:lstStyle/>
          <a:p>
            <a:fld id="{16174E99-DAFD-4FC3-B74E-B367D46E143B}" type="slidenum">
              <a:rPr lang="fr-FR" smtClean="0"/>
              <a:t>20</a:t>
            </a:fld>
            <a:endParaRPr lang="fr-FR" dirty="0"/>
          </a:p>
        </p:txBody>
      </p:sp>
    </p:spTree>
    <p:extLst>
      <p:ext uri="{BB962C8B-B14F-4D97-AF65-F5344CB8AC3E}">
        <p14:creationId xmlns:p14="http://schemas.microsoft.com/office/powerpoint/2010/main" val="2705171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Deux grandes études internationales qui ont prouvées</a:t>
            </a:r>
            <a:r>
              <a:rPr lang="fr-FR" baseline="0" dirty="0" smtClean="0"/>
              <a:t> que le dépistage du cancer des poumons par scanner thoracique basse dos permet de sauver des vies….</a:t>
            </a:r>
          </a:p>
          <a:p>
            <a:r>
              <a:rPr lang="fr-FR" baseline="0" dirty="0" smtClean="0"/>
              <a:t>NLST (National Lung Screening Trial) EU, 2011 53000 personnes : </a:t>
            </a:r>
            <a:r>
              <a:rPr lang="fr-FR" baseline="0" dirty="0" err="1" smtClean="0"/>
              <a:t>age</a:t>
            </a:r>
            <a:r>
              <a:rPr lang="fr-FR" baseline="0" dirty="0" smtClean="0"/>
              <a:t> 55 4 ans, fumeurs actifs ou ex fumeurs depuis moins de 15 ans, tabac 30 PA.</a:t>
            </a:r>
          </a:p>
          <a:p>
            <a:r>
              <a:rPr lang="fr-FR" baseline="0" dirty="0" smtClean="0"/>
              <a:t>Comparer deux </a:t>
            </a:r>
            <a:r>
              <a:rPr lang="fr-FR" baseline="0" dirty="0" err="1" smtClean="0"/>
              <a:t>methode</a:t>
            </a:r>
            <a:r>
              <a:rPr lang="fr-FR" baseline="0" dirty="0" smtClean="0"/>
              <a:t> de dépistage radio standard et TDM BASSE DOSE. Le LDCT a réduit de 20 % la mortalité </a:t>
            </a:r>
            <a:r>
              <a:rPr lang="fr-FR" baseline="0" dirty="0" err="1" smtClean="0"/>
              <a:t>apr</a:t>
            </a:r>
            <a:r>
              <a:rPr lang="fr-FR" baseline="0" dirty="0" smtClean="0"/>
              <a:t> cancer du poumon. C’est elle qui a lancé les </a:t>
            </a:r>
            <a:r>
              <a:rPr lang="fr-FR" baseline="0" dirty="0" err="1" smtClean="0"/>
              <a:t>experimentation</a:t>
            </a:r>
            <a:r>
              <a:rPr lang="fr-FR" baseline="0" dirty="0" smtClean="0"/>
              <a:t> de dépistage </a:t>
            </a:r>
            <a:r>
              <a:rPr lang="fr-FR" baseline="0" dirty="0" err="1" smtClean="0"/>
              <a:t>ondiale</a:t>
            </a:r>
            <a:r>
              <a:rPr lang="fr-FR" baseline="0" dirty="0" smtClean="0"/>
              <a:t> par cancer basse dose.</a:t>
            </a:r>
          </a:p>
          <a:p>
            <a:endParaRPr lang="fr-FR" baseline="0" dirty="0" smtClean="0"/>
          </a:p>
          <a:p>
            <a:r>
              <a:rPr lang="fr-FR" baseline="0" dirty="0" smtClean="0"/>
              <a:t>NELSON : pays bas , Belgique, sensiblement les </a:t>
            </a:r>
            <a:r>
              <a:rPr lang="fr-FR" baseline="0" dirty="0" err="1" smtClean="0"/>
              <a:t>mem</a:t>
            </a:r>
            <a:r>
              <a:rPr lang="fr-FR" baseline="0" dirty="0" smtClean="0"/>
              <a:t> </a:t>
            </a:r>
            <a:r>
              <a:rPr lang="fr-FR" baseline="0" dirty="0" err="1" smtClean="0"/>
              <a:t>critere</a:t>
            </a:r>
            <a:r>
              <a:rPr lang="fr-FR" baseline="0" dirty="0" smtClean="0"/>
              <a:t> d’inclusion: réduction de 24% chez les hommes cancer des poumons et 33% chez les femmes</a:t>
            </a:r>
          </a:p>
          <a:p>
            <a:endParaRPr lang="fr-FR" baseline="0" dirty="0" smtClean="0"/>
          </a:p>
          <a:p>
            <a:r>
              <a:rPr lang="fr-FR" baseline="0" dirty="0" err="1" smtClean="0"/>
              <a:t>Revolutionné</a:t>
            </a:r>
            <a:r>
              <a:rPr lang="fr-FR" baseline="0" dirty="0" smtClean="0"/>
              <a:t> la cancérologie thoracique : LDCT sauve des vies si bien ciblé, mais il faut un bon cible des patient à risque…. </a:t>
            </a:r>
            <a:r>
              <a:rPr lang="fr-FR" b="1" baseline="0" dirty="0" smtClean="0"/>
              <a:t>L’exposition n’est plus suffisante</a:t>
            </a:r>
            <a:endParaRPr lang="fr-FR" b="1" dirty="0"/>
          </a:p>
        </p:txBody>
      </p:sp>
      <p:sp>
        <p:nvSpPr>
          <p:cNvPr id="4" name="Espace réservé du numéro de diapositive 3"/>
          <p:cNvSpPr>
            <a:spLocks noGrp="1"/>
          </p:cNvSpPr>
          <p:nvPr>
            <p:ph type="sldNum" sz="quarter" idx="10"/>
          </p:nvPr>
        </p:nvSpPr>
        <p:spPr/>
        <p:txBody>
          <a:bodyPr/>
          <a:lstStyle/>
          <a:p>
            <a:fld id="{16174E99-DAFD-4FC3-B74E-B367D46E143B}" type="slidenum">
              <a:rPr lang="fr-FR" smtClean="0"/>
              <a:t>31</a:t>
            </a:fld>
            <a:endParaRPr lang="fr-FR" dirty="0"/>
          </a:p>
        </p:txBody>
      </p:sp>
    </p:spTree>
    <p:extLst>
      <p:ext uri="{BB962C8B-B14F-4D97-AF65-F5344CB8AC3E}">
        <p14:creationId xmlns:p14="http://schemas.microsoft.com/office/powerpoint/2010/main" val="374298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174E99-DAFD-4FC3-B74E-B367D46E143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84102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cxnSp>
        <p:nvCxnSpPr>
          <p:cNvPr id="11" name="Connecteur droit 10">
            <a:extLst>
              <a:ext uri="{FF2B5EF4-FFF2-40B4-BE49-F238E27FC236}">
                <a16:creationId xmlns="" xmlns:a16="http://schemas.microsoft.com/office/drawing/2014/main" id="{6109E7BF-CBBE-4DD1-BD12-7895A4DE9FEB}"/>
              </a:ext>
            </a:extLst>
          </p:cNvPr>
          <p:cNvCxnSpPr>
            <a:cxnSpLocks/>
          </p:cNvCxnSpPr>
          <p:nvPr userDrawn="1"/>
        </p:nvCxnSpPr>
        <p:spPr>
          <a:xfrm>
            <a:off x="296333" y="3152699"/>
            <a:ext cx="37592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 xmlns:a16="http://schemas.microsoft.com/office/drawing/2014/main" id="{9010DEA6-FC3C-472E-8AF2-A651295895A2}"/>
              </a:ext>
            </a:extLst>
          </p:cNvPr>
          <p:cNvCxnSpPr>
            <a:cxnSpLocks/>
          </p:cNvCxnSpPr>
          <p:nvPr userDrawn="1"/>
        </p:nvCxnSpPr>
        <p:spPr>
          <a:xfrm>
            <a:off x="1381539" y="3242811"/>
            <a:ext cx="9618133" cy="0"/>
          </a:xfrm>
          <a:prstGeom prst="line">
            <a:avLst/>
          </a:prstGeom>
          <a:ln w="28575">
            <a:solidFill>
              <a:srgbClr val="435D74"/>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 xmlns:a16="http://schemas.microsoft.com/office/drawing/2014/main" id="{8732BFDC-5BCA-4619-AA2B-B74ADCDD7813}"/>
              </a:ext>
            </a:extLst>
          </p:cNvPr>
          <p:cNvSpPr/>
          <p:nvPr userDrawn="1"/>
        </p:nvSpPr>
        <p:spPr>
          <a:xfrm>
            <a:off x="0" y="6374338"/>
            <a:ext cx="12192000" cy="500592"/>
          </a:xfrm>
          <a:prstGeom prst="rect">
            <a:avLst/>
          </a:prstGeom>
          <a:solidFill>
            <a:srgbClr val="435D7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fr-FR" dirty="0">
              <a:solidFill>
                <a:srgbClr val="435D74"/>
              </a:solidFill>
            </a:endParaRPr>
          </a:p>
        </p:txBody>
      </p:sp>
      <p:pic>
        <p:nvPicPr>
          <p:cNvPr id="13"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5754" y="6438120"/>
            <a:ext cx="2304913" cy="316076"/>
          </a:xfrm>
          <a:prstGeom prst="rect">
            <a:avLst/>
          </a:prstGeom>
        </p:spPr>
      </p:pic>
    </p:spTree>
    <p:extLst>
      <p:ext uri="{BB962C8B-B14F-4D97-AF65-F5344CB8AC3E}">
        <p14:creationId xmlns:p14="http://schemas.microsoft.com/office/powerpoint/2010/main" val="8684571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14"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423440" y="6487170"/>
            <a:ext cx="1947227" cy="267026"/>
          </a:xfrm>
          <a:prstGeom prst="rect">
            <a:avLst/>
          </a:prstGeom>
        </p:spPr>
      </p:pic>
      <p:sp>
        <p:nvSpPr>
          <p:cNvPr id="15" name="Espace réservé du numéro de diapositive 5">
            <a:extLst>
              <a:ext uri="{FF2B5EF4-FFF2-40B4-BE49-F238E27FC236}">
                <a16:creationId xmlns="" xmlns:a16="http://schemas.microsoft.com/office/drawing/2014/main" id="{D66993E5-A07D-42D8-840D-BF0EDBA40FA9}"/>
              </a:ext>
            </a:extLst>
          </p:cNvPr>
          <p:cNvSpPr txBox="1">
            <a:spLocks/>
          </p:cNvSpPr>
          <p:nvPr userDrawn="1"/>
        </p:nvSpPr>
        <p:spPr>
          <a:xfrm>
            <a:off x="10634135" y="6438120"/>
            <a:ext cx="1530927"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bg1"/>
                </a:solidFill>
              </a:rPr>
              <a:t> P - </a:t>
            </a:r>
            <a:fld id="{4FAB73BC-B049-4115-A692-8D63A059BFB8}" type="slidenum">
              <a:rPr lang="fr-FR" smtClean="0">
                <a:solidFill>
                  <a:schemeClr val="bg1"/>
                </a:solidFill>
              </a:rPr>
              <a:pPr/>
              <a:t>‹N°›</a:t>
            </a:fld>
            <a:endParaRPr lang="fr-FR" dirty="0">
              <a:solidFill>
                <a:schemeClr val="bg1"/>
              </a:solidFill>
            </a:endParaRPr>
          </a:p>
        </p:txBody>
      </p:sp>
      <p:sp>
        <p:nvSpPr>
          <p:cNvPr id="16" name="Rectangle 15">
            <a:extLst>
              <a:ext uri="{FF2B5EF4-FFF2-40B4-BE49-F238E27FC236}">
                <a16:creationId xmlns="" xmlns:a16="http://schemas.microsoft.com/office/drawing/2014/main" id="{8732BFDC-5BCA-4619-AA2B-B74ADCDD7813}"/>
              </a:ext>
            </a:extLst>
          </p:cNvPr>
          <p:cNvSpPr/>
          <p:nvPr userDrawn="1"/>
        </p:nvSpPr>
        <p:spPr>
          <a:xfrm>
            <a:off x="0" y="6357408"/>
            <a:ext cx="12192000" cy="500592"/>
          </a:xfrm>
          <a:prstGeom prst="rect">
            <a:avLst/>
          </a:prstGeom>
          <a:solidFill>
            <a:srgbClr val="435D7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fr-FR" dirty="0"/>
          </a:p>
        </p:txBody>
      </p:sp>
      <p:pic>
        <p:nvPicPr>
          <p:cNvPr id="17"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5754" y="6421190"/>
            <a:ext cx="2304913" cy="316076"/>
          </a:xfrm>
          <a:prstGeom prst="rect">
            <a:avLst/>
          </a:prstGeom>
        </p:spPr>
      </p:pic>
    </p:spTree>
    <p:extLst>
      <p:ext uri="{BB962C8B-B14F-4D97-AF65-F5344CB8AC3E}">
        <p14:creationId xmlns:p14="http://schemas.microsoft.com/office/powerpoint/2010/main" val="1380854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59FD6D2-E431-431F-AC3E-8358671162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C340AA37-2960-4244-BE16-DA6B7B0AF5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 xmlns:a16="http://schemas.microsoft.com/office/drawing/2014/main" id="{DA42B7A4-A571-4E3B-90F1-667844887E0C}"/>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5" name="Espace réservé du pied de page 4">
            <a:extLst>
              <a:ext uri="{FF2B5EF4-FFF2-40B4-BE49-F238E27FC236}">
                <a16:creationId xmlns="" xmlns:a16="http://schemas.microsoft.com/office/drawing/2014/main" id="{74829E83-2B54-481E-BC5C-1BCC34414DEB}"/>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 xmlns:a16="http://schemas.microsoft.com/office/drawing/2014/main" id="{0775A82D-3A8D-4B78-A879-50866CB7AFE5}"/>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4001930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9BE9FE2-A88F-49DE-A5E9-AC577A7A8B2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77094BE6-07CA-41D7-9557-EC07ACF2A51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8912DF91-96A9-423D-9C44-42EEE640594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1A7CD5A5-375A-4D70-A580-9F6108EA64AF}"/>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6" name="Espace réservé du pied de page 5">
            <a:extLst>
              <a:ext uri="{FF2B5EF4-FFF2-40B4-BE49-F238E27FC236}">
                <a16:creationId xmlns="" xmlns:a16="http://schemas.microsoft.com/office/drawing/2014/main" id="{00367F88-91D9-4A39-A569-DE9A27A34A47}"/>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 xmlns:a16="http://schemas.microsoft.com/office/drawing/2014/main" id="{C5D859CD-4D37-4F24-AA6D-1349B4DF040F}"/>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2820986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9831B63-72A8-4F4B-A0D8-E10A8F6AD2A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821061F1-ECB1-4BCC-BBBA-60AC099380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 xmlns:a16="http://schemas.microsoft.com/office/drawing/2014/main" id="{BACB88BF-6E29-417D-820E-BCB4F176C35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336AB000-C38D-4E0D-9379-F45E82F0E2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 xmlns:a16="http://schemas.microsoft.com/office/drawing/2014/main" id="{D553E4CE-B46D-40C0-A8F6-6D3A08BD073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337C84CB-9BC3-46F4-A221-41E19D1BE24E}"/>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8" name="Espace réservé du pied de page 7">
            <a:extLst>
              <a:ext uri="{FF2B5EF4-FFF2-40B4-BE49-F238E27FC236}">
                <a16:creationId xmlns="" xmlns:a16="http://schemas.microsoft.com/office/drawing/2014/main" id="{5502500A-4DF6-4640-AD26-6BBE904C40F0}"/>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 xmlns:a16="http://schemas.microsoft.com/office/drawing/2014/main" id="{97097082-39DD-4ED1-9156-DB2CDF470B89}"/>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1127649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ECBA149-F295-4048-947C-A9BCB804288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B133DDE4-A7B5-4558-97F8-77719D76858A}"/>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4" name="Espace réservé du pied de page 3">
            <a:extLst>
              <a:ext uri="{FF2B5EF4-FFF2-40B4-BE49-F238E27FC236}">
                <a16:creationId xmlns="" xmlns:a16="http://schemas.microsoft.com/office/drawing/2014/main" id="{E58D8502-A813-4595-9536-B1416881C9F8}"/>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 xmlns:a16="http://schemas.microsoft.com/office/drawing/2014/main" id="{18CD75E6-1C7C-437B-919F-5A0476C256E2}"/>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4116750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BFC2F555-7427-4F62-AD71-678854F3D214}"/>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3" name="Espace réservé du pied de page 2">
            <a:extLst>
              <a:ext uri="{FF2B5EF4-FFF2-40B4-BE49-F238E27FC236}">
                <a16:creationId xmlns="" xmlns:a16="http://schemas.microsoft.com/office/drawing/2014/main" id="{29F4CE3F-42A0-4832-915D-0CEE3FD90F83}"/>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 xmlns:a16="http://schemas.microsoft.com/office/drawing/2014/main" id="{9CCD7381-59E7-4929-9B7D-2B7659A23438}"/>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3775635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FEF9898-A67B-4BF3-9668-17A4EE7634C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43D6CD43-A31B-4EE5-9833-F5FCE5E41C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58661603-3C15-46AD-984C-C85688D45A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B76D193A-82BB-4DF9-B255-3D01940D58F7}"/>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6" name="Espace réservé du pied de page 5">
            <a:extLst>
              <a:ext uri="{FF2B5EF4-FFF2-40B4-BE49-F238E27FC236}">
                <a16:creationId xmlns="" xmlns:a16="http://schemas.microsoft.com/office/drawing/2014/main" id="{DA431679-A8A0-4856-999F-6C8AD63DAD91}"/>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 xmlns:a16="http://schemas.microsoft.com/office/drawing/2014/main" id="{2E2D9858-FA98-46F7-A654-9DAF711C42FB}"/>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2357509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46383EE-D71F-4268-8054-FAF2F657DC3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2D52FB0C-4BBA-441B-A60E-4C6222395E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 xmlns:a16="http://schemas.microsoft.com/office/drawing/2014/main" id="{3B0C882B-063E-4B22-8DB5-14BBB32C09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31487047-CAB7-4D82-96FD-393DB95B8077}"/>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6" name="Espace réservé du pied de page 5">
            <a:extLst>
              <a:ext uri="{FF2B5EF4-FFF2-40B4-BE49-F238E27FC236}">
                <a16:creationId xmlns="" xmlns:a16="http://schemas.microsoft.com/office/drawing/2014/main" id="{B0AECB53-63AF-4F6F-ADF0-97AF56D52A27}"/>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 xmlns:a16="http://schemas.microsoft.com/office/drawing/2014/main" id="{7ACC2281-98DB-4BAC-940B-929F0BDA9EC3}"/>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963430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3636D29-6C24-426A-B585-165A2CCA011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4AA1BDEE-E07F-4FEE-84DB-2E19F7CC41B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E1128932-276A-4EC3-A049-CFD38FD826CF}"/>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5" name="Espace réservé du pied de page 4">
            <a:extLst>
              <a:ext uri="{FF2B5EF4-FFF2-40B4-BE49-F238E27FC236}">
                <a16:creationId xmlns="" xmlns:a16="http://schemas.microsoft.com/office/drawing/2014/main" id="{2129FA8C-E75C-4ABF-8CCD-019DE58ED2D4}"/>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 xmlns:a16="http://schemas.microsoft.com/office/drawing/2014/main" id="{5FF3D281-8D38-4442-9A6D-AB6C20D0FF93}"/>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4023520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CEA4C811-1892-49CC-96F8-2E069F301F9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9AA7EAB9-8420-4FAA-BC99-F099E37BE02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BB6EB086-CFEC-447E-B636-56E901E55866}"/>
              </a:ext>
            </a:extLst>
          </p:cNvPr>
          <p:cNvSpPr>
            <a:spLocks noGrp="1"/>
          </p:cNvSpPr>
          <p:nvPr>
            <p:ph type="dt" sz="half" idx="10"/>
          </p:nvPr>
        </p:nvSpPr>
        <p:spPr/>
        <p:txBody>
          <a:bodyPr/>
          <a:lstStyle/>
          <a:p>
            <a:fld id="{5886085C-273A-4DDB-9127-C1305B436EFB}" type="datetimeFigureOut">
              <a:rPr lang="fr-FR" smtClean="0"/>
              <a:t>25/04/2025</a:t>
            </a:fld>
            <a:endParaRPr lang="fr-FR" dirty="0"/>
          </a:p>
        </p:txBody>
      </p:sp>
      <p:sp>
        <p:nvSpPr>
          <p:cNvPr id="5" name="Espace réservé du pied de page 4">
            <a:extLst>
              <a:ext uri="{FF2B5EF4-FFF2-40B4-BE49-F238E27FC236}">
                <a16:creationId xmlns="" xmlns:a16="http://schemas.microsoft.com/office/drawing/2014/main" id="{EC2384DD-CDF4-48AA-B70E-D564F79D788C}"/>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 xmlns:a16="http://schemas.microsoft.com/office/drawing/2014/main" id="{FD0957CD-33A3-4D74-8AF6-4791F5064367}"/>
              </a:ext>
            </a:extLst>
          </p:cNvPr>
          <p:cNvSpPr>
            <a:spLocks noGrp="1"/>
          </p:cNvSpPr>
          <p:nvPr>
            <p:ph type="sldNum" sz="quarter" idx="12"/>
          </p:nvPr>
        </p:nvSpPr>
        <p:spPr/>
        <p:txBody>
          <a:bodyPr/>
          <a:lstStyle/>
          <a:p>
            <a:fld id="{92A530C1-3314-43E9-9F58-BF4699C9D98C}" type="slidenum">
              <a:rPr lang="fr-FR" smtClean="0"/>
              <a:t>‹N°›</a:t>
            </a:fld>
            <a:endParaRPr lang="fr-FR" dirty="0"/>
          </a:p>
        </p:txBody>
      </p:sp>
    </p:spTree>
    <p:extLst>
      <p:ext uri="{BB962C8B-B14F-4D97-AF65-F5344CB8AC3E}">
        <p14:creationId xmlns:p14="http://schemas.microsoft.com/office/powerpoint/2010/main" val="3972652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5">
  <p:cSld name="Title only 15">
    <p:spTree>
      <p:nvGrpSpPr>
        <p:cNvPr id="1" name="Shape 465"/>
        <p:cNvGrpSpPr/>
        <p:nvPr/>
      </p:nvGrpSpPr>
      <p:grpSpPr>
        <a:xfrm>
          <a:off x="0" y="0"/>
          <a:ext cx="0" cy="0"/>
          <a:chOff x="0" y="0"/>
          <a:chExt cx="0" cy="0"/>
        </a:xfrm>
      </p:grpSpPr>
      <p:sp>
        <p:nvSpPr>
          <p:cNvPr id="466" name="Google Shape;466;p34"/>
          <p:cNvSpPr txBox="1">
            <a:spLocks noGrp="1"/>
          </p:cNvSpPr>
          <p:nvPr>
            <p:ph type="title"/>
          </p:nvPr>
        </p:nvSpPr>
        <p:spPr>
          <a:xfrm>
            <a:off x="720000" y="484367"/>
            <a:ext cx="107520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3921037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7">
  <p:cSld name="Title only 17">
    <p:spTree>
      <p:nvGrpSpPr>
        <p:cNvPr id="1" name="Shape 483"/>
        <p:cNvGrpSpPr/>
        <p:nvPr/>
      </p:nvGrpSpPr>
      <p:grpSpPr>
        <a:xfrm>
          <a:off x="0" y="0"/>
          <a:ext cx="0" cy="0"/>
          <a:chOff x="0" y="0"/>
          <a:chExt cx="0" cy="0"/>
        </a:xfrm>
      </p:grpSpPr>
      <p:sp>
        <p:nvSpPr>
          <p:cNvPr id="484" name="Google Shape;484;p36"/>
          <p:cNvSpPr txBox="1">
            <a:spLocks noGrp="1"/>
          </p:cNvSpPr>
          <p:nvPr>
            <p:ph type="title"/>
          </p:nvPr>
        </p:nvSpPr>
        <p:spPr>
          <a:xfrm>
            <a:off x="720000" y="484367"/>
            <a:ext cx="107520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3661414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10">
  <p:cSld name="Title only 10">
    <p:spTree>
      <p:nvGrpSpPr>
        <p:cNvPr id="1" name="Shape 406"/>
        <p:cNvGrpSpPr/>
        <p:nvPr/>
      </p:nvGrpSpPr>
      <p:grpSpPr>
        <a:xfrm>
          <a:off x="0" y="0"/>
          <a:ext cx="0" cy="0"/>
          <a:chOff x="0" y="0"/>
          <a:chExt cx="0" cy="0"/>
        </a:xfrm>
      </p:grpSpPr>
      <p:sp>
        <p:nvSpPr>
          <p:cNvPr id="407" name="Google Shape;407;p29"/>
          <p:cNvSpPr txBox="1">
            <a:spLocks noGrp="1"/>
          </p:cNvSpPr>
          <p:nvPr>
            <p:ph type="title"/>
          </p:nvPr>
        </p:nvSpPr>
        <p:spPr>
          <a:xfrm>
            <a:off x="720000" y="484367"/>
            <a:ext cx="107520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3238064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028"/>
        <p:cNvGrpSpPr/>
        <p:nvPr/>
      </p:nvGrpSpPr>
      <p:grpSpPr>
        <a:xfrm>
          <a:off x="0" y="0"/>
          <a:ext cx="0" cy="0"/>
          <a:chOff x="0" y="0"/>
          <a:chExt cx="0" cy="0"/>
        </a:xfrm>
      </p:grpSpPr>
      <p:sp>
        <p:nvSpPr>
          <p:cNvPr id="1029" name="Google Shape;1029;p73"/>
          <p:cNvSpPr txBox="1">
            <a:spLocks noGrp="1"/>
          </p:cNvSpPr>
          <p:nvPr>
            <p:ph type="title"/>
          </p:nvPr>
        </p:nvSpPr>
        <p:spPr>
          <a:xfrm>
            <a:off x="1397800" y="431800"/>
            <a:ext cx="93964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endParaRPr/>
          </a:p>
        </p:txBody>
      </p:sp>
    </p:spTree>
    <p:extLst>
      <p:ext uri="{BB962C8B-B14F-4D97-AF65-F5344CB8AC3E}">
        <p14:creationId xmlns:p14="http://schemas.microsoft.com/office/powerpoint/2010/main" val="30910524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pic>
        <p:nvPicPr>
          <p:cNvPr id="14"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23440" y="6487170"/>
            <a:ext cx="1947227" cy="267026"/>
          </a:xfrm>
          <a:prstGeom prst="rect">
            <a:avLst/>
          </a:prstGeom>
        </p:spPr>
      </p:pic>
      <p:sp>
        <p:nvSpPr>
          <p:cNvPr id="15" name="Espace réservé du numéro de diapositive 5">
            <a:extLst>
              <a:ext uri="{FF2B5EF4-FFF2-40B4-BE49-F238E27FC236}">
                <a16:creationId xmlns="" xmlns:a16="http://schemas.microsoft.com/office/drawing/2014/main" id="{D66993E5-A07D-42D8-840D-BF0EDBA40FA9}"/>
              </a:ext>
            </a:extLst>
          </p:cNvPr>
          <p:cNvSpPr txBox="1">
            <a:spLocks/>
          </p:cNvSpPr>
          <p:nvPr userDrawn="1"/>
        </p:nvSpPr>
        <p:spPr>
          <a:xfrm>
            <a:off x="10634135" y="6438120"/>
            <a:ext cx="1530927"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bg1"/>
                </a:solidFill>
              </a:rPr>
              <a:t> P - </a:t>
            </a:r>
            <a:fld id="{4FAB73BC-B049-4115-A692-8D63A059BFB8}" type="slidenum">
              <a:rPr lang="fr-FR" smtClean="0">
                <a:solidFill>
                  <a:schemeClr val="bg1"/>
                </a:solidFill>
              </a:rPr>
              <a:pPr/>
              <a:t>‹N°›</a:t>
            </a:fld>
            <a:endParaRPr lang="fr-FR" dirty="0">
              <a:solidFill>
                <a:schemeClr val="bg1"/>
              </a:solidFill>
            </a:endParaRPr>
          </a:p>
        </p:txBody>
      </p:sp>
      <p:sp>
        <p:nvSpPr>
          <p:cNvPr id="16" name="Rectangle 15">
            <a:extLst>
              <a:ext uri="{FF2B5EF4-FFF2-40B4-BE49-F238E27FC236}">
                <a16:creationId xmlns="" xmlns:a16="http://schemas.microsoft.com/office/drawing/2014/main" id="{8732BFDC-5BCA-4619-AA2B-B74ADCDD7813}"/>
              </a:ext>
            </a:extLst>
          </p:cNvPr>
          <p:cNvSpPr/>
          <p:nvPr userDrawn="1"/>
        </p:nvSpPr>
        <p:spPr>
          <a:xfrm>
            <a:off x="0" y="6357408"/>
            <a:ext cx="12192000" cy="500592"/>
          </a:xfrm>
          <a:prstGeom prst="rect">
            <a:avLst/>
          </a:prstGeom>
          <a:solidFill>
            <a:srgbClr val="435D7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fr-FR" dirty="0"/>
          </a:p>
        </p:txBody>
      </p:sp>
      <p:pic>
        <p:nvPicPr>
          <p:cNvPr id="17" name="Graphique 13">
            <a:extLst>
              <a:ext uri="{FF2B5EF4-FFF2-40B4-BE49-F238E27FC236}">
                <a16:creationId xmlns="" xmlns:a16="http://schemas.microsoft.com/office/drawing/2014/main" id="{00CB9DFF-869F-42F0-B5F0-03B612331865}"/>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65754" y="6421190"/>
            <a:ext cx="2304913" cy="316076"/>
          </a:xfrm>
          <a:prstGeom prst="rect">
            <a:avLst/>
          </a:prstGeom>
        </p:spPr>
      </p:pic>
    </p:spTree>
    <p:extLst>
      <p:ext uri="{BB962C8B-B14F-4D97-AF65-F5344CB8AC3E}">
        <p14:creationId xmlns:p14="http://schemas.microsoft.com/office/powerpoint/2010/main" val="3061363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C6E605A2-F090-44B6-8BA8-CED54479D2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741C7F5C-BBD7-40F8-AA20-743BBB54B9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939761B0-D188-44EF-BF74-AF3A74CB85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6085C-273A-4DDB-9127-C1305B436EFB}" type="datetimeFigureOut">
              <a:rPr lang="fr-FR" smtClean="0"/>
              <a:t>25/04/2025</a:t>
            </a:fld>
            <a:endParaRPr lang="fr-FR" dirty="0"/>
          </a:p>
        </p:txBody>
      </p:sp>
      <p:sp>
        <p:nvSpPr>
          <p:cNvPr id="5" name="Espace réservé du pied de page 4">
            <a:extLst>
              <a:ext uri="{FF2B5EF4-FFF2-40B4-BE49-F238E27FC236}">
                <a16:creationId xmlns="" xmlns:a16="http://schemas.microsoft.com/office/drawing/2014/main" id="{5FF251CE-4BA7-46E5-9852-0D15197E24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 xmlns:a16="http://schemas.microsoft.com/office/drawing/2014/main" id="{A6704F5C-E3BE-49F8-94BA-48FD3784C4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A530C1-3314-43E9-9F58-BF4699C9D98C}" type="slidenum">
              <a:rPr lang="fr-FR" smtClean="0"/>
              <a:t>‹N°›</a:t>
            </a:fld>
            <a:endParaRPr lang="fr-FR" dirty="0"/>
          </a:p>
        </p:txBody>
      </p:sp>
    </p:spTree>
    <p:extLst>
      <p:ext uri="{BB962C8B-B14F-4D97-AF65-F5344CB8AC3E}">
        <p14:creationId xmlns:p14="http://schemas.microsoft.com/office/powerpoint/2010/main" val="556083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8" r:id="rId12"/>
    <p:sldLayoutId id="2147483689" r:id="rId13"/>
    <p:sldLayoutId id="2147483690" r:id="rId14"/>
    <p:sldLayoutId id="2147483691" r:id="rId15"/>
    <p:sldLayoutId id="2147483692" r:id="rId1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a:spLocks noGrp="1" noChangeArrowheads="1"/>
          </p:cNvSpPr>
          <p:nvPr>
            <p:ph type="subTitle" idx="4294967295"/>
          </p:nvPr>
        </p:nvSpPr>
        <p:spPr>
          <a:xfrm>
            <a:off x="2514600" y="754579"/>
            <a:ext cx="7282055" cy="4220619"/>
          </a:xfrm>
        </p:spPr>
        <p:txBody>
          <a:bodyPr rtlCol="0" anchor="b">
            <a:normAutofit/>
          </a:bodyPr>
          <a:lstStyle/>
          <a:p>
            <a:pPr marL="0" indent="0" algn="ctr">
              <a:buNone/>
              <a:defRPr/>
            </a:pPr>
            <a:r>
              <a:rPr lang="fr-FR" dirty="0" smtClean="0">
                <a:solidFill>
                  <a:schemeClr val="tx2"/>
                </a:solidFill>
                <a:cs typeface="Times New Roman" panose="02020603050405020304" pitchFamily="18" charset="0"/>
              </a:rPr>
              <a:t>Rencontre </a:t>
            </a:r>
            <a:r>
              <a:rPr lang="fr-FR" dirty="0">
                <a:solidFill>
                  <a:schemeClr val="tx2"/>
                </a:solidFill>
                <a:cs typeface="Times New Roman" panose="02020603050405020304" pitchFamily="18" charset="0"/>
              </a:rPr>
              <a:t>des acteurs de la prise en charge des maladies respiratoires professionnelles</a:t>
            </a:r>
          </a:p>
          <a:p>
            <a:pPr marL="0" indent="0" algn="ctr">
              <a:buNone/>
              <a:defRPr/>
            </a:pPr>
            <a:endParaRPr lang="fr-FR" b="1" dirty="0">
              <a:solidFill>
                <a:schemeClr val="tx2"/>
              </a:solidFill>
              <a:latin typeface="Times New Roman" panose="02020603050405020304" pitchFamily="18" charset="0"/>
              <a:cs typeface="Times New Roman" panose="02020603050405020304" pitchFamily="18" charset="0"/>
            </a:endParaRPr>
          </a:p>
          <a:p>
            <a:pPr marL="0" indent="0" algn="ctr">
              <a:buNone/>
              <a:defRPr/>
            </a:pPr>
            <a:r>
              <a:rPr lang="fr-FR" sz="3600" b="1" dirty="0" smtClean="0">
                <a:solidFill>
                  <a:srgbClr val="7030A0"/>
                </a:solidFill>
                <a:cs typeface="Times New Roman" panose="02020603050405020304" pitchFamily="18" charset="0"/>
              </a:rPr>
              <a:t>Cancérologie professionnelle</a:t>
            </a:r>
          </a:p>
          <a:p>
            <a:pPr marL="0" indent="0" algn="ctr">
              <a:buNone/>
              <a:defRPr/>
            </a:pPr>
            <a:endParaRPr lang="fr-FR" b="1" dirty="0" smtClean="0">
              <a:solidFill>
                <a:schemeClr val="tx2"/>
              </a:solidFill>
              <a:cs typeface="Times New Roman" panose="02020603050405020304" pitchFamily="18" charset="0"/>
            </a:endParaRPr>
          </a:p>
          <a:p>
            <a:pPr marL="0" indent="0" algn="ctr">
              <a:buNone/>
              <a:defRPr/>
            </a:pPr>
            <a:r>
              <a:rPr lang="fr-FR" i="1" dirty="0" smtClean="0">
                <a:solidFill>
                  <a:schemeClr val="tx2"/>
                </a:solidFill>
                <a:cs typeface="Times New Roman" panose="02020603050405020304" pitchFamily="18" charset="0"/>
              </a:rPr>
              <a:t>Samedi </a:t>
            </a:r>
            <a:r>
              <a:rPr lang="fr-FR" i="1" dirty="0">
                <a:solidFill>
                  <a:schemeClr val="tx2"/>
                </a:solidFill>
                <a:cs typeface="Times New Roman" panose="02020603050405020304" pitchFamily="18" charset="0"/>
              </a:rPr>
              <a:t>26 Avril 2025</a:t>
            </a:r>
          </a:p>
          <a:p>
            <a:pPr marL="0" indent="0" algn="ctr">
              <a:buNone/>
              <a:defRPr/>
            </a:pPr>
            <a:r>
              <a:rPr lang="fr-FR" i="1" dirty="0">
                <a:solidFill>
                  <a:schemeClr val="tx2"/>
                </a:solidFill>
                <a:cs typeface="Times New Roman" panose="02020603050405020304" pitchFamily="18" charset="0"/>
              </a:rPr>
              <a:t>Dr LOPEZ V</a:t>
            </a:r>
            <a:r>
              <a:rPr lang="fr-FR" i="1" dirty="0" smtClean="0">
                <a:solidFill>
                  <a:schemeClr val="tx2"/>
                </a:solidFill>
                <a:cs typeface="Times New Roman" panose="02020603050405020304" pitchFamily="18" charset="0"/>
              </a:rPr>
              <a:t>.</a:t>
            </a:r>
            <a:endParaRPr lang="fr-FR" sz="1400" i="1" dirty="0">
              <a:solidFill>
                <a:schemeClr val="tx2"/>
              </a:solidFill>
            </a:endParaRPr>
          </a:p>
        </p:txBody>
      </p:sp>
      <p:pic>
        <p:nvPicPr>
          <p:cNvPr id="9" name="Image 1"/>
          <p:cNvPicPr>
            <a:picLocks noChangeAspect="1" noChangeArrowheads="1"/>
          </p:cNvPicPr>
          <p:nvPr/>
        </p:nvPicPr>
        <p:blipFill rotWithShape="1">
          <a:blip r:embed="rId3">
            <a:extLst>
              <a:ext uri="{28A0092B-C50C-407E-A947-70E740481C1C}">
                <a14:useLocalDpi xmlns:a14="http://schemas.microsoft.com/office/drawing/2010/main" val="0"/>
              </a:ext>
            </a:extLst>
          </a:blip>
          <a:srcRect t="59399"/>
          <a:stretch/>
        </p:blipFill>
        <p:spPr bwMode="auto">
          <a:xfrm>
            <a:off x="1064148" y="6356195"/>
            <a:ext cx="1450452" cy="50180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Image 10"/>
          <p:cNvPicPr>
            <a:picLocks noChangeAspect="1"/>
          </p:cNvPicPr>
          <p:nvPr/>
        </p:nvPicPr>
        <p:blipFill>
          <a:blip r:embed="rId4">
            <a:extLst>
              <a:ext uri="{28A0092B-C50C-407E-A947-70E740481C1C}">
                <a14:useLocalDpi xmlns:a14="http://schemas.microsoft.com/office/drawing/2010/main" val="0"/>
              </a:ext>
            </a:extLst>
          </a:blip>
          <a:srcRect l="16290" t="19258" r="24025" b="20576"/>
          <a:stretch>
            <a:fillRect/>
          </a:stretch>
        </p:blipFill>
        <p:spPr bwMode="auto">
          <a:xfrm>
            <a:off x="10902296" y="5622051"/>
            <a:ext cx="1289704" cy="12359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1"/>
          <p:cNvPicPr>
            <a:picLocks noChangeAspect="1" noChangeArrowheads="1"/>
          </p:cNvPicPr>
          <p:nvPr/>
        </p:nvPicPr>
        <p:blipFill rotWithShape="1">
          <a:blip r:embed="rId3">
            <a:extLst>
              <a:ext uri="{28A0092B-C50C-407E-A947-70E740481C1C}">
                <a14:useLocalDpi xmlns:a14="http://schemas.microsoft.com/office/drawing/2010/main" val="0"/>
              </a:ext>
            </a:extLst>
          </a:blip>
          <a:srcRect b="38796"/>
          <a:stretch/>
        </p:blipFill>
        <p:spPr bwMode="auto">
          <a:xfrm>
            <a:off x="0" y="6240025"/>
            <a:ext cx="1176007" cy="6133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947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0946" y="201901"/>
            <a:ext cx="10972800" cy="1143000"/>
          </a:xfrm>
        </p:spPr>
        <p:txBody>
          <a:bodyPr>
            <a:normAutofit/>
          </a:bodyPr>
          <a:lstStyle/>
          <a:p>
            <a:r>
              <a:rPr sz="3000" b="1" u="sng" dirty="0">
                <a:solidFill>
                  <a:srgbClr val="435D74"/>
                </a:solidFill>
                <a:latin typeface="+mn-lt"/>
                <a:cs typeface="Times New Roman" panose="02020603050405020304" pitchFamily="18" charset="0"/>
              </a:rPr>
              <a:t>Introduction</a:t>
            </a:r>
          </a:p>
        </p:txBody>
      </p:sp>
      <p:sp>
        <p:nvSpPr>
          <p:cNvPr id="3" name="Content Placeholder 2"/>
          <p:cNvSpPr>
            <a:spLocks noGrp="1"/>
          </p:cNvSpPr>
          <p:nvPr>
            <p:ph idx="4294967295"/>
          </p:nvPr>
        </p:nvSpPr>
        <p:spPr>
          <a:xfrm>
            <a:off x="0" y="2034989"/>
            <a:ext cx="12115800" cy="1667436"/>
          </a:xfrm>
        </p:spPr>
        <p:txBody>
          <a:bodyPr/>
          <a:lstStyle/>
          <a:p>
            <a:endParaRPr lang="fr-FR" dirty="0" smtClean="0">
              <a:latin typeface="Times New Roman" panose="02020603050405020304" pitchFamily="18" charset="0"/>
              <a:cs typeface="Times New Roman" panose="02020603050405020304" pitchFamily="18" charset="0"/>
            </a:endParaRPr>
          </a:p>
          <a:p>
            <a:pPr marL="0" indent="0" algn="ctr">
              <a:buNone/>
            </a:pPr>
            <a:r>
              <a:rPr lang="fr-FR" b="1" dirty="0">
                <a:solidFill>
                  <a:srgbClr val="7030A0"/>
                </a:solidFill>
                <a:latin typeface="Times New Roman" panose="02020603050405020304" pitchFamily="18" charset="0"/>
                <a:cs typeface="Times New Roman" panose="02020603050405020304" pitchFamily="18" charset="0"/>
              </a:rPr>
              <a:t>E</a:t>
            </a:r>
            <a:r>
              <a:rPr lang="fr-FR" b="1" dirty="0" smtClean="0">
                <a:solidFill>
                  <a:srgbClr val="7030A0"/>
                </a:solidFill>
                <a:latin typeface="Times New Roman" panose="02020603050405020304" pitchFamily="18" charset="0"/>
                <a:cs typeface="Times New Roman" panose="02020603050405020304" pitchFamily="18" charset="0"/>
              </a:rPr>
              <a:t>njeu</a:t>
            </a:r>
            <a:r>
              <a:rPr b="1" dirty="0" smtClean="0">
                <a:solidFill>
                  <a:srgbClr val="7030A0"/>
                </a:solidFill>
                <a:latin typeface="Times New Roman" panose="02020603050405020304" pitchFamily="18" charset="0"/>
                <a:cs typeface="Times New Roman" panose="02020603050405020304" pitchFamily="18" charset="0"/>
              </a:rPr>
              <a:t> </a:t>
            </a:r>
            <a:r>
              <a:rPr b="1" dirty="0">
                <a:solidFill>
                  <a:srgbClr val="7030A0"/>
                </a:solidFill>
                <a:latin typeface="Times New Roman" panose="02020603050405020304" pitchFamily="18" charset="0"/>
                <a:cs typeface="Times New Roman" panose="02020603050405020304" pitchFamily="18" charset="0"/>
              </a:rPr>
              <a:t>majeur en santé publique et </a:t>
            </a:r>
            <a:r>
              <a:rPr lang="fr-FR" b="1" dirty="0" smtClean="0">
                <a:solidFill>
                  <a:srgbClr val="7030A0"/>
                </a:solidFill>
                <a:latin typeface="Times New Roman" panose="02020603050405020304" pitchFamily="18" charset="0"/>
                <a:cs typeface="Times New Roman" panose="02020603050405020304" pitchFamily="18" charset="0"/>
              </a:rPr>
              <a:t>en </a:t>
            </a:r>
            <a:r>
              <a:rPr b="1" dirty="0" smtClean="0">
                <a:solidFill>
                  <a:srgbClr val="7030A0"/>
                </a:solidFill>
                <a:latin typeface="Times New Roman" panose="02020603050405020304" pitchFamily="18" charset="0"/>
                <a:cs typeface="Times New Roman" panose="02020603050405020304" pitchFamily="18" charset="0"/>
              </a:rPr>
              <a:t>médecine </a:t>
            </a:r>
            <a:r>
              <a:rPr b="1" dirty="0">
                <a:solidFill>
                  <a:srgbClr val="7030A0"/>
                </a:solidFill>
                <a:latin typeface="Times New Roman" panose="02020603050405020304" pitchFamily="18" charset="0"/>
                <a:cs typeface="Times New Roman" panose="02020603050405020304" pitchFamily="18" charset="0"/>
              </a:rPr>
              <a:t>du </a:t>
            </a:r>
            <a:r>
              <a:rPr b="1" dirty="0" smtClean="0">
                <a:solidFill>
                  <a:srgbClr val="7030A0"/>
                </a:solidFill>
                <a:latin typeface="Times New Roman" panose="02020603050405020304" pitchFamily="18" charset="0"/>
                <a:cs typeface="Times New Roman" panose="02020603050405020304" pitchFamily="18" charset="0"/>
              </a:rPr>
              <a:t>travail</a:t>
            </a:r>
            <a:endParaRPr b="1" dirty="0">
              <a:solidFill>
                <a:srgbClr val="7030A0"/>
              </a:solidFill>
              <a:latin typeface="Times New Roman" panose="02020603050405020304" pitchFamily="18" charset="0"/>
              <a:cs typeface="Times New Roman" panose="02020603050405020304" pitchFamily="18" charset="0"/>
            </a:endParaRPr>
          </a:p>
        </p:txBody>
      </p:sp>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txBox="1">
            <a:spLocks/>
          </p:cNvSpPr>
          <p:nvPr/>
        </p:nvSpPr>
        <p:spPr>
          <a:xfrm>
            <a:off x="677243" y="3395605"/>
            <a:ext cx="12192000" cy="13668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smtClean="0">
              <a:latin typeface="Times New Roman" panose="02020603050405020304" pitchFamily="18" charset="0"/>
              <a:cs typeface="Times New Roman" panose="02020603050405020304" pitchFamily="18" charset="0"/>
            </a:endParaRPr>
          </a:p>
          <a:p>
            <a:pPr marL="0" indent="0" algn="ctr">
              <a:spcBef>
                <a:spcPct val="0"/>
              </a:spcBef>
              <a:buFont typeface="Arial" panose="020B0604020202020204" pitchFamily="34" charset="0"/>
              <a:buNone/>
            </a:pPr>
            <a:r>
              <a:rPr lang="fr-FR" sz="3600" dirty="0" smtClean="0">
                <a:solidFill>
                  <a:schemeClr val="accent2"/>
                </a:solidFill>
                <a:latin typeface="Times New Roman" panose="02020603050405020304" pitchFamily="18" charset="0"/>
                <a:ea typeface="+mj-ea"/>
                <a:cs typeface="Times New Roman" panose="02020603050405020304" pitchFamily="18" charset="0"/>
              </a:rPr>
              <a:t>                    </a:t>
            </a:r>
            <a:r>
              <a:rPr lang="fr-FR" sz="3200" dirty="0" smtClean="0">
                <a:solidFill>
                  <a:schemeClr val="accent2"/>
                </a:solidFill>
                <a:ea typeface="+mj-ea"/>
                <a:cs typeface="Times New Roman" panose="02020603050405020304" pitchFamily="18" charset="0"/>
              </a:rPr>
              <a:t>Comment estimer leurs nombres ??</a:t>
            </a:r>
            <a:endParaRPr lang="fr-FR" sz="3200" dirty="0">
              <a:solidFill>
                <a:schemeClr val="accent2"/>
              </a:solidFill>
              <a:ea typeface="+mj-ea"/>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Tree>
    <p:extLst>
      <p:ext uri="{BB962C8B-B14F-4D97-AF65-F5344CB8AC3E}">
        <p14:creationId xmlns:p14="http://schemas.microsoft.com/office/powerpoint/2010/main" val="104014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286564" cy="4217943"/>
          </a:xfrm>
        </p:spPr>
        <p:txBody>
          <a:bodyPr>
            <a:normAutofit fontScale="77500" lnSpcReduction="20000"/>
          </a:bodyPr>
          <a:lstStyle/>
          <a:p>
            <a:pPr marL="0" indent="0">
              <a:buNone/>
            </a:pPr>
            <a:r>
              <a:rPr lang="fr-FR" sz="3100" dirty="0" smtClean="0">
                <a:solidFill>
                  <a:schemeClr val="accent2"/>
                </a:solidFill>
                <a:cs typeface="Times New Roman" panose="02020603050405020304" pitchFamily="18" charset="0"/>
              </a:rPr>
              <a:t>En France : </a:t>
            </a:r>
          </a:p>
          <a:p>
            <a:pPr marL="0" indent="0">
              <a:buNone/>
            </a:pPr>
            <a:endParaRPr lang="fr-FR" sz="3100" dirty="0" smtClean="0">
              <a:solidFill>
                <a:schemeClr val="accent2"/>
              </a:solidFill>
              <a:cs typeface="Times New Roman" panose="02020603050405020304" pitchFamily="18" charset="0"/>
            </a:endParaRPr>
          </a:p>
          <a:p>
            <a:r>
              <a:rPr lang="fr-FR" sz="3100" dirty="0" smtClean="0">
                <a:solidFill>
                  <a:schemeClr val="accent2"/>
                </a:solidFill>
                <a:cs typeface="Times New Roman" panose="02020603050405020304" pitchFamily="18" charset="0"/>
              </a:rPr>
              <a:t>Environ </a:t>
            </a:r>
            <a:r>
              <a:rPr lang="fr-FR" sz="3100" b="1" dirty="0">
                <a:solidFill>
                  <a:schemeClr val="accent2"/>
                </a:solidFill>
                <a:cs typeface="Times New Roman" panose="02020603050405020304" pitchFamily="18" charset="0"/>
              </a:rPr>
              <a:t>50 000 </a:t>
            </a:r>
            <a:r>
              <a:rPr lang="fr-FR" sz="3100" dirty="0">
                <a:solidFill>
                  <a:schemeClr val="accent2"/>
                </a:solidFill>
                <a:cs typeface="Times New Roman" panose="02020603050405020304" pitchFamily="18" charset="0"/>
              </a:rPr>
              <a:t>nouveaux cas de cancer du poumon sont diagnostiqués chaque </a:t>
            </a:r>
            <a:r>
              <a:rPr lang="fr-FR" sz="3100" dirty="0" smtClean="0">
                <a:solidFill>
                  <a:schemeClr val="accent2"/>
                </a:solidFill>
                <a:cs typeface="Times New Roman" panose="02020603050405020304" pitchFamily="18" charset="0"/>
              </a:rPr>
              <a:t>année</a:t>
            </a:r>
          </a:p>
          <a:p>
            <a:r>
              <a:rPr lang="fr-FR" sz="3100" b="1" dirty="0">
                <a:solidFill>
                  <a:schemeClr val="accent2"/>
                </a:solidFill>
                <a:cs typeface="Times New Roman" panose="02020603050405020304" pitchFamily="18" charset="0"/>
              </a:rPr>
              <a:t>30 000 </a:t>
            </a:r>
            <a:r>
              <a:rPr lang="fr-FR" sz="3100" dirty="0">
                <a:solidFill>
                  <a:schemeClr val="accent2"/>
                </a:solidFill>
                <a:cs typeface="Times New Roman" panose="02020603050405020304" pitchFamily="18" charset="0"/>
              </a:rPr>
              <a:t>décès par an attribué au cancer </a:t>
            </a:r>
            <a:r>
              <a:rPr lang="fr-FR" sz="3100" dirty="0" smtClean="0">
                <a:solidFill>
                  <a:schemeClr val="accent2"/>
                </a:solidFill>
                <a:cs typeface="Times New Roman" panose="02020603050405020304" pitchFamily="18" charset="0"/>
              </a:rPr>
              <a:t>pulmonaire</a:t>
            </a:r>
            <a:endParaRPr lang="fr-FR" sz="3100" dirty="0">
              <a:solidFill>
                <a:schemeClr val="accent2"/>
              </a:solidFill>
              <a:cs typeface="Times New Roman" panose="02020603050405020304" pitchFamily="18" charset="0"/>
            </a:endParaRPr>
          </a:p>
          <a:p>
            <a:r>
              <a:rPr lang="fr-FR" sz="3100" b="1" dirty="0">
                <a:solidFill>
                  <a:schemeClr val="accent2"/>
                </a:solidFill>
                <a:cs typeface="Times New Roman" panose="02020603050405020304" pitchFamily="18" charset="0"/>
              </a:rPr>
              <a:t>12 000 </a:t>
            </a:r>
            <a:r>
              <a:rPr lang="fr-FR" sz="3100" dirty="0">
                <a:solidFill>
                  <a:schemeClr val="accent2"/>
                </a:solidFill>
                <a:cs typeface="Times New Roman" panose="02020603050405020304" pitchFamily="18" charset="0"/>
              </a:rPr>
              <a:t>cancers professionnels</a:t>
            </a:r>
            <a:r>
              <a:rPr lang="fr-FR" sz="3100" b="1" dirty="0">
                <a:solidFill>
                  <a:schemeClr val="accent2"/>
                </a:solidFill>
                <a:cs typeface="Times New Roman" panose="02020603050405020304" pitchFamily="18" charset="0"/>
              </a:rPr>
              <a:t> estimés </a:t>
            </a:r>
            <a:r>
              <a:rPr lang="fr-FR" sz="3100" dirty="0">
                <a:solidFill>
                  <a:schemeClr val="accent2"/>
                </a:solidFill>
                <a:cs typeface="Times New Roman" panose="02020603050405020304" pitchFamily="18" charset="0"/>
              </a:rPr>
              <a:t>par an </a:t>
            </a:r>
            <a:endParaRPr lang="fr-FR" sz="3100" dirty="0" smtClean="0">
              <a:solidFill>
                <a:schemeClr val="accent2"/>
              </a:solidFill>
              <a:cs typeface="Times New Roman" panose="02020603050405020304" pitchFamily="18" charset="0"/>
            </a:endParaRPr>
          </a:p>
          <a:p>
            <a:r>
              <a:rPr lang="fr-FR" sz="3100" dirty="0" smtClean="0">
                <a:solidFill>
                  <a:schemeClr val="accent2"/>
                </a:solidFill>
                <a:cs typeface="Times New Roman" panose="02020603050405020304" pitchFamily="18" charset="0"/>
              </a:rPr>
              <a:t>Moins </a:t>
            </a:r>
            <a:r>
              <a:rPr lang="fr-FR" sz="3100" dirty="0">
                <a:solidFill>
                  <a:schemeClr val="accent2"/>
                </a:solidFill>
                <a:cs typeface="Times New Roman" panose="02020603050405020304" pitchFamily="18" charset="0"/>
              </a:rPr>
              <a:t>de </a:t>
            </a:r>
            <a:r>
              <a:rPr lang="fr-FR" sz="3100" b="1" dirty="0">
                <a:solidFill>
                  <a:schemeClr val="accent2"/>
                </a:solidFill>
                <a:cs typeface="Times New Roman" panose="02020603050405020304" pitchFamily="18" charset="0"/>
              </a:rPr>
              <a:t>2 000 </a:t>
            </a:r>
            <a:r>
              <a:rPr lang="fr-FR" sz="3100" dirty="0">
                <a:solidFill>
                  <a:schemeClr val="accent2"/>
                </a:solidFill>
                <a:cs typeface="Times New Roman" panose="02020603050405020304" pitchFamily="18" charset="0"/>
              </a:rPr>
              <a:t>cas reconnus annuellement.</a:t>
            </a:r>
          </a:p>
          <a:p>
            <a:endParaRPr lang="fr-FR" sz="3100" dirty="0" smtClean="0">
              <a:solidFill>
                <a:schemeClr val="accent2"/>
              </a:solidFill>
              <a:cs typeface="Times New Roman" panose="02020603050405020304" pitchFamily="18" charset="0"/>
            </a:endParaRPr>
          </a:p>
          <a:p>
            <a:pPr marL="0" indent="0">
              <a:buNone/>
            </a:pPr>
            <a:r>
              <a:rPr lang="fr-FR" sz="3100" dirty="0" smtClean="0">
                <a:solidFill>
                  <a:schemeClr val="accent2"/>
                </a:solidFill>
                <a:cs typeface="Times New Roman" panose="02020603050405020304" pitchFamily="18" charset="0"/>
              </a:rPr>
              <a:t>Le </a:t>
            </a:r>
            <a:r>
              <a:rPr lang="fr-FR" sz="3100" dirty="0">
                <a:solidFill>
                  <a:schemeClr val="accent2"/>
                </a:solidFill>
                <a:cs typeface="Times New Roman" panose="02020603050405020304" pitchFamily="18" charset="0"/>
              </a:rPr>
              <a:t>tabac reste le facteur de risque principal, mais les expositions professionnelles </a:t>
            </a:r>
            <a:r>
              <a:rPr lang="fr-FR" sz="3100" dirty="0" smtClean="0">
                <a:solidFill>
                  <a:schemeClr val="accent2"/>
                </a:solidFill>
                <a:cs typeface="Times New Roman" panose="02020603050405020304" pitchFamily="18" charset="0"/>
              </a:rPr>
              <a:t>seraient </a:t>
            </a:r>
            <a:r>
              <a:rPr lang="fr-FR" sz="3100" dirty="0">
                <a:solidFill>
                  <a:schemeClr val="accent2"/>
                </a:solidFill>
                <a:cs typeface="Times New Roman" panose="02020603050405020304" pitchFamily="18" charset="0"/>
              </a:rPr>
              <a:t>impliquées dans environ </a:t>
            </a:r>
            <a:r>
              <a:rPr lang="fr-FR" sz="3100" b="1" dirty="0">
                <a:solidFill>
                  <a:schemeClr val="accent2"/>
                </a:solidFill>
                <a:cs typeface="Times New Roman" panose="02020603050405020304" pitchFamily="18" charset="0"/>
              </a:rPr>
              <a:t>10 à 15 % des cas</a:t>
            </a:r>
            <a:r>
              <a:rPr lang="fr-FR" sz="3100" dirty="0">
                <a:solidFill>
                  <a:schemeClr val="accent2"/>
                </a:solidFill>
                <a:cs typeface="Times New Roman" panose="02020603050405020304" pitchFamily="18" charset="0"/>
              </a:rPr>
              <a:t>.</a:t>
            </a:r>
            <a:endParaRPr sz="3100" dirty="0">
              <a:solidFill>
                <a:schemeClr val="accent2"/>
              </a:solidFill>
              <a:cs typeface="Times New Roman" panose="02020603050405020304" pitchFamily="18" charset="0"/>
            </a:endParaRPr>
          </a:p>
          <a:p>
            <a:pPr marL="0" indent="0">
              <a:buNone/>
              <a:defRPr sz="1000" i="1">
                <a:solidFill>
                  <a:srgbClr val="646464"/>
                </a:solidFill>
              </a:defRPr>
            </a:pPr>
            <a:endParaRPr lang="fr-FR" sz="2400" dirty="0"/>
          </a:p>
          <a:p>
            <a:pPr marL="0" indent="0">
              <a:buNone/>
              <a:defRPr sz="1000" i="1">
                <a:solidFill>
                  <a:srgbClr val="646464"/>
                </a:solidFill>
              </a:defRPr>
            </a:pPr>
            <a:r>
              <a:rPr sz="1900" dirty="0"/>
              <a:t>Source : INCa, HAS, INRS 2024</a:t>
            </a:r>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Chiffres clés</a:t>
            </a:r>
            <a:endParaRPr lang="fr-FR" sz="3000" b="1" u="sng" dirty="0">
              <a:solidFill>
                <a:srgbClr val="435D74"/>
              </a:solidFill>
              <a:latin typeface="+mn-lt"/>
              <a:cs typeface="Times New Roman" panose="02020603050405020304" pitchFamily="18" charset="0"/>
            </a:endParaRPr>
          </a:p>
        </p:txBody>
      </p:sp>
      <p:pic>
        <p:nvPicPr>
          <p:cNvPr id="5" name="Image 4"/>
          <p:cNvPicPr>
            <a:picLocks noChangeAspect="1"/>
          </p:cNvPicPr>
          <p:nvPr/>
        </p:nvPicPr>
        <p:blipFill>
          <a:blip r:embed="rId4"/>
          <a:stretch>
            <a:fillRect/>
          </a:stretch>
        </p:blipFill>
        <p:spPr>
          <a:xfrm>
            <a:off x="2482451" y="470164"/>
            <a:ext cx="614055" cy="606473"/>
          </a:xfrm>
          <a:prstGeom prst="rect">
            <a:avLst/>
          </a:prstGeom>
        </p:spPr>
      </p:pic>
      <p:pic>
        <p:nvPicPr>
          <p:cNvPr id="10" name="Image 9"/>
          <p:cNvPicPr>
            <a:picLocks noChangeAspect="1"/>
          </p:cNvPicPr>
          <p:nvPr/>
        </p:nvPicPr>
        <p:blipFill rotWithShape="1">
          <a:blip r:embed="rId5"/>
          <a:srcRect t="-1" b="5576"/>
          <a:stretch/>
        </p:blipFill>
        <p:spPr>
          <a:xfrm>
            <a:off x="0" y="6258049"/>
            <a:ext cx="2453268" cy="566497"/>
          </a:xfrm>
          <a:prstGeom prst="rect">
            <a:avLst/>
          </a:prstGeom>
        </p:spPr>
      </p:pic>
    </p:spTree>
    <p:extLst>
      <p:ext uri="{BB962C8B-B14F-4D97-AF65-F5344CB8AC3E}">
        <p14:creationId xmlns:p14="http://schemas.microsoft.com/office/powerpoint/2010/main" val="4098165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286871" y="1600200"/>
            <a:ext cx="11421035" cy="1444083"/>
          </a:xfrm>
        </p:spPr>
        <p:txBody>
          <a:bodyPr>
            <a:normAutofit/>
          </a:bodyPr>
          <a:lstStyle/>
          <a:p>
            <a:pPr fontAlgn="base"/>
            <a:r>
              <a:rPr lang="fr-FR" sz="1900" dirty="0">
                <a:solidFill>
                  <a:srgbClr val="000000"/>
                </a:solidFill>
                <a:cs typeface="Times New Roman" panose="02020603050405020304" pitchFamily="18" charset="0"/>
              </a:rPr>
              <a:t>R</a:t>
            </a:r>
            <a:r>
              <a:rPr lang="fr-FR" sz="1900" dirty="0" smtClean="0">
                <a:solidFill>
                  <a:srgbClr val="000000"/>
                </a:solidFill>
                <a:cs typeface="Times New Roman" panose="02020603050405020304" pitchFamily="18" charset="0"/>
              </a:rPr>
              <a:t>éseau </a:t>
            </a:r>
            <a:r>
              <a:rPr lang="fr-FR" sz="1900" dirty="0">
                <a:solidFill>
                  <a:srgbClr val="000000"/>
                </a:solidFill>
                <a:cs typeface="Times New Roman" panose="02020603050405020304" pitchFamily="18" charset="0"/>
              </a:rPr>
              <a:t>coordonné par </a:t>
            </a:r>
            <a:r>
              <a:rPr lang="fr-FR" sz="1900" dirty="0" smtClean="0">
                <a:solidFill>
                  <a:srgbClr val="000000"/>
                </a:solidFill>
                <a:cs typeface="Times New Roman" panose="02020603050405020304" pitchFamily="18" charset="0"/>
              </a:rPr>
              <a:t>l’Anses</a:t>
            </a:r>
          </a:p>
          <a:p>
            <a:pPr fontAlgn="base"/>
            <a:r>
              <a:rPr lang="fr-FR" sz="1900" dirty="0" smtClean="0">
                <a:solidFill>
                  <a:srgbClr val="000000"/>
                </a:solidFill>
                <a:cs typeface="Times New Roman" panose="02020603050405020304" pitchFamily="18" charset="0"/>
              </a:rPr>
              <a:t>28 </a:t>
            </a:r>
            <a:r>
              <a:rPr lang="fr-FR" sz="1900" dirty="0">
                <a:solidFill>
                  <a:srgbClr val="000000"/>
                </a:solidFill>
                <a:cs typeface="Times New Roman" panose="02020603050405020304" pitchFamily="18" charset="0"/>
              </a:rPr>
              <a:t>Centres de Consultations de Pathologies Professionnelles (CCPP) à travers la </a:t>
            </a:r>
            <a:r>
              <a:rPr lang="fr-FR" sz="1900" dirty="0" smtClean="0">
                <a:solidFill>
                  <a:srgbClr val="000000"/>
                </a:solidFill>
                <a:cs typeface="Times New Roman" panose="02020603050405020304" pitchFamily="18" charset="0"/>
              </a:rPr>
              <a:t>France</a:t>
            </a:r>
          </a:p>
          <a:p>
            <a:pPr fontAlgn="base"/>
            <a:r>
              <a:rPr lang="fr-FR" sz="1900" dirty="0" smtClean="0">
                <a:solidFill>
                  <a:srgbClr val="000000"/>
                </a:solidFill>
                <a:cs typeface="Times New Roman" panose="02020603050405020304" pitchFamily="18" charset="0"/>
              </a:rPr>
              <a:t>Recueil </a:t>
            </a:r>
            <a:r>
              <a:rPr lang="fr-FR" sz="1900" dirty="0">
                <a:solidFill>
                  <a:srgbClr val="000000"/>
                </a:solidFill>
                <a:cs typeface="Times New Roman" panose="02020603050405020304" pitchFamily="18" charset="0"/>
              </a:rPr>
              <a:t>et analyse des données sur les pathologies liées au travail, visant à : </a:t>
            </a:r>
            <a:endParaRPr lang="fr-FR" sz="1900" dirty="0" smtClean="0">
              <a:solidFill>
                <a:srgbClr val="000000"/>
              </a:solidFill>
              <a:cs typeface="Times New Roman" panose="02020603050405020304" pitchFamily="18" charset="0"/>
            </a:endParaRPr>
          </a:p>
          <a:p>
            <a:pPr marL="0" indent="0">
              <a:buNone/>
            </a:pPr>
            <a:endParaRPr lang="fr-FR" dirty="0"/>
          </a:p>
        </p:txBody>
      </p:sp>
      <p:pic>
        <p:nvPicPr>
          <p:cNvPr id="5"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RNV3P (Réseau National de Vigilance et de Prévention des Pathologies Professionnelles)</a:t>
            </a:r>
            <a:endParaRPr lang="fr-FR" sz="3000" b="1" u="sng" dirty="0">
              <a:solidFill>
                <a:srgbClr val="435D74"/>
              </a:solidFill>
              <a:latin typeface="+mn-lt"/>
              <a:cs typeface="Times New Roman" panose="02020603050405020304" pitchFamily="18" charset="0"/>
            </a:endParaRPr>
          </a:p>
        </p:txBody>
      </p:sp>
      <p:sp>
        <p:nvSpPr>
          <p:cNvPr id="8" name="Rectangle à coins arrondis 7"/>
          <p:cNvSpPr/>
          <p:nvPr/>
        </p:nvSpPr>
        <p:spPr>
          <a:xfrm>
            <a:off x="6888392" y="3044283"/>
            <a:ext cx="4943052" cy="2475548"/>
          </a:xfrm>
          <a:prstGeom prst="roundRect">
            <a:avLst/>
          </a:prstGeom>
          <a:solidFill>
            <a:schemeClr val="accent3">
              <a:lumMod val="75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u="sng" dirty="0"/>
              <a:t>Données sur les cancers bronchopulmonaires </a:t>
            </a:r>
            <a:r>
              <a:rPr lang="fr-FR" sz="1600" b="1" u="sng" dirty="0" smtClean="0"/>
              <a:t>:</a:t>
            </a:r>
          </a:p>
          <a:p>
            <a:endParaRPr lang="fr-FR" sz="1600" b="1" u="sng" dirty="0">
              <a:latin typeface="High Tower Text" panose="02040502050506030303" pitchFamily="18" charset="0"/>
            </a:endParaRPr>
          </a:p>
          <a:p>
            <a:r>
              <a:rPr lang="fr-FR" sz="1600" dirty="0"/>
              <a:t>Entre 2001 et 2016, le </a:t>
            </a:r>
            <a:r>
              <a:rPr lang="fr-FR" sz="1600" dirty="0" smtClean="0"/>
              <a:t>RNV3P </a:t>
            </a:r>
            <a:r>
              <a:rPr lang="fr-FR" sz="1600" dirty="0"/>
              <a:t>a enregistré </a:t>
            </a:r>
            <a:r>
              <a:rPr lang="fr-FR" sz="1600" dirty="0" smtClean="0"/>
              <a:t>258 </a:t>
            </a:r>
            <a:r>
              <a:rPr lang="fr-FR" sz="1600" dirty="0"/>
              <a:t>610 problèmes de santé au travail (PST), dont : </a:t>
            </a:r>
            <a:br>
              <a:rPr lang="fr-FR" sz="1600" dirty="0"/>
            </a:br>
            <a:r>
              <a:rPr lang="fr-FR" sz="1600" dirty="0"/>
              <a:t>  • 27 585 cas de cancers (environ 11% des PST</a:t>
            </a:r>
            <a:r>
              <a:rPr lang="fr-FR" sz="1600" dirty="0" smtClean="0"/>
              <a:t>)</a:t>
            </a:r>
            <a:r>
              <a:rPr lang="fr-FR" sz="1600" dirty="0"/>
              <a:t/>
            </a:r>
            <a:br>
              <a:rPr lang="fr-FR" sz="1600" dirty="0"/>
            </a:br>
            <a:r>
              <a:rPr lang="fr-FR" sz="1600" dirty="0"/>
              <a:t>  • 17 688 cas de cancers </a:t>
            </a:r>
            <a:r>
              <a:rPr lang="fr-FR" sz="1600" dirty="0" smtClean="0"/>
              <a:t>bronchopulmonaires</a:t>
            </a:r>
          </a:p>
          <a:p>
            <a:r>
              <a:rPr lang="fr-FR" sz="1600" dirty="0" smtClean="0"/>
              <a:t>représentant </a:t>
            </a:r>
            <a:r>
              <a:rPr lang="fr-FR" sz="1600" dirty="0"/>
              <a:t>une part significative des cancers liés au travail. </a:t>
            </a:r>
          </a:p>
        </p:txBody>
      </p:sp>
      <p:sp>
        <p:nvSpPr>
          <p:cNvPr id="9" name="ZoneTexte 8"/>
          <p:cNvSpPr txBox="1"/>
          <p:nvPr/>
        </p:nvSpPr>
        <p:spPr>
          <a:xfrm>
            <a:off x="286871" y="2739488"/>
            <a:ext cx="6601521" cy="3231654"/>
          </a:xfrm>
          <a:prstGeom prst="rect">
            <a:avLst/>
          </a:prstGeom>
          <a:noFill/>
        </p:spPr>
        <p:txBody>
          <a:bodyPr wrap="square" rtlCol="0">
            <a:spAutoFit/>
          </a:bodyPr>
          <a:lstStyle/>
          <a:p>
            <a:pPr fontAlgn="base"/>
            <a:r>
              <a:rPr lang="fr-FR" sz="1700" dirty="0">
                <a:solidFill>
                  <a:srgbClr val="000000"/>
                </a:solidFill>
                <a:cs typeface="Times New Roman" panose="02020603050405020304" pitchFamily="18" charset="0"/>
              </a:rPr>
              <a:t>→ Identifier les expositions professionnelles à risque : Collecter des données cliniques et </a:t>
            </a:r>
            <a:r>
              <a:rPr lang="fr-FR" sz="1700" dirty="0" smtClean="0">
                <a:solidFill>
                  <a:srgbClr val="000000"/>
                </a:solidFill>
                <a:cs typeface="Times New Roman" panose="02020603050405020304" pitchFamily="18" charset="0"/>
              </a:rPr>
              <a:t>professionnelles</a:t>
            </a:r>
          </a:p>
          <a:p>
            <a:pPr fontAlgn="base"/>
            <a:endParaRPr lang="fr-FR" sz="1700" dirty="0">
              <a:solidFill>
                <a:srgbClr val="000000"/>
              </a:solidFill>
              <a:cs typeface="Times New Roman" panose="02020603050405020304" pitchFamily="18" charset="0"/>
            </a:endParaRPr>
          </a:p>
          <a:p>
            <a:pPr fontAlgn="base"/>
            <a:r>
              <a:rPr lang="fr-FR" sz="1700" dirty="0">
                <a:solidFill>
                  <a:srgbClr val="000000"/>
                </a:solidFill>
                <a:cs typeface="Times New Roman" panose="02020603050405020304" pitchFamily="18" charset="0"/>
              </a:rPr>
              <a:t>→ Détecter les pathologies émergentes, émettre des </a:t>
            </a:r>
            <a:r>
              <a:rPr lang="fr-FR" sz="1700" dirty="0" smtClean="0">
                <a:solidFill>
                  <a:srgbClr val="000000"/>
                </a:solidFill>
                <a:cs typeface="Times New Roman" panose="02020603050405020304" pitchFamily="18" charset="0"/>
              </a:rPr>
              <a:t>alertes</a:t>
            </a:r>
          </a:p>
          <a:p>
            <a:pPr fontAlgn="base"/>
            <a:endParaRPr lang="fr-FR" sz="1700" dirty="0">
              <a:solidFill>
                <a:srgbClr val="000000"/>
              </a:solidFill>
              <a:cs typeface="Times New Roman" panose="02020603050405020304" pitchFamily="18" charset="0"/>
            </a:endParaRPr>
          </a:p>
          <a:p>
            <a:pPr fontAlgn="base"/>
            <a:r>
              <a:rPr lang="fr-FR" sz="1700" dirty="0">
                <a:solidFill>
                  <a:srgbClr val="000000"/>
                </a:solidFill>
                <a:cs typeface="Times New Roman" panose="02020603050405020304" pitchFamily="18" charset="0"/>
              </a:rPr>
              <a:t>→ Analyser les liens entre expositions professionnelles et </a:t>
            </a:r>
            <a:r>
              <a:rPr lang="fr-FR" sz="1700" dirty="0" smtClean="0">
                <a:solidFill>
                  <a:srgbClr val="000000"/>
                </a:solidFill>
                <a:cs typeface="Times New Roman" panose="02020603050405020304" pitchFamily="18" charset="0"/>
              </a:rPr>
              <a:t>pathologies</a:t>
            </a:r>
          </a:p>
          <a:p>
            <a:pPr fontAlgn="base"/>
            <a:endParaRPr lang="fr-FR" sz="1700" dirty="0">
              <a:solidFill>
                <a:srgbClr val="000000"/>
              </a:solidFill>
              <a:cs typeface="Times New Roman" panose="02020603050405020304" pitchFamily="18" charset="0"/>
            </a:endParaRPr>
          </a:p>
          <a:p>
            <a:pPr fontAlgn="base"/>
            <a:r>
              <a:rPr lang="fr-FR" sz="1700" dirty="0">
                <a:solidFill>
                  <a:srgbClr val="000000"/>
                </a:solidFill>
                <a:cs typeface="Times New Roman" panose="02020603050405020304" pitchFamily="18" charset="0"/>
              </a:rPr>
              <a:t>→ Améliorer la prévention et la reconnaissance des maladies professionnelles. </a:t>
            </a:r>
            <a:endParaRPr lang="fr-FR" sz="1700" dirty="0" smtClean="0">
              <a:solidFill>
                <a:srgbClr val="000000"/>
              </a:solidFill>
              <a:cs typeface="Times New Roman" panose="02020603050405020304" pitchFamily="18" charset="0"/>
            </a:endParaRPr>
          </a:p>
          <a:p>
            <a:pPr fontAlgn="base"/>
            <a:r>
              <a:rPr lang="fr-FR" sz="1700" dirty="0" smtClean="0">
                <a:solidFill>
                  <a:srgbClr val="000000"/>
                </a:solidFill>
                <a:cs typeface="Times New Roman" panose="02020603050405020304" pitchFamily="18" charset="0"/>
              </a:rPr>
              <a:t> </a:t>
            </a:r>
            <a:endParaRPr lang="fr-FR" sz="1700" dirty="0">
              <a:solidFill>
                <a:srgbClr val="000000"/>
              </a:solidFill>
              <a:cs typeface="Times New Roman" panose="02020603050405020304" pitchFamily="18" charset="0"/>
            </a:endParaRPr>
          </a:p>
          <a:p>
            <a:pPr fontAlgn="base"/>
            <a:r>
              <a:rPr lang="fr-FR" sz="1700" dirty="0">
                <a:solidFill>
                  <a:srgbClr val="000000"/>
                </a:solidFill>
                <a:cs typeface="Times New Roman" panose="02020603050405020304" pitchFamily="18" charset="0"/>
              </a:rPr>
              <a:t>→ Contribuer à la recherche et à l'élaboration de politiques de prévention.</a:t>
            </a:r>
            <a:r>
              <a:rPr lang="fr-FR" sz="1600" dirty="0">
                <a:solidFill>
                  <a:srgbClr val="000000"/>
                </a:solidFill>
                <a:cs typeface="Times New Roman" panose="02020603050405020304" pitchFamily="18" charset="0"/>
              </a:rPr>
              <a:t> </a:t>
            </a:r>
          </a:p>
        </p:txBody>
      </p:sp>
      <p:pic>
        <p:nvPicPr>
          <p:cNvPr id="10" name="Image 9"/>
          <p:cNvPicPr>
            <a:picLocks noChangeAspect="1"/>
          </p:cNvPicPr>
          <p:nvPr/>
        </p:nvPicPr>
        <p:blipFill>
          <a:blip r:embed="rId4"/>
          <a:stretch>
            <a:fillRect/>
          </a:stretch>
        </p:blipFill>
        <p:spPr>
          <a:xfrm>
            <a:off x="10846052" y="2554113"/>
            <a:ext cx="615749" cy="609653"/>
          </a:xfrm>
          <a:prstGeom prst="rect">
            <a:avLst/>
          </a:prstGeom>
        </p:spPr>
      </p:pic>
      <p:pic>
        <p:nvPicPr>
          <p:cNvPr id="11" name="Image 10"/>
          <p:cNvPicPr>
            <a:picLocks noChangeAspect="1"/>
          </p:cNvPicPr>
          <p:nvPr/>
        </p:nvPicPr>
        <p:blipFill rotWithShape="1">
          <a:blip r:embed="rId5"/>
          <a:srcRect t="-1" b="5576"/>
          <a:stretch/>
        </p:blipFill>
        <p:spPr>
          <a:xfrm>
            <a:off x="0" y="6258049"/>
            <a:ext cx="2453268" cy="566497"/>
          </a:xfrm>
          <a:prstGeom prst="rect">
            <a:avLst/>
          </a:prstGeom>
        </p:spPr>
      </p:pic>
    </p:spTree>
    <p:extLst>
      <p:ext uri="{BB962C8B-B14F-4D97-AF65-F5344CB8AC3E}">
        <p14:creationId xmlns:p14="http://schemas.microsoft.com/office/powerpoint/2010/main" val="140734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RNV3P (Réseau National de Vigilance et de Prévention des Pathologies Professionnelles)</a:t>
            </a:r>
            <a:endParaRPr lang="fr-FR" sz="3000" b="1" u="sng" dirty="0">
              <a:solidFill>
                <a:srgbClr val="435D74"/>
              </a:solidFill>
              <a:latin typeface="+mn-lt"/>
              <a:cs typeface="Times New Roman" panose="02020603050405020304" pitchFamily="18" charset="0"/>
            </a:endParaRPr>
          </a:p>
        </p:txBody>
      </p:sp>
      <p:sp>
        <p:nvSpPr>
          <p:cNvPr id="9" name="Rectangle à coins arrondis 8"/>
          <p:cNvSpPr/>
          <p:nvPr/>
        </p:nvSpPr>
        <p:spPr>
          <a:xfrm>
            <a:off x="95690" y="1615336"/>
            <a:ext cx="6222380" cy="2310079"/>
          </a:xfrm>
          <a:prstGeom prst="roundRect">
            <a:avLst/>
          </a:prstGeom>
          <a:solidFill>
            <a:schemeClr val="accent3">
              <a:lumMod val="75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u="sng" dirty="0"/>
              <a:t>Les expositions professionnelles les plus fréquemment associées à ces cancers incluent : </a:t>
            </a:r>
            <a:br>
              <a:rPr lang="fr-FR" sz="2000" b="1" u="sng" dirty="0"/>
            </a:br>
            <a:r>
              <a:rPr lang="fr-FR" sz="1700" dirty="0"/>
              <a:t>- Amiante (42% des cas), </a:t>
            </a:r>
            <a:br>
              <a:rPr lang="fr-FR" sz="1700" dirty="0"/>
            </a:br>
            <a:r>
              <a:rPr lang="fr-FR" sz="1700" dirty="0"/>
              <a:t>- Hydrocarbures aromatiques polycycliques (HAP) (6,5%), </a:t>
            </a:r>
            <a:br>
              <a:rPr lang="fr-FR" sz="1700" dirty="0"/>
            </a:br>
            <a:r>
              <a:rPr lang="fr-FR" sz="1700" dirty="0"/>
              <a:t>- Silice cristalline, </a:t>
            </a:r>
            <a:br>
              <a:rPr lang="fr-FR" sz="1700" dirty="0"/>
            </a:br>
            <a:r>
              <a:rPr lang="fr-FR" sz="1700" dirty="0"/>
              <a:t>- Fumées de soudage, </a:t>
            </a:r>
            <a:br>
              <a:rPr lang="fr-FR" sz="1700" dirty="0"/>
            </a:br>
            <a:r>
              <a:rPr lang="fr-FR" sz="1700" dirty="0"/>
              <a:t>- Gaz d'échappement diesel. </a:t>
            </a:r>
          </a:p>
        </p:txBody>
      </p:sp>
      <p:sp>
        <p:nvSpPr>
          <p:cNvPr id="10" name="Rectangle à coins arrondis 9"/>
          <p:cNvSpPr/>
          <p:nvPr/>
        </p:nvSpPr>
        <p:spPr>
          <a:xfrm>
            <a:off x="7019877" y="1615336"/>
            <a:ext cx="4415883" cy="2310078"/>
          </a:xfrm>
          <a:prstGeom prst="roundRect">
            <a:avLst/>
          </a:prstGeom>
          <a:solidFill>
            <a:schemeClr val="accent3">
              <a:lumMod val="75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fr-FR" sz="2000" b="1" u="sng" dirty="0"/>
              <a:t>Les secteurs d'activité les plus concernés sont :</a:t>
            </a:r>
            <a:r>
              <a:rPr lang="fr-FR" dirty="0"/>
              <a:t> </a:t>
            </a:r>
            <a:br>
              <a:rPr lang="fr-FR" dirty="0"/>
            </a:br>
            <a:r>
              <a:rPr lang="fr-FR" sz="1700" dirty="0"/>
              <a:t>- Construction spécialisée (16,2%), </a:t>
            </a:r>
            <a:br>
              <a:rPr lang="fr-FR" sz="1700" dirty="0"/>
            </a:br>
            <a:r>
              <a:rPr lang="fr-FR" sz="1700" dirty="0"/>
              <a:t>- Métallurgie (6,1%), </a:t>
            </a:r>
            <a:br>
              <a:rPr lang="fr-FR" sz="1700" dirty="0"/>
            </a:br>
            <a:r>
              <a:rPr lang="fr-FR" sz="1700" dirty="0"/>
              <a:t>- Commerce et réparation d'automobiles et de motocycles (5,2%). </a:t>
            </a:r>
          </a:p>
        </p:txBody>
      </p:sp>
      <p:sp>
        <p:nvSpPr>
          <p:cNvPr id="11" name="Rectangle à coins arrondis 10"/>
          <p:cNvSpPr/>
          <p:nvPr/>
        </p:nvSpPr>
        <p:spPr>
          <a:xfrm>
            <a:off x="3012638" y="4378769"/>
            <a:ext cx="6610864" cy="1725448"/>
          </a:xfrm>
          <a:prstGeom prst="roundRect">
            <a:avLst/>
          </a:prstGeom>
          <a:solidFill>
            <a:schemeClr val="accent3">
              <a:lumMod val="75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fr-FR" sz="2000" b="1" u="sng" dirty="0"/>
              <a:t>Les professions les plus touchées incluent : </a:t>
            </a:r>
            <a:br>
              <a:rPr lang="fr-FR" sz="2000" b="1" u="sng" dirty="0"/>
            </a:br>
            <a:r>
              <a:rPr lang="fr-FR" sz="1700" dirty="0"/>
              <a:t>- Ouvriers qualifiés de la métallurgie, de la construction mécanique et assimilés (22,9%), </a:t>
            </a:r>
            <a:br>
              <a:rPr lang="fr-FR" sz="1700" dirty="0"/>
            </a:br>
            <a:r>
              <a:rPr lang="fr-FR" sz="1700" dirty="0"/>
              <a:t>- Ouvriers qualifiés du bâtiment et assimilés (22,1%), </a:t>
            </a:r>
            <a:br>
              <a:rPr lang="fr-FR" sz="1700" dirty="0"/>
            </a:br>
            <a:r>
              <a:rPr lang="fr-FR" sz="1700" dirty="0"/>
              <a:t>- Conducteurs de machines et conducteurs d'installations fixes (</a:t>
            </a:r>
            <a:r>
              <a:rPr lang="fr-FR" sz="1700" dirty="0" smtClean="0"/>
              <a:t>7,3 %)</a:t>
            </a:r>
            <a:endParaRPr lang="fr-FR" sz="1700" dirty="0"/>
          </a:p>
        </p:txBody>
      </p:sp>
      <p:pic>
        <p:nvPicPr>
          <p:cNvPr id="7" name="Image 6"/>
          <p:cNvPicPr>
            <a:picLocks noChangeAspect="1"/>
          </p:cNvPicPr>
          <p:nvPr/>
        </p:nvPicPr>
        <p:blipFill>
          <a:blip r:embed="rId4"/>
          <a:stretch>
            <a:fillRect/>
          </a:stretch>
        </p:blipFill>
        <p:spPr>
          <a:xfrm>
            <a:off x="9755689" y="4378769"/>
            <a:ext cx="469433" cy="463336"/>
          </a:xfrm>
          <a:prstGeom prst="rect">
            <a:avLst/>
          </a:prstGeom>
        </p:spPr>
      </p:pic>
      <p:pic>
        <p:nvPicPr>
          <p:cNvPr id="12" name="Image 11"/>
          <p:cNvPicPr>
            <a:picLocks noChangeAspect="1"/>
          </p:cNvPicPr>
          <p:nvPr/>
        </p:nvPicPr>
        <p:blipFill>
          <a:blip r:embed="rId5"/>
          <a:stretch>
            <a:fillRect/>
          </a:stretch>
        </p:blipFill>
        <p:spPr>
          <a:xfrm>
            <a:off x="11508690" y="1315081"/>
            <a:ext cx="493819" cy="487722"/>
          </a:xfrm>
          <a:prstGeom prst="rect">
            <a:avLst/>
          </a:prstGeom>
        </p:spPr>
      </p:pic>
      <p:pic>
        <p:nvPicPr>
          <p:cNvPr id="13" name="Image 12"/>
          <p:cNvPicPr>
            <a:picLocks noChangeAspect="1"/>
          </p:cNvPicPr>
          <p:nvPr/>
        </p:nvPicPr>
        <p:blipFill>
          <a:blip r:embed="rId6"/>
          <a:stretch>
            <a:fillRect/>
          </a:stretch>
        </p:blipFill>
        <p:spPr>
          <a:xfrm>
            <a:off x="6370478" y="1368426"/>
            <a:ext cx="426757" cy="493819"/>
          </a:xfrm>
          <a:prstGeom prst="rect">
            <a:avLst/>
          </a:prstGeom>
        </p:spPr>
      </p:pic>
      <p:pic>
        <p:nvPicPr>
          <p:cNvPr id="14" name="Image 13"/>
          <p:cNvPicPr>
            <a:picLocks noChangeAspect="1"/>
          </p:cNvPicPr>
          <p:nvPr/>
        </p:nvPicPr>
        <p:blipFill rotWithShape="1">
          <a:blip r:embed="rId7"/>
          <a:srcRect t="-1" b="5576"/>
          <a:stretch/>
        </p:blipFill>
        <p:spPr>
          <a:xfrm>
            <a:off x="0" y="6258049"/>
            <a:ext cx="2453268" cy="566497"/>
          </a:xfrm>
          <a:prstGeom prst="rect">
            <a:avLst/>
          </a:prstGeom>
        </p:spPr>
      </p:pic>
    </p:spTree>
    <p:extLst>
      <p:ext uri="{BB962C8B-B14F-4D97-AF65-F5344CB8AC3E}">
        <p14:creationId xmlns:p14="http://schemas.microsoft.com/office/powerpoint/2010/main" val="380801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286564" cy="4217943"/>
          </a:xfrm>
        </p:spPr>
        <p:txBody>
          <a:bodyPr>
            <a:normAutofit/>
          </a:bodyPr>
          <a:lstStyle/>
          <a:p>
            <a:pPr marL="0" indent="0">
              <a:buNone/>
            </a:pPr>
            <a:r>
              <a:rPr lang="fr-FR" sz="2600" dirty="0" smtClean="0">
                <a:solidFill>
                  <a:srgbClr val="000000"/>
                </a:solidFill>
                <a:cs typeface="Times New Roman" panose="02020603050405020304" pitchFamily="18" charset="0"/>
              </a:rPr>
              <a:t>D’autres </a:t>
            </a:r>
            <a:r>
              <a:rPr lang="fr-FR" sz="2600" dirty="0">
                <a:solidFill>
                  <a:srgbClr val="000000"/>
                </a:solidFill>
                <a:cs typeface="Times New Roman" panose="02020603050405020304" pitchFamily="18" charset="0"/>
              </a:rPr>
              <a:t>réseaux régionaux ou européens peuvent également contribuer à la surveillance, tels que </a:t>
            </a:r>
            <a:r>
              <a:rPr lang="fr-FR" sz="2600" dirty="0" smtClean="0">
                <a:solidFill>
                  <a:srgbClr val="000000"/>
                </a:solidFill>
                <a:cs typeface="Times New Roman" panose="02020603050405020304" pitchFamily="18" charset="0"/>
              </a:rPr>
              <a:t>:</a:t>
            </a:r>
          </a:p>
          <a:p>
            <a:r>
              <a:rPr lang="fr-FR" sz="2600" dirty="0" smtClean="0">
                <a:solidFill>
                  <a:srgbClr val="000000"/>
                </a:solidFill>
                <a:cs typeface="Times New Roman" panose="02020603050405020304" pitchFamily="18" charset="0"/>
              </a:rPr>
              <a:t>Bases </a:t>
            </a:r>
            <a:r>
              <a:rPr lang="fr-FR" sz="2600" dirty="0">
                <a:solidFill>
                  <a:srgbClr val="000000"/>
                </a:solidFill>
                <a:cs typeface="Times New Roman" panose="02020603050405020304" pitchFamily="18" charset="0"/>
              </a:rPr>
              <a:t>de données des centres de lutte contre le cancer (</a:t>
            </a:r>
            <a:r>
              <a:rPr lang="fr-FR" sz="2600" b="1" dirty="0">
                <a:solidFill>
                  <a:srgbClr val="000000"/>
                </a:solidFill>
                <a:cs typeface="Times New Roman" panose="02020603050405020304" pitchFamily="18" charset="0"/>
              </a:rPr>
              <a:t>CLCC</a:t>
            </a:r>
            <a:r>
              <a:rPr lang="fr-FR" sz="2600" dirty="0" smtClean="0">
                <a:solidFill>
                  <a:srgbClr val="000000"/>
                </a:solidFill>
                <a:cs typeface="Times New Roman" panose="02020603050405020304" pitchFamily="18" charset="0"/>
              </a:rPr>
              <a:t>)</a:t>
            </a:r>
          </a:p>
          <a:p>
            <a:r>
              <a:rPr lang="fr-FR" sz="2600" dirty="0">
                <a:solidFill>
                  <a:srgbClr val="000000"/>
                </a:solidFill>
                <a:cs typeface="Times New Roman" panose="02020603050405020304" pitchFamily="18" charset="0"/>
              </a:rPr>
              <a:t>P</a:t>
            </a:r>
            <a:r>
              <a:rPr lang="fr-FR" sz="2600" dirty="0" smtClean="0">
                <a:solidFill>
                  <a:srgbClr val="000000"/>
                </a:solidFill>
                <a:cs typeface="Times New Roman" panose="02020603050405020304" pitchFamily="18" charset="0"/>
              </a:rPr>
              <a:t>rogramme </a:t>
            </a:r>
            <a:r>
              <a:rPr lang="fr-FR" sz="2600" b="1" dirty="0">
                <a:solidFill>
                  <a:srgbClr val="000000"/>
                </a:solidFill>
                <a:cs typeface="Times New Roman" panose="02020603050405020304" pitchFamily="18" charset="0"/>
              </a:rPr>
              <a:t>Matgéné</a:t>
            </a:r>
            <a:r>
              <a:rPr lang="fr-FR" sz="2600" dirty="0">
                <a:solidFill>
                  <a:srgbClr val="000000"/>
                </a:solidFill>
                <a:cs typeface="Times New Roman" panose="02020603050405020304" pitchFamily="18" charset="0"/>
              </a:rPr>
              <a:t> de Santé Publique France (modélisation des expositions</a:t>
            </a:r>
            <a:r>
              <a:rPr lang="fr-FR" sz="2600" dirty="0" smtClean="0">
                <a:solidFill>
                  <a:srgbClr val="000000"/>
                </a:solidFill>
                <a:cs typeface="Times New Roman" panose="02020603050405020304" pitchFamily="18" charset="0"/>
              </a:rPr>
              <a:t>)</a:t>
            </a:r>
          </a:p>
          <a:p>
            <a:r>
              <a:rPr lang="fr-FR" sz="2600" dirty="0">
                <a:solidFill>
                  <a:srgbClr val="000000"/>
                </a:solidFill>
                <a:cs typeface="Times New Roman" panose="02020603050405020304" pitchFamily="18" charset="0"/>
              </a:rPr>
              <a:t>R</a:t>
            </a:r>
            <a:r>
              <a:rPr lang="fr-FR" sz="2600" dirty="0" smtClean="0">
                <a:solidFill>
                  <a:srgbClr val="000000"/>
                </a:solidFill>
                <a:cs typeface="Times New Roman" panose="02020603050405020304" pitchFamily="18" charset="0"/>
              </a:rPr>
              <a:t>éseau </a:t>
            </a:r>
            <a:r>
              <a:rPr lang="fr-FR" sz="2600" b="1" dirty="0">
                <a:solidFill>
                  <a:srgbClr val="000000"/>
                </a:solidFill>
                <a:cs typeface="Times New Roman" panose="02020603050405020304" pitchFamily="18" charset="0"/>
              </a:rPr>
              <a:t>CAREX Europe </a:t>
            </a:r>
            <a:r>
              <a:rPr lang="fr-FR" sz="2600" dirty="0">
                <a:solidFill>
                  <a:srgbClr val="000000"/>
                </a:solidFill>
                <a:cs typeface="Times New Roman" panose="02020603050405020304" pitchFamily="18" charset="0"/>
              </a:rPr>
              <a:t>(Cartographie de l’exposition professionnelle aux cancérogènes).</a:t>
            </a:r>
            <a:r>
              <a:rPr lang="fr-FR" sz="2600" dirty="0">
                <a:solidFill>
                  <a:srgbClr val="000000"/>
                </a:solidFill>
              </a:rPr>
              <a:t> </a:t>
            </a:r>
            <a:endParaRPr sz="1900" dirty="0"/>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Autres réseaux</a:t>
            </a:r>
            <a:endParaRPr lang="fr-FR" sz="3000" b="1" u="sng" dirty="0">
              <a:solidFill>
                <a:srgbClr val="435D74"/>
              </a:solidFill>
              <a:latin typeface="+mn-lt"/>
              <a:cs typeface="Times New Roman" panose="02020603050405020304" pitchFamily="18" charset="0"/>
            </a:endParaRPr>
          </a:p>
        </p:txBody>
      </p:sp>
      <p:pic>
        <p:nvPicPr>
          <p:cNvPr id="8" name="Image 7"/>
          <p:cNvPicPr>
            <a:picLocks noChangeAspect="1"/>
          </p:cNvPicPr>
          <p:nvPr/>
        </p:nvPicPr>
        <p:blipFill rotWithShape="1">
          <a:blip r:embed="rId4"/>
          <a:srcRect t="-1" b="5576"/>
          <a:stretch/>
        </p:blipFill>
        <p:spPr>
          <a:xfrm>
            <a:off x="0" y="6258049"/>
            <a:ext cx="2453268" cy="566497"/>
          </a:xfrm>
          <a:prstGeom prst="rect">
            <a:avLst/>
          </a:prstGeom>
        </p:spPr>
      </p:pic>
    </p:spTree>
    <p:extLst>
      <p:ext uri="{BB962C8B-B14F-4D97-AF65-F5344CB8AC3E}">
        <p14:creationId xmlns:p14="http://schemas.microsoft.com/office/powerpoint/2010/main" val="3808874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286564" cy="4460229"/>
          </a:xfrm>
        </p:spPr>
        <p:txBody>
          <a:bodyPr>
            <a:normAutofit fontScale="85000" lnSpcReduction="20000"/>
          </a:bodyPr>
          <a:lstStyle/>
          <a:p>
            <a:pPr marL="0" indent="0" fontAlgn="base">
              <a:buNone/>
            </a:pPr>
            <a:r>
              <a:rPr lang="fr-FR" sz="3100" b="1" dirty="0">
                <a:solidFill>
                  <a:schemeClr val="accent2"/>
                </a:solidFill>
                <a:cs typeface="Times New Roman" panose="02020603050405020304" pitchFamily="18" charset="0"/>
              </a:rPr>
              <a:t>Matgéné – Matrices emplois-expositions (Santé Publique France) </a:t>
            </a:r>
          </a:p>
          <a:p>
            <a:pPr fontAlgn="base"/>
            <a:r>
              <a:rPr lang="fr-FR" b="1" u="sng" dirty="0" smtClean="0">
                <a:solidFill>
                  <a:srgbClr val="000000"/>
                </a:solidFill>
                <a:cs typeface="Times New Roman" panose="02020603050405020304" pitchFamily="18" charset="0"/>
              </a:rPr>
              <a:t>Objectif </a:t>
            </a:r>
            <a:r>
              <a:rPr lang="fr-FR" b="1" dirty="0">
                <a:solidFill>
                  <a:srgbClr val="000000"/>
                </a:solidFill>
                <a:cs typeface="Times New Roman" panose="02020603050405020304" pitchFamily="18" charset="0"/>
              </a:rPr>
              <a:t>: </a:t>
            </a:r>
            <a:r>
              <a:rPr lang="fr-FR" sz="2700" dirty="0">
                <a:solidFill>
                  <a:srgbClr val="000000"/>
                </a:solidFill>
                <a:cs typeface="Times New Roman" panose="02020603050405020304" pitchFamily="18" charset="0"/>
              </a:rPr>
              <a:t>Développer des matrices emplois-expositions (MEE) adaptées à la population française pour estimer les expositions professionnelles aux cancérogènes. </a:t>
            </a:r>
            <a:endParaRPr lang="fr-FR" sz="2700" dirty="0" smtClean="0">
              <a:solidFill>
                <a:srgbClr val="000000"/>
              </a:solidFill>
              <a:cs typeface="Times New Roman" panose="02020603050405020304" pitchFamily="18" charset="0"/>
            </a:endParaRPr>
          </a:p>
          <a:p>
            <a:pPr marL="0" indent="0" fontAlgn="base">
              <a:buNone/>
            </a:pPr>
            <a:endParaRPr lang="fr-FR" sz="2700" dirty="0" smtClean="0">
              <a:solidFill>
                <a:srgbClr val="000000"/>
              </a:solidFill>
              <a:cs typeface="Times New Roman" panose="02020603050405020304" pitchFamily="18" charset="0"/>
            </a:endParaRPr>
          </a:p>
          <a:p>
            <a:pPr fontAlgn="base"/>
            <a:r>
              <a:rPr lang="fr-FR" b="1" u="sng" dirty="0" smtClean="0">
                <a:solidFill>
                  <a:srgbClr val="000000"/>
                </a:solidFill>
                <a:cs typeface="Times New Roman" panose="02020603050405020304" pitchFamily="18" charset="0"/>
              </a:rPr>
              <a:t>Fonctionnement </a:t>
            </a:r>
            <a:r>
              <a:rPr lang="fr-FR" b="1" dirty="0">
                <a:solidFill>
                  <a:srgbClr val="000000"/>
                </a:solidFill>
                <a:cs typeface="Times New Roman" panose="02020603050405020304" pitchFamily="18" charset="0"/>
              </a:rPr>
              <a:t>: </a:t>
            </a:r>
            <a:r>
              <a:rPr lang="fr-FR" dirty="0">
                <a:solidFill>
                  <a:srgbClr val="000000"/>
                </a:solidFill>
                <a:cs typeface="Times New Roman" panose="02020603050405020304" pitchFamily="18" charset="0"/>
              </a:rPr>
              <a:t/>
            </a:r>
            <a:br>
              <a:rPr lang="fr-FR" dirty="0">
                <a:solidFill>
                  <a:srgbClr val="000000"/>
                </a:solidFill>
                <a:cs typeface="Times New Roman" panose="02020603050405020304" pitchFamily="18" charset="0"/>
              </a:rPr>
            </a:br>
            <a:r>
              <a:rPr lang="fr-FR" sz="2700" dirty="0">
                <a:solidFill>
                  <a:srgbClr val="000000"/>
                </a:solidFill>
                <a:cs typeface="Times New Roman" panose="02020603050405020304" pitchFamily="18" charset="0"/>
              </a:rPr>
              <a:t>- Croisement des professions et secteurs d’activité avec des indices d’exposition à divers agents cancérogènes. </a:t>
            </a:r>
            <a:br>
              <a:rPr lang="fr-FR" sz="2700" dirty="0">
                <a:solidFill>
                  <a:srgbClr val="000000"/>
                </a:solidFill>
                <a:cs typeface="Times New Roman" panose="02020603050405020304" pitchFamily="18" charset="0"/>
              </a:rPr>
            </a:br>
            <a:r>
              <a:rPr lang="fr-FR" sz="2700" dirty="0">
                <a:solidFill>
                  <a:srgbClr val="000000"/>
                </a:solidFill>
                <a:cs typeface="Times New Roman" panose="02020603050405020304" pitchFamily="18" charset="0"/>
              </a:rPr>
              <a:t>- Utilisation de données issues de recensements et d’enquêtes nationales. </a:t>
            </a:r>
            <a:endParaRPr lang="fr-FR" sz="2700" dirty="0" smtClean="0">
              <a:solidFill>
                <a:srgbClr val="000000"/>
              </a:solidFill>
              <a:cs typeface="Times New Roman" panose="02020603050405020304" pitchFamily="18" charset="0"/>
            </a:endParaRPr>
          </a:p>
          <a:p>
            <a:pPr marL="0" indent="0" fontAlgn="base">
              <a:buNone/>
            </a:pPr>
            <a:endParaRPr lang="fr-FR" sz="2700" dirty="0" smtClean="0">
              <a:solidFill>
                <a:srgbClr val="000000"/>
              </a:solidFill>
              <a:cs typeface="Times New Roman" panose="02020603050405020304" pitchFamily="18" charset="0"/>
            </a:endParaRPr>
          </a:p>
          <a:p>
            <a:pPr fontAlgn="base"/>
            <a:r>
              <a:rPr lang="fr-FR" b="1" u="sng" dirty="0" smtClean="0">
                <a:solidFill>
                  <a:srgbClr val="000000"/>
                </a:solidFill>
                <a:cs typeface="Times New Roman" panose="02020603050405020304" pitchFamily="18" charset="0"/>
              </a:rPr>
              <a:t>Applications </a:t>
            </a:r>
            <a:r>
              <a:rPr lang="fr-FR" b="1" dirty="0">
                <a:solidFill>
                  <a:srgbClr val="000000"/>
                </a:solidFill>
                <a:cs typeface="Times New Roman" panose="02020603050405020304" pitchFamily="18" charset="0"/>
              </a:rPr>
              <a:t>: </a:t>
            </a:r>
            <a:r>
              <a:rPr lang="fr-FR" dirty="0">
                <a:solidFill>
                  <a:srgbClr val="000000"/>
                </a:solidFill>
                <a:cs typeface="Times New Roman" panose="02020603050405020304" pitchFamily="18" charset="0"/>
              </a:rPr>
              <a:t/>
            </a:r>
            <a:br>
              <a:rPr lang="fr-FR" dirty="0">
                <a:solidFill>
                  <a:srgbClr val="000000"/>
                </a:solidFill>
                <a:cs typeface="Times New Roman" panose="02020603050405020304" pitchFamily="18" charset="0"/>
              </a:rPr>
            </a:br>
            <a:r>
              <a:rPr lang="fr-FR" sz="2700" dirty="0">
                <a:solidFill>
                  <a:srgbClr val="000000"/>
                </a:solidFill>
                <a:cs typeface="Times New Roman" panose="02020603050405020304" pitchFamily="18" charset="0"/>
              </a:rPr>
              <a:t>- Quantification des parts de cancers attribuables à certaines expositions professionnelles en France. </a:t>
            </a:r>
            <a:br>
              <a:rPr lang="fr-FR" sz="2700" dirty="0">
                <a:solidFill>
                  <a:srgbClr val="000000"/>
                </a:solidFill>
                <a:cs typeface="Times New Roman" panose="02020603050405020304" pitchFamily="18" charset="0"/>
              </a:rPr>
            </a:br>
            <a:r>
              <a:rPr lang="fr-FR" sz="2700" dirty="0">
                <a:solidFill>
                  <a:srgbClr val="000000"/>
                </a:solidFill>
                <a:cs typeface="Times New Roman" panose="02020603050405020304" pitchFamily="18" charset="0"/>
              </a:rPr>
              <a:t>- Évaluation des expositions à des agents tels que l’amiante, la silice, le benzène et le trichloréthylène. </a:t>
            </a:r>
            <a:r>
              <a:rPr lang="fr-FR" sz="2000" dirty="0">
                <a:solidFill>
                  <a:srgbClr val="000000"/>
                </a:solidFill>
                <a:latin typeface="Times New Roman" panose="02020603050405020304" pitchFamily="18" charset="0"/>
                <a:cs typeface="Times New Roman" panose="02020603050405020304" pitchFamily="18" charset="0"/>
              </a:rPr>
              <a:t/>
            </a:r>
            <a:br>
              <a:rPr lang="fr-FR" sz="2000" dirty="0">
                <a:solidFill>
                  <a:srgbClr val="000000"/>
                </a:solidFill>
                <a:latin typeface="Times New Roman" panose="02020603050405020304" pitchFamily="18" charset="0"/>
                <a:cs typeface="Times New Roman" panose="02020603050405020304" pitchFamily="18" charset="0"/>
              </a:rPr>
            </a:br>
            <a:r>
              <a:rPr lang="fr-FR" sz="2000" i="1" dirty="0">
                <a:solidFill>
                  <a:srgbClr val="000000"/>
                </a:solidFill>
                <a:latin typeface="Times New Roman" panose="02020603050405020304" pitchFamily="18" charset="0"/>
                <a:cs typeface="Times New Roman" panose="02020603050405020304" pitchFamily="18" charset="0"/>
              </a:rPr>
              <a:t> </a:t>
            </a:r>
            <a:endParaRPr sz="1900" dirty="0"/>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Autres réseaux</a:t>
            </a:r>
            <a:endParaRPr lang="fr-FR" sz="3000" b="1" u="sng" dirty="0">
              <a:solidFill>
                <a:srgbClr val="435D74"/>
              </a:solidFill>
              <a:latin typeface="+mn-lt"/>
              <a:cs typeface="Times New Roman" panose="02020603050405020304" pitchFamily="18" charset="0"/>
            </a:endParaRPr>
          </a:p>
        </p:txBody>
      </p:sp>
      <p:pic>
        <p:nvPicPr>
          <p:cNvPr id="8" name="Image 7"/>
          <p:cNvPicPr>
            <a:picLocks noChangeAspect="1"/>
          </p:cNvPicPr>
          <p:nvPr/>
        </p:nvPicPr>
        <p:blipFill rotWithShape="1">
          <a:blip r:embed="rId4"/>
          <a:srcRect t="-1" b="5576"/>
          <a:stretch/>
        </p:blipFill>
        <p:spPr>
          <a:xfrm>
            <a:off x="0" y="6258049"/>
            <a:ext cx="2453268" cy="566497"/>
          </a:xfrm>
          <a:prstGeom prst="rect">
            <a:avLst/>
          </a:prstGeom>
        </p:spPr>
      </p:pic>
      <p:sp>
        <p:nvSpPr>
          <p:cNvPr id="2" name="ZoneTexte 1"/>
          <p:cNvSpPr txBox="1"/>
          <p:nvPr/>
        </p:nvSpPr>
        <p:spPr>
          <a:xfrm>
            <a:off x="1918010" y="5852084"/>
            <a:ext cx="9874111" cy="523220"/>
          </a:xfrm>
          <a:prstGeom prst="rect">
            <a:avLst/>
          </a:prstGeom>
          <a:noFill/>
        </p:spPr>
        <p:txBody>
          <a:bodyPr wrap="square" rtlCol="0">
            <a:spAutoFit/>
          </a:bodyPr>
          <a:lstStyle/>
          <a:p>
            <a:pPr fontAlgn="base"/>
            <a:r>
              <a:rPr lang="fr-FR" sz="1400" dirty="0">
                <a:solidFill>
                  <a:srgbClr val="000000"/>
                </a:solidFill>
                <a:latin typeface="Times New Roman" panose="02020603050405020304" pitchFamily="18" charset="0"/>
                <a:cs typeface="Times New Roman" panose="02020603050405020304" pitchFamily="18" charset="0"/>
              </a:rPr>
              <a:t/>
            </a:r>
            <a:br>
              <a:rPr lang="fr-FR" sz="1400" dirty="0">
                <a:solidFill>
                  <a:srgbClr val="000000"/>
                </a:solidFill>
                <a:latin typeface="Times New Roman" panose="02020603050405020304" pitchFamily="18" charset="0"/>
                <a:cs typeface="Times New Roman" panose="02020603050405020304" pitchFamily="18" charset="0"/>
              </a:rPr>
            </a:br>
            <a:r>
              <a:rPr lang="fr-FR" sz="1400" i="1" dirty="0">
                <a:solidFill>
                  <a:srgbClr val="000000"/>
                </a:solidFill>
                <a:cs typeface="Times New Roman" panose="02020603050405020304" pitchFamily="18" charset="0"/>
              </a:rPr>
              <a:t>Source : Santé Publique France – Estimation de parts de cancers attribuables à certaines expositions professionnelles (2022). </a:t>
            </a:r>
          </a:p>
        </p:txBody>
      </p:sp>
    </p:spTree>
    <p:extLst>
      <p:ext uri="{BB962C8B-B14F-4D97-AF65-F5344CB8AC3E}">
        <p14:creationId xmlns:p14="http://schemas.microsoft.com/office/powerpoint/2010/main" val="14757273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286564" cy="4460229"/>
          </a:xfrm>
        </p:spPr>
        <p:txBody>
          <a:bodyPr>
            <a:normAutofit fontScale="77500" lnSpcReduction="20000"/>
          </a:bodyPr>
          <a:lstStyle/>
          <a:p>
            <a:pPr marL="0" indent="0">
              <a:buNone/>
            </a:pPr>
            <a:r>
              <a:rPr lang="fr-FR" sz="3200" b="1" dirty="0">
                <a:solidFill>
                  <a:srgbClr val="000000"/>
                </a:solidFill>
                <a:cs typeface="Times New Roman" panose="02020603050405020304" pitchFamily="18" charset="0"/>
              </a:rPr>
              <a:t>CAREX</a:t>
            </a:r>
          </a:p>
          <a:p>
            <a:r>
              <a:rPr lang="fr-FR" sz="3100" b="1" u="sng" dirty="0">
                <a:solidFill>
                  <a:srgbClr val="000000"/>
                </a:solidFill>
                <a:cs typeface="Times New Roman" panose="02020603050405020304" pitchFamily="18" charset="0"/>
              </a:rPr>
              <a:t>Objectif :</a:t>
            </a:r>
            <a:r>
              <a:rPr lang="fr-FR" sz="3100" b="1" dirty="0">
                <a:solidFill>
                  <a:srgbClr val="000000"/>
                </a:solidFill>
                <a:cs typeface="Times New Roman" panose="02020603050405020304" pitchFamily="18" charset="0"/>
              </a:rPr>
              <a:t> </a:t>
            </a:r>
            <a:r>
              <a:rPr lang="fr-FR" sz="3000" dirty="0">
                <a:solidFill>
                  <a:srgbClr val="000000"/>
                </a:solidFill>
                <a:cs typeface="Times New Roman" panose="02020603050405020304" pitchFamily="18" charset="0"/>
              </a:rPr>
              <a:t>Fournir des estimations du nombre de travailleurs exposés à des agents cancérogènes dans différents pays, par secteur d’activité</a:t>
            </a:r>
            <a:r>
              <a:rPr lang="fr-FR" sz="3000" dirty="0" smtClean="0">
                <a:solidFill>
                  <a:srgbClr val="000000"/>
                </a:solidFill>
                <a:cs typeface="Times New Roman" panose="02020603050405020304" pitchFamily="18" charset="0"/>
              </a:rPr>
              <a:t>.</a:t>
            </a:r>
          </a:p>
          <a:p>
            <a:pPr marL="0" indent="0">
              <a:buNone/>
            </a:pPr>
            <a:endParaRPr lang="fr-FR" sz="3200" dirty="0" smtClean="0">
              <a:solidFill>
                <a:srgbClr val="000000"/>
              </a:solidFill>
              <a:cs typeface="Times New Roman" panose="02020603050405020304" pitchFamily="18" charset="0"/>
            </a:endParaRPr>
          </a:p>
          <a:p>
            <a:r>
              <a:rPr lang="fr-FR" sz="3100" b="1" u="sng" dirty="0" smtClean="0">
                <a:solidFill>
                  <a:srgbClr val="000000"/>
                </a:solidFill>
                <a:cs typeface="Times New Roman" panose="02020603050405020304" pitchFamily="18" charset="0"/>
              </a:rPr>
              <a:t>Fonctionnement </a:t>
            </a:r>
            <a:r>
              <a:rPr lang="fr-FR" sz="3100" b="1" u="sng" dirty="0">
                <a:solidFill>
                  <a:srgbClr val="000000"/>
                </a:solidFill>
                <a:cs typeface="Times New Roman" panose="02020603050405020304" pitchFamily="18" charset="0"/>
              </a:rPr>
              <a:t>:</a:t>
            </a:r>
            <a:r>
              <a:rPr lang="fr-FR" sz="3200" b="1" dirty="0">
                <a:solidFill>
                  <a:srgbClr val="000000"/>
                </a:solidFill>
                <a:cs typeface="Times New Roman" panose="02020603050405020304" pitchFamily="18" charset="0"/>
              </a:rPr>
              <a:t> </a:t>
            </a:r>
            <a:r>
              <a:rPr lang="fr-FR" sz="3200" dirty="0">
                <a:solidFill>
                  <a:srgbClr val="000000"/>
                </a:solidFill>
                <a:cs typeface="Times New Roman" panose="02020603050405020304" pitchFamily="18" charset="0"/>
              </a:rPr>
              <a:t/>
            </a:r>
            <a:br>
              <a:rPr lang="fr-FR" sz="3200" dirty="0">
                <a:solidFill>
                  <a:srgbClr val="000000"/>
                </a:solidFill>
                <a:cs typeface="Times New Roman" panose="02020603050405020304" pitchFamily="18" charset="0"/>
              </a:rPr>
            </a:br>
            <a:r>
              <a:rPr lang="fr-FR" sz="3000" dirty="0">
                <a:solidFill>
                  <a:srgbClr val="000000"/>
                </a:solidFill>
                <a:cs typeface="Times New Roman" panose="02020603050405020304" pitchFamily="18" charset="0"/>
              </a:rPr>
              <a:t>- Compilation de données sur l’exposition professionnelle à 139 agents cancérogènes évalués par le CIRC. </a:t>
            </a:r>
            <a:br>
              <a:rPr lang="fr-FR" sz="3000" dirty="0">
                <a:solidFill>
                  <a:srgbClr val="000000"/>
                </a:solidFill>
                <a:cs typeface="Times New Roman" panose="02020603050405020304" pitchFamily="18" charset="0"/>
              </a:rPr>
            </a:br>
            <a:r>
              <a:rPr lang="fr-FR" sz="3000" dirty="0">
                <a:solidFill>
                  <a:srgbClr val="000000"/>
                </a:solidFill>
                <a:cs typeface="Times New Roman" panose="02020603050405020304" pitchFamily="18" charset="0"/>
              </a:rPr>
              <a:t>- Estimation du nombre de travailleurs exposés par pays et par secteur industriel</a:t>
            </a:r>
            <a:r>
              <a:rPr lang="fr-FR" sz="3000" dirty="0" smtClean="0">
                <a:solidFill>
                  <a:srgbClr val="000000"/>
                </a:solidFill>
                <a:cs typeface="Times New Roman" panose="02020603050405020304" pitchFamily="18" charset="0"/>
              </a:rPr>
              <a:t>.</a:t>
            </a:r>
          </a:p>
          <a:p>
            <a:pPr marL="0" indent="0">
              <a:buNone/>
            </a:pPr>
            <a:endParaRPr lang="fr-FR" sz="3200" dirty="0" smtClean="0">
              <a:solidFill>
                <a:srgbClr val="000000"/>
              </a:solidFill>
              <a:cs typeface="Times New Roman" panose="02020603050405020304" pitchFamily="18" charset="0"/>
            </a:endParaRPr>
          </a:p>
          <a:p>
            <a:r>
              <a:rPr lang="fr-FR" sz="3100" b="1" u="sng" dirty="0" smtClean="0">
                <a:solidFill>
                  <a:srgbClr val="000000"/>
                </a:solidFill>
                <a:cs typeface="Times New Roman" panose="02020603050405020304" pitchFamily="18" charset="0"/>
              </a:rPr>
              <a:t>Applications </a:t>
            </a:r>
            <a:r>
              <a:rPr lang="fr-FR" sz="3100" b="1" u="sng" dirty="0">
                <a:solidFill>
                  <a:srgbClr val="000000"/>
                </a:solidFill>
                <a:cs typeface="Times New Roman" panose="02020603050405020304" pitchFamily="18" charset="0"/>
              </a:rPr>
              <a:t>:</a:t>
            </a:r>
            <a:r>
              <a:rPr lang="fr-FR" sz="3200" b="1" dirty="0">
                <a:solidFill>
                  <a:srgbClr val="000000"/>
                </a:solidFill>
                <a:cs typeface="Times New Roman" panose="02020603050405020304" pitchFamily="18" charset="0"/>
              </a:rPr>
              <a:t> </a:t>
            </a:r>
            <a:r>
              <a:rPr lang="fr-FR" sz="3200" dirty="0">
                <a:solidFill>
                  <a:srgbClr val="000000"/>
                </a:solidFill>
                <a:cs typeface="Times New Roman" panose="02020603050405020304" pitchFamily="18" charset="0"/>
              </a:rPr>
              <a:t/>
            </a:r>
            <a:br>
              <a:rPr lang="fr-FR" sz="3200" dirty="0">
                <a:solidFill>
                  <a:srgbClr val="000000"/>
                </a:solidFill>
                <a:cs typeface="Times New Roman" panose="02020603050405020304" pitchFamily="18" charset="0"/>
              </a:rPr>
            </a:br>
            <a:r>
              <a:rPr lang="fr-FR" sz="3000" dirty="0">
                <a:solidFill>
                  <a:srgbClr val="000000"/>
                </a:solidFill>
                <a:cs typeface="Times New Roman" panose="02020603050405020304" pitchFamily="18" charset="0"/>
              </a:rPr>
              <a:t>- Identification des expositions les plus courantes (rayonnements solaires, fumée de tabac, radon, diesel, etc.). </a:t>
            </a:r>
            <a:br>
              <a:rPr lang="fr-FR" sz="3000" dirty="0">
                <a:solidFill>
                  <a:srgbClr val="000000"/>
                </a:solidFill>
                <a:cs typeface="Times New Roman" panose="02020603050405020304" pitchFamily="18" charset="0"/>
              </a:rPr>
            </a:br>
            <a:r>
              <a:rPr lang="fr-FR" sz="3000" dirty="0">
                <a:solidFill>
                  <a:srgbClr val="000000"/>
                </a:solidFill>
                <a:cs typeface="Times New Roman" panose="02020603050405020304" pitchFamily="18" charset="0"/>
              </a:rPr>
              <a:t>- Élaboration de politiques de prévention basées sur la cartographie de l’exposition.</a:t>
            </a:r>
            <a:r>
              <a:rPr lang="fr-FR" sz="3200" dirty="0">
                <a:solidFill>
                  <a:srgbClr val="000000"/>
                </a:solidFill>
                <a:cs typeface="Times New Roman" panose="02020603050405020304" pitchFamily="18" charset="0"/>
              </a:rPr>
              <a:t> </a:t>
            </a:r>
            <a:r>
              <a:rPr lang="fr-FR" sz="2000" i="1" dirty="0">
                <a:solidFill>
                  <a:srgbClr val="000000"/>
                </a:solidFill>
                <a:cs typeface="Times New Roman" panose="02020603050405020304" pitchFamily="18" charset="0"/>
              </a:rPr>
              <a:t> </a:t>
            </a:r>
            <a:endParaRPr sz="1900" dirty="0"/>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Autres réseaux</a:t>
            </a:r>
            <a:endParaRPr lang="fr-FR" sz="3000" b="1" u="sng" dirty="0">
              <a:solidFill>
                <a:srgbClr val="435D74"/>
              </a:solidFill>
              <a:latin typeface="+mn-lt"/>
              <a:cs typeface="Times New Roman" panose="02020603050405020304" pitchFamily="18" charset="0"/>
            </a:endParaRPr>
          </a:p>
        </p:txBody>
      </p:sp>
      <p:pic>
        <p:nvPicPr>
          <p:cNvPr id="8" name="Image 7"/>
          <p:cNvPicPr>
            <a:picLocks noChangeAspect="1"/>
          </p:cNvPicPr>
          <p:nvPr/>
        </p:nvPicPr>
        <p:blipFill rotWithShape="1">
          <a:blip r:embed="rId4"/>
          <a:srcRect t="-1" b="5576"/>
          <a:stretch/>
        </p:blipFill>
        <p:spPr>
          <a:xfrm>
            <a:off x="0" y="6258049"/>
            <a:ext cx="2453268" cy="566497"/>
          </a:xfrm>
          <a:prstGeom prst="rect">
            <a:avLst/>
          </a:prstGeom>
        </p:spPr>
      </p:pic>
      <p:sp>
        <p:nvSpPr>
          <p:cNvPr id="2" name="ZoneTexte 1"/>
          <p:cNvSpPr txBox="1"/>
          <p:nvPr/>
        </p:nvSpPr>
        <p:spPr>
          <a:xfrm>
            <a:off x="1527717" y="5877436"/>
            <a:ext cx="9874111" cy="523220"/>
          </a:xfrm>
          <a:prstGeom prst="rect">
            <a:avLst/>
          </a:prstGeom>
          <a:noFill/>
        </p:spPr>
        <p:txBody>
          <a:bodyPr wrap="square" rtlCol="0">
            <a:spAutoFit/>
          </a:bodyPr>
          <a:lstStyle/>
          <a:p>
            <a:r>
              <a:rPr lang="fr-FR" sz="1400" dirty="0">
                <a:solidFill>
                  <a:srgbClr val="000000"/>
                </a:solidFill>
                <a:latin typeface="Times New Roman" panose="02020603050405020304" pitchFamily="18" charset="0"/>
                <a:cs typeface="Times New Roman" panose="02020603050405020304" pitchFamily="18" charset="0"/>
              </a:rPr>
              <a:t/>
            </a:r>
            <a:br>
              <a:rPr lang="fr-FR" sz="1400" dirty="0">
                <a:solidFill>
                  <a:srgbClr val="000000"/>
                </a:solidFill>
                <a:latin typeface="Times New Roman" panose="02020603050405020304" pitchFamily="18" charset="0"/>
                <a:cs typeface="Times New Roman" panose="02020603050405020304" pitchFamily="18" charset="0"/>
              </a:rPr>
            </a:br>
            <a:r>
              <a:rPr lang="fr-FR" sz="1400" i="1" dirty="0">
                <a:solidFill>
                  <a:srgbClr val="000000"/>
                </a:solidFill>
                <a:cs typeface="Times New Roman" panose="02020603050405020304" pitchFamily="18" charset="0"/>
              </a:rPr>
              <a:t>Source : INRS – CAREX. Système international d'information sur l'exposition professionnelle aux agents cancérogènes en Europe.</a:t>
            </a:r>
            <a:r>
              <a:rPr lang="fr-FR" sz="1400" i="1" dirty="0">
                <a:solidFill>
                  <a:srgbClr val="000000"/>
                </a:solidFill>
                <a:latin typeface="Times New Roman" panose="02020603050405020304" pitchFamily="18" charset="0"/>
                <a:cs typeface="Times New Roman" panose="02020603050405020304" pitchFamily="18" charset="0"/>
              </a:rPr>
              <a:t> </a:t>
            </a:r>
            <a:endParaRPr lang="fr-FR"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03139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9624" y="1684093"/>
            <a:ext cx="11842376" cy="4460229"/>
          </a:xfrm>
        </p:spPr>
        <p:txBody>
          <a:bodyPr>
            <a:normAutofit fontScale="85000" lnSpcReduction="20000"/>
          </a:bodyPr>
          <a:lstStyle/>
          <a:p>
            <a:pPr marL="0" indent="0" fontAlgn="base">
              <a:buNone/>
            </a:pPr>
            <a:r>
              <a:rPr lang="fr-FR" b="1" dirty="0">
                <a:solidFill>
                  <a:schemeClr val="accent2"/>
                </a:solidFill>
                <a:cs typeface="Times New Roman" panose="02020603050405020304" pitchFamily="18" charset="0"/>
              </a:rPr>
              <a:t>GISCOP93 – Groupement d’Intérêt Scientifique sur les Cancers d’Origine Professionnelle</a:t>
            </a:r>
            <a:r>
              <a:rPr lang="fr-FR" b="1" dirty="0">
                <a:cs typeface="Times New Roman" panose="02020603050405020304" pitchFamily="18" charset="0"/>
              </a:rPr>
              <a:t> </a:t>
            </a:r>
          </a:p>
          <a:p>
            <a:pPr fontAlgn="base"/>
            <a:r>
              <a:rPr lang="fr-FR" b="1" u="sng" dirty="0" smtClean="0">
                <a:solidFill>
                  <a:srgbClr val="000000"/>
                </a:solidFill>
                <a:cs typeface="Times New Roman" panose="02020603050405020304" pitchFamily="18" charset="0"/>
              </a:rPr>
              <a:t>Objectif </a:t>
            </a:r>
            <a:r>
              <a:rPr lang="fr-FR" b="1" u="sng" dirty="0">
                <a:solidFill>
                  <a:srgbClr val="000000"/>
                </a:solidFill>
                <a:cs typeface="Times New Roman" panose="02020603050405020304" pitchFamily="18" charset="0"/>
              </a:rPr>
              <a:t>: </a:t>
            </a:r>
            <a:r>
              <a:rPr lang="fr-FR" sz="2700" dirty="0">
                <a:solidFill>
                  <a:srgbClr val="000000"/>
                </a:solidFill>
                <a:cs typeface="Times New Roman" panose="02020603050405020304" pitchFamily="18" charset="0"/>
              </a:rPr>
              <a:t>Étudier les expositions professionnelles à des cancérogènes à travers les parcours de vie des patients atteints de cancer. </a:t>
            </a:r>
            <a:endParaRPr lang="fr-FR" sz="2700" dirty="0" smtClean="0">
              <a:solidFill>
                <a:srgbClr val="000000"/>
              </a:solidFill>
              <a:cs typeface="Times New Roman" panose="02020603050405020304" pitchFamily="18" charset="0"/>
            </a:endParaRPr>
          </a:p>
          <a:p>
            <a:pPr marL="0" indent="0" fontAlgn="base">
              <a:buNone/>
            </a:pPr>
            <a:endParaRPr lang="fr-FR" sz="2700" dirty="0" smtClean="0">
              <a:solidFill>
                <a:srgbClr val="000000"/>
              </a:solidFill>
              <a:cs typeface="Times New Roman" panose="02020603050405020304" pitchFamily="18" charset="0"/>
            </a:endParaRPr>
          </a:p>
          <a:p>
            <a:pPr fontAlgn="base"/>
            <a:r>
              <a:rPr lang="fr-FR" b="1" u="sng" dirty="0" smtClean="0">
                <a:solidFill>
                  <a:srgbClr val="000000"/>
                </a:solidFill>
                <a:cs typeface="Times New Roman" panose="02020603050405020304" pitchFamily="18" charset="0"/>
              </a:rPr>
              <a:t>Fonctionnement </a:t>
            </a:r>
            <a:r>
              <a:rPr lang="fr-FR" b="1" u="sng" dirty="0">
                <a:solidFill>
                  <a:srgbClr val="000000"/>
                </a:solidFill>
                <a:cs typeface="Times New Roman" panose="02020603050405020304" pitchFamily="18" charset="0"/>
              </a:rPr>
              <a:t>:</a:t>
            </a:r>
            <a:r>
              <a:rPr lang="fr-FR" b="1" dirty="0">
                <a:solidFill>
                  <a:srgbClr val="000000"/>
                </a:solidFill>
                <a:cs typeface="Times New Roman" panose="02020603050405020304" pitchFamily="18" charset="0"/>
              </a:rPr>
              <a:t> </a:t>
            </a:r>
            <a:r>
              <a:rPr lang="fr-FR" sz="3200" dirty="0">
                <a:solidFill>
                  <a:srgbClr val="000000"/>
                </a:solidFill>
                <a:cs typeface="Times New Roman" panose="02020603050405020304" pitchFamily="18" charset="0"/>
              </a:rPr>
              <a:t/>
            </a:r>
            <a:br>
              <a:rPr lang="fr-FR" sz="3200" dirty="0">
                <a:solidFill>
                  <a:srgbClr val="000000"/>
                </a:solidFill>
                <a:cs typeface="Times New Roman" panose="02020603050405020304" pitchFamily="18" charset="0"/>
              </a:rPr>
            </a:br>
            <a:r>
              <a:rPr lang="fr-FR" sz="2700" dirty="0">
                <a:solidFill>
                  <a:srgbClr val="000000"/>
                </a:solidFill>
                <a:cs typeface="Times New Roman" panose="02020603050405020304" pitchFamily="18" charset="0"/>
              </a:rPr>
              <a:t>- Enquête permanente auprès de patients atteints de cancer en Seine-Saint-Denis. </a:t>
            </a:r>
            <a:br>
              <a:rPr lang="fr-FR" sz="2700" dirty="0">
                <a:solidFill>
                  <a:srgbClr val="000000"/>
                </a:solidFill>
                <a:cs typeface="Times New Roman" panose="02020603050405020304" pitchFamily="18" charset="0"/>
              </a:rPr>
            </a:br>
            <a:r>
              <a:rPr lang="fr-FR" sz="2700" dirty="0">
                <a:solidFill>
                  <a:srgbClr val="000000"/>
                </a:solidFill>
                <a:cs typeface="Times New Roman" panose="02020603050405020304" pitchFamily="18" charset="0"/>
              </a:rPr>
              <a:t>- Recueil de récits de vie professionnelle pour identifier les expositions à des agents cancérogènes. </a:t>
            </a:r>
            <a:endParaRPr lang="fr-FR" sz="2700" dirty="0" smtClean="0">
              <a:solidFill>
                <a:srgbClr val="000000"/>
              </a:solidFill>
              <a:cs typeface="Times New Roman" panose="02020603050405020304" pitchFamily="18" charset="0"/>
            </a:endParaRPr>
          </a:p>
          <a:p>
            <a:pPr marL="0" indent="0" fontAlgn="base">
              <a:buNone/>
            </a:pPr>
            <a:endParaRPr lang="fr-FR" sz="2700" dirty="0" smtClean="0">
              <a:solidFill>
                <a:srgbClr val="000000"/>
              </a:solidFill>
              <a:cs typeface="Times New Roman" panose="02020603050405020304" pitchFamily="18" charset="0"/>
            </a:endParaRPr>
          </a:p>
          <a:p>
            <a:pPr fontAlgn="base"/>
            <a:r>
              <a:rPr lang="fr-FR" b="1" u="sng" dirty="0" smtClean="0">
                <a:solidFill>
                  <a:srgbClr val="000000"/>
                </a:solidFill>
                <a:cs typeface="Times New Roman" panose="02020603050405020304" pitchFamily="18" charset="0"/>
              </a:rPr>
              <a:t>Applications </a:t>
            </a:r>
            <a:r>
              <a:rPr lang="fr-FR" b="1" u="sng" dirty="0">
                <a:solidFill>
                  <a:srgbClr val="000000"/>
                </a:solidFill>
                <a:cs typeface="Times New Roman" panose="02020603050405020304" pitchFamily="18" charset="0"/>
              </a:rPr>
              <a:t>:</a:t>
            </a:r>
            <a:r>
              <a:rPr lang="fr-FR" b="1" dirty="0">
                <a:solidFill>
                  <a:srgbClr val="000000"/>
                </a:solidFill>
                <a:cs typeface="Times New Roman" panose="02020603050405020304" pitchFamily="18" charset="0"/>
              </a:rPr>
              <a:t> </a:t>
            </a:r>
            <a:r>
              <a:rPr lang="fr-FR" sz="3200" dirty="0">
                <a:solidFill>
                  <a:srgbClr val="000000"/>
                </a:solidFill>
                <a:cs typeface="Times New Roman" panose="02020603050405020304" pitchFamily="18" charset="0"/>
              </a:rPr>
              <a:t/>
            </a:r>
            <a:br>
              <a:rPr lang="fr-FR" sz="3200" dirty="0">
                <a:solidFill>
                  <a:srgbClr val="000000"/>
                </a:solidFill>
                <a:cs typeface="Times New Roman" panose="02020603050405020304" pitchFamily="18" charset="0"/>
              </a:rPr>
            </a:br>
            <a:r>
              <a:rPr lang="fr-FR" sz="2700" dirty="0">
                <a:solidFill>
                  <a:srgbClr val="000000"/>
                </a:solidFill>
                <a:cs typeface="Times New Roman" panose="02020603050405020304" pitchFamily="18" charset="0"/>
              </a:rPr>
              <a:t>- Création d’un répertoire des activités de travail en présence de produits/procédés cancérogènes. </a:t>
            </a:r>
            <a:br>
              <a:rPr lang="fr-FR" sz="2700" dirty="0">
                <a:solidFill>
                  <a:srgbClr val="000000"/>
                </a:solidFill>
                <a:cs typeface="Times New Roman" panose="02020603050405020304" pitchFamily="18" charset="0"/>
              </a:rPr>
            </a:br>
            <a:r>
              <a:rPr lang="fr-FR" sz="2700" dirty="0">
                <a:solidFill>
                  <a:srgbClr val="000000"/>
                </a:solidFill>
                <a:cs typeface="Times New Roman" panose="02020603050405020304" pitchFamily="18" charset="0"/>
              </a:rPr>
              <a:t>- Soutien à la reconnaissance des cancers professionnels. </a:t>
            </a:r>
            <a:r>
              <a:rPr lang="fr-FR" sz="3200" dirty="0">
                <a:solidFill>
                  <a:srgbClr val="000000"/>
                </a:solidFill>
                <a:latin typeface="Times New Roman" panose="02020603050405020304" pitchFamily="18" charset="0"/>
                <a:cs typeface="Times New Roman" panose="02020603050405020304" pitchFamily="18" charset="0"/>
              </a:rPr>
              <a:t/>
            </a:r>
            <a:br>
              <a:rPr lang="fr-FR" sz="3200" dirty="0">
                <a:solidFill>
                  <a:srgbClr val="000000"/>
                </a:solidFill>
                <a:latin typeface="Times New Roman" panose="02020603050405020304" pitchFamily="18" charset="0"/>
                <a:cs typeface="Times New Roman" panose="02020603050405020304" pitchFamily="18" charset="0"/>
              </a:rPr>
            </a:br>
            <a:r>
              <a:rPr lang="fr-FR" sz="3200" i="1" dirty="0">
                <a:solidFill>
                  <a:srgbClr val="000000"/>
                </a:solidFill>
                <a:latin typeface="Times New Roman" panose="02020603050405020304" pitchFamily="18" charset="0"/>
                <a:cs typeface="Times New Roman" panose="02020603050405020304" pitchFamily="18" charset="0"/>
              </a:rPr>
              <a:t> </a:t>
            </a:r>
            <a:r>
              <a:rPr lang="fr-FR" sz="2000" i="1" dirty="0">
                <a:solidFill>
                  <a:srgbClr val="000000"/>
                </a:solidFill>
                <a:cs typeface="Times New Roman" panose="02020603050405020304" pitchFamily="18" charset="0"/>
              </a:rPr>
              <a:t> </a:t>
            </a:r>
            <a:endParaRPr sz="1900" dirty="0"/>
          </a:p>
        </p:txBody>
      </p:sp>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Autres réseaux</a:t>
            </a:r>
            <a:endParaRPr lang="fr-FR" sz="3000" b="1" u="sng" dirty="0">
              <a:solidFill>
                <a:srgbClr val="435D74"/>
              </a:solidFill>
              <a:latin typeface="+mn-lt"/>
              <a:cs typeface="Times New Roman" panose="02020603050405020304" pitchFamily="18" charset="0"/>
            </a:endParaRPr>
          </a:p>
        </p:txBody>
      </p:sp>
      <p:pic>
        <p:nvPicPr>
          <p:cNvPr id="8" name="Image 7"/>
          <p:cNvPicPr>
            <a:picLocks noChangeAspect="1"/>
          </p:cNvPicPr>
          <p:nvPr/>
        </p:nvPicPr>
        <p:blipFill rotWithShape="1">
          <a:blip r:embed="rId4"/>
          <a:srcRect t="-1" b="5576"/>
          <a:stretch/>
        </p:blipFill>
        <p:spPr>
          <a:xfrm>
            <a:off x="0" y="6258049"/>
            <a:ext cx="2453268" cy="566497"/>
          </a:xfrm>
          <a:prstGeom prst="rect">
            <a:avLst/>
          </a:prstGeom>
        </p:spPr>
      </p:pic>
      <p:sp>
        <p:nvSpPr>
          <p:cNvPr id="2" name="ZoneTexte 1"/>
          <p:cNvSpPr txBox="1"/>
          <p:nvPr/>
        </p:nvSpPr>
        <p:spPr>
          <a:xfrm>
            <a:off x="1527717" y="5877436"/>
            <a:ext cx="9874111" cy="523220"/>
          </a:xfrm>
          <a:prstGeom prst="rect">
            <a:avLst/>
          </a:prstGeom>
          <a:noFill/>
        </p:spPr>
        <p:txBody>
          <a:bodyPr wrap="square" rtlCol="0">
            <a:spAutoFit/>
          </a:bodyPr>
          <a:lstStyle/>
          <a:p>
            <a:r>
              <a:rPr lang="fr-FR" sz="1400" dirty="0">
                <a:solidFill>
                  <a:srgbClr val="000000"/>
                </a:solidFill>
                <a:latin typeface="Times New Roman" panose="02020603050405020304" pitchFamily="18" charset="0"/>
                <a:cs typeface="Times New Roman" panose="02020603050405020304" pitchFamily="18" charset="0"/>
              </a:rPr>
              <a:t/>
            </a:r>
            <a:br>
              <a:rPr lang="fr-FR" sz="1400" dirty="0">
                <a:solidFill>
                  <a:srgbClr val="000000"/>
                </a:solidFill>
                <a:latin typeface="Times New Roman" panose="02020603050405020304" pitchFamily="18" charset="0"/>
                <a:cs typeface="Times New Roman" panose="02020603050405020304" pitchFamily="18" charset="0"/>
              </a:rPr>
            </a:br>
            <a:r>
              <a:rPr lang="fr-FR" sz="1400" i="1" dirty="0">
                <a:solidFill>
                  <a:srgbClr val="000000"/>
                </a:solidFill>
                <a:cs typeface="Times New Roman" panose="02020603050405020304" pitchFamily="18" charset="0"/>
              </a:rPr>
              <a:t>Source : Réseau PISTES – Mémoire du travail et des expositions professionnelles aux cancérogènes (giscop93.fr).</a:t>
            </a:r>
            <a:endParaRPr lang="fr-FR" sz="1400" i="1" dirty="0">
              <a:cs typeface="Times New Roman" panose="02020603050405020304" pitchFamily="18" charset="0"/>
            </a:endParaRPr>
          </a:p>
        </p:txBody>
      </p:sp>
    </p:spTree>
    <p:extLst>
      <p:ext uri="{BB962C8B-B14F-4D97-AF65-F5344CB8AC3E}">
        <p14:creationId xmlns:p14="http://schemas.microsoft.com/office/powerpoint/2010/main" val="1800552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540620"/>
            <a:ext cx="12192000" cy="1366838"/>
          </a:xfrm>
        </p:spPr>
        <p:txBody>
          <a:bodyPr/>
          <a:lstStyle/>
          <a:p>
            <a:endParaRPr lang="fr-FR" dirty="0" smtClean="0">
              <a:latin typeface="Times New Roman" panose="02020603050405020304" pitchFamily="18" charset="0"/>
              <a:cs typeface="Times New Roman" panose="02020603050405020304" pitchFamily="18" charset="0"/>
            </a:endParaRPr>
          </a:p>
          <a:p>
            <a:pPr marL="0" indent="0" algn="ctr">
              <a:spcBef>
                <a:spcPct val="0"/>
              </a:spcBef>
              <a:buNone/>
            </a:pPr>
            <a:r>
              <a:rPr lang="fr-FR" sz="3200" b="1" dirty="0">
                <a:solidFill>
                  <a:srgbClr val="7030A0"/>
                </a:solidFill>
                <a:latin typeface="Times New Roman" panose="02020603050405020304" pitchFamily="18" charset="0"/>
                <a:ea typeface="+mj-ea"/>
                <a:cs typeface="Times New Roman" panose="02020603050405020304" pitchFamily="18" charset="0"/>
              </a:rPr>
              <a:t>Le dépistage</a:t>
            </a:r>
            <a:endParaRPr sz="3200" b="1" dirty="0">
              <a:solidFill>
                <a:srgbClr val="7030A0"/>
              </a:solidFill>
              <a:latin typeface="Times New Roman" panose="02020603050405020304" pitchFamily="18" charset="0"/>
              <a:ea typeface="+mj-ea"/>
              <a:cs typeface="Times New Roman" panose="02020603050405020304" pitchFamily="18" charset="0"/>
            </a:endParaRPr>
          </a:p>
        </p:txBody>
      </p:sp>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p:cNvPicPr>
            <a:picLocks noChangeAspect="1"/>
          </p:cNvPicPr>
          <p:nvPr/>
        </p:nvPicPr>
        <p:blipFill rotWithShape="1">
          <a:blip r:embed="rId3"/>
          <a:srcRect t="-1" b="5576"/>
          <a:stretch/>
        </p:blipFill>
        <p:spPr>
          <a:xfrm>
            <a:off x="0" y="6258049"/>
            <a:ext cx="2453268" cy="566497"/>
          </a:xfrm>
          <a:prstGeom prst="rect">
            <a:avLst/>
          </a:prstGeom>
        </p:spPr>
      </p:pic>
    </p:spTree>
    <p:extLst>
      <p:ext uri="{BB962C8B-B14F-4D97-AF65-F5344CB8AC3E}">
        <p14:creationId xmlns:p14="http://schemas.microsoft.com/office/powerpoint/2010/main" val="5249754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Surveillance</a:t>
            </a:r>
            <a:endParaRPr lang="fr-FR" sz="3000" b="1" u="sng"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409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fontAlgn="base">
              <a:buNone/>
            </a:pPr>
            <a:r>
              <a:rPr lang="fr-FR" sz="2400" dirty="0">
                <a:solidFill>
                  <a:srgbClr val="000000"/>
                </a:solidFill>
                <a:cs typeface="Times New Roman" panose="02020603050405020304" pitchFamily="18" charset="0"/>
              </a:rPr>
              <a:t>Avant toute exposition à des agents cancérogènes pulmonaires, </a:t>
            </a:r>
            <a:r>
              <a:rPr lang="fr-FR" sz="2400" b="1" dirty="0">
                <a:solidFill>
                  <a:srgbClr val="000000"/>
                </a:solidFill>
                <a:cs typeface="Times New Roman" panose="02020603050405020304" pitchFamily="18" charset="0"/>
              </a:rPr>
              <a:t>les employeurs </a:t>
            </a:r>
            <a:r>
              <a:rPr lang="fr-FR" sz="2400" dirty="0">
                <a:solidFill>
                  <a:srgbClr val="000000"/>
                </a:solidFill>
                <a:cs typeface="Times New Roman" panose="02020603050405020304" pitchFamily="18" charset="0"/>
              </a:rPr>
              <a:t>ont l'obligation de mettre en œuvre des mesures de prévention primaire, conformément au Code du travail. Cela inclut : </a:t>
            </a:r>
            <a:br>
              <a:rPr lang="fr-FR" sz="2400" dirty="0">
                <a:solidFill>
                  <a:srgbClr val="000000"/>
                </a:solidFill>
                <a:cs typeface="Times New Roman" panose="02020603050405020304" pitchFamily="18" charset="0"/>
              </a:rPr>
            </a:br>
            <a:r>
              <a:rPr lang="fr-FR" sz="2400" dirty="0">
                <a:solidFill>
                  <a:srgbClr val="000000"/>
                </a:solidFill>
                <a:cs typeface="Times New Roman" panose="02020603050405020304" pitchFamily="18" charset="0"/>
              </a:rPr>
              <a:t>- Evaluation des risques : identification des agents cancérogènes présents. </a:t>
            </a:r>
            <a:br>
              <a:rPr lang="fr-FR" sz="2400" dirty="0">
                <a:solidFill>
                  <a:srgbClr val="000000"/>
                </a:solidFill>
                <a:cs typeface="Times New Roman" panose="02020603050405020304" pitchFamily="18" charset="0"/>
              </a:rPr>
            </a:br>
            <a:r>
              <a:rPr lang="fr-FR" sz="2400" dirty="0">
                <a:solidFill>
                  <a:srgbClr val="000000"/>
                </a:solidFill>
                <a:cs typeface="Times New Roman" panose="02020603050405020304" pitchFamily="18" charset="0"/>
              </a:rPr>
              <a:t>- Substitution des substances dangereuses si possible. </a:t>
            </a:r>
            <a:br>
              <a:rPr lang="fr-FR" sz="2400" dirty="0">
                <a:solidFill>
                  <a:srgbClr val="000000"/>
                </a:solidFill>
                <a:cs typeface="Times New Roman" panose="02020603050405020304" pitchFamily="18" charset="0"/>
              </a:rPr>
            </a:br>
            <a:r>
              <a:rPr lang="fr-FR" sz="2400" dirty="0">
                <a:solidFill>
                  <a:srgbClr val="000000"/>
                </a:solidFill>
                <a:cs typeface="Times New Roman" panose="02020603050405020304" pitchFamily="18" charset="0"/>
              </a:rPr>
              <a:t>- Mise en œuvre de protections collectives et individuelles. </a:t>
            </a:r>
            <a:br>
              <a:rPr lang="fr-FR" sz="2400" dirty="0">
                <a:solidFill>
                  <a:srgbClr val="000000"/>
                </a:solidFill>
                <a:cs typeface="Times New Roman" panose="02020603050405020304" pitchFamily="18" charset="0"/>
              </a:rPr>
            </a:br>
            <a:r>
              <a:rPr lang="fr-FR" sz="2400" dirty="0">
                <a:solidFill>
                  <a:srgbClr val="000000"/>
                </a:solidFill>
                <a:cs typeface="Times New Roman" panose="02020603050405020304" pitchFamily="18" charset="0"/>
              </a:rPr>
              <a:t>- Formation et information des travailleurs.</a:t>
            </a:r>
          </a:p>
          <a:p>
            <a:pPr marL="0" lvl="0" indent="0" fontAlgn="base">
              <a:buNone/>
            </a:pPr>
            <a:r>
              <a:rPr lang="fr-FR" sz="2400" b="1" dirty="0">
                <a:solidFill>
                  <a:srgbClr val="000000"/>
                </a:solidFill>
                <a:cs typeface="Times New Roman" panose="02020603050405020304" pitchFamily="18" charset="0"/>
              </a:rPr>
              <a:t>Suivi professionnel </a:t>
            </a:r>
            <a:r>
              <a:rPr lang="fr-FR" sz="2400" dirty="0">
                <a:solidFill>
                  <a:srgbClr val="000000"/>
                </a:solidFill>
                <a:cs typeface="Times New Roman" panose="02020603050405020304" pitchFamily="18" charset="0"/>
              </a:rPr>
              <a:t>: visite d'embauche, suivi individuel renforcé des sujets à risques.</a:t>
            </a:r>
          </a:p>
          <a:p>
            <a:pPr marL="0" lvl="0" indent="0">
              <a:buNone/>
            </a:pPr>
            <a:r>
              <a:rPr lang="fr-FR" sz="2400" b="1" dirty="0">
                <a:solidFill>
                  <a:srgbClr val="000000"/>
                </a:solidFill>
                <a:cs typeface="Times New Roman" panose="02020603050405020304" pitchFamily="18" charset="0"/>
              </a:rPr>
              <a:t>Suivi post-professionnel </a:t>
            </a:r>
            <a:r>
              <a:rPr lang="fr-FR" sz="2400" dirty="0">
                <a:solidFill>
                  <a:srgbClr val="000000"/>
                </a:solidFill>
                <a:cs typeface="Times New Roman" panose="02020603050405020304" pitchFamily="18" charset="0"/>
              </a:rPr>
              <a:t>suivant la réglementation en vigueur.</a:t>
            </a:r>
            <a:endParaRPr lang="fr-FR" sz="2400" b="1" dirty="0">
              <a:solidFill>
                <a:srgbClr val="000000"/>
              </a:solidFill>
              <a:cs typeface="Times New Roman" panose="02020603050405020304" pitchFamily="18" charset="0"/>
            </a:endParaRPr>
          </a:p>
          <a:p>
            <a:pPr marL="0" lvl="0" indent="0">
              <a:buNone/>
            </a:pPr>
            <a:r>
              <a:rPr lang="fr-FR" sz="2400" b="1" dirty="0">
                <a:solidFill>
                  <a:srgbClr val="000000"/>
                </a:solidFill>
                <a:cs typeface="Times New Roman" panose="02020603050405020304" pitchFamily="18" charset="0"/>
              </a:rPr>
              <a:t>Les questionnaires </a:t>
            </a:r>
            <a:r>
              <a:rPr lang="fr-FR" sz="2400" dirty="0">
                <a:solidFill>
                  <a:srgbClr val="000000"/>
                </a:solidFill>
                <a:cs typeface="Times New Roman" panose="02020603050405020304" pitchFamily="18" charset="0"/>
              </a:rPr>
              <a:t>seront utiles à n’importe quel moment.</a:t>
            </a:r>
            <a:endParaRPr lang="fr-FR" b="1" dirty="0" smtClean="0">
              <a:cs typeface="Times New Roman" panose="02020603050405020304" pitchFamily="18" charset="0"/>
            </a:endParaRPr>
          </a:p>
        </p:txBody>
      </p:sp>
      <p:sp>
        <p:nvSpPr>
          <p:cNvPr id="9" name="ZoneTexte 8"/>
          <p:cNvSpPr txBox="1"/>
          <p:nvPr/>
        </p:nvSpPr>
        <p:spPr>
          <a:xfrm>
            <a:off x="2600936" y="5836235"/>
            <a:ext cx="9874111" cy="677108"/>
          </a:xfrm>
          <a:prstGeom prst="rect">
            <a:avLst/>
          </a:prstGeom>
          <a:noFill/>
        </p:spPr>
        <p:txBody>
          <a:bodyPr wrap="square" rtlCol="0">
            <a:spAutoFit/>
          </a:bodyPr>
          <a:lstStyle/>
          <a:p>
            <a:r>
              <a:rPr lang="fr-FR" sz="1400" dirty="0">
                <a:solidFill>
                  <a:srgbClr val="000000"/>
                </a:solidFill>
                <a:cs typeface="Times New Roman" panose="02020603050405020304" pitchFamily="18" charset="0"/>
              </a:rPr>
              <a:t/>
            </a:r>
            <a:br>
              <a:rPr lang="fr-FR" sz="1400" dirty="0">
                <a:solidFill>
                  <a:srgbClr val="000000"/>
                </a:solidFill>
                <a:cs typeface="Times New Roman" panose="02020603050405020304" pitchFamily="18" charset="0"/>
              </a:rPr>
            </a:br>
            <a:r>
              <a:rPr lang="fr-FR" sz="1400" dirty="0">
                <a:solidFill>
                  <a:srgbClr val="000000"/>
                </a:solidFill>
                <a:cs typeface="Times New Roman" panose="02020603050405020304" pitchFamily="18" charset="0"/>
              </a:rPr>
              <a:t>Source : HAS-INCa 2015</a:t>
            </a:r>
          </a:p>
          <a:p>
            <a:pPr>
              <a:defRPr sz="1000" i="1">
                <a:solidFill>
                  <a:srgbClr val="646464"/>
                </a:solidFill>
              </a:defRPr>
            </a:pPr>
            <a:endParaRPr lang="fr-FR" b="1"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3692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Outils de repérage des expositions professionnelles</a:t>
            </a:r>
            <a:endParaRPr lang="fr-FR" sz="3000" b="1" u="sng"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4093"/>
            <a:ext cx="11842376" cy="446022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buNone/>
            </a:pPr>
            <a:r>
              <a:rPr lang="en-US" sz="2100" b="1" u="sng" dirty="0" smtClean="0">
                <a:solidFill>
                  <a:srgbClr val="000000"/>
                </a:solidFill>
                <a:ea typeface="MS Gothic" panose="020B0609070205080204" pitchFamily="49" charset="-128"/>
                <a:cs typeface="Times New Roman" panose="02020603050405020304" pitchFamily="18" charset="0"/>
              </a:rPr>
              <a:t>AQREP </a:t>
            </a:r>
            <a:r>
              <a:rPr lang="en-US" sz="2100" b="1" u="sng" dirty="0">
                <a:solidFill>
                  <a:srgbClr val="000000"/>
                </a:solidFill>
                <a:ea typeface="MS Gothic" panose="020B0609070205080204" pitchFamily="49" charset="-128"/>
                <a:cs typeface="Times New Roman" panose="02020603050405020304" pitchFamily="18" charset="0"/>
              </a:rPr>
              <a:t>– Auto-questionnaire de repérage des expositions professionnelles</a:t>
            </a:r>
            <a:endParaRPr lang="fr-FR" sz="2100" b="1" u="sng" dirty="0">
              <a:solidFill>
                <a:srgbClr val="000000"/>
              </a:solidFill>
              <a:ea typeface="MS Gothic" panose="020B0609070205080204" pitchFamily="49" charset="-128"/>
              <a:cs typeface="Times New Roman" panose="02020603050405020304" pitchFamily="18" charset="0"/>
            </a:endParaRPr>
          </a:p>
          <a:p>
            <a:pPr marL="0" lvl="0" indent="0">
              <a:lnSpc>
                <a:spcPct val="115000"/>
              </a:lnSpc>
              <a:spcAft>
                <a:spcPts val="1000"/>
              </a:spcAft>
              <a:buNone/>
            </a:pPr>
            <a:r>
              <a:rPr lang="en-US" sz="2100" dirty="0" smtClean="0">
                <a:solidFill>
                  <a:srgbClr val="000000"/>
                </a:solidFill>
                <a:ea typeface="MS Mincho"/>
                <a:cs typeface="Times New Roman" panose="02020603050405020304" pitchFamily="18" charset="0"/>
              </a:rPr>
              <a:t>• Objectif : repérer les expositions professionnelles probables chez les patients atteints de CBP.</a:t>
            </a:r>
            <a:br>
              <a:rPr lang="en-US" sz="2100" dirty="0" smtClean="0">
                <a:solidFill>
                  <a:srgbClr val="000000"/>
                </a:solidFill>
                <a:ea typeface="MS Mincho"/>
                <a:cs typeface="Times New Roman" panose="02020603050405020304" pitchFamily="18" charset="0"/>
              </a:rPr>
            </a:br>
            <a:r>
              <a:rPr lang="en-US" sz="2100" dirty="0" smtClean="0">
                <a:solidFill>
                  <a:srgbClr val="000000"/>
                </a:solidFill>
                <a:ea typeface="MS Mincho"/>
                <a:cs typeface="Times New Roman" panose="02020603050405020304" pitchFamily="18" charset="0"/>
              </a:rPr>
              <a:t>• Utilisation : CLCC (ex. : Centre Léon Bérard, Lyon).</a:t>
            </a:r>
            <a:br>
              <a:rPr lang="en-US" sz="2100" dirty="0" smtClean="0">
                <a:solidFill>
                  <a:srgbClr val="000000"/>
                </a:solidFill>
                <a:ea typeface="MS Mincho"/>
                <a:cs typeface="Times New Roman" panose="02020603050405020304" pitchFamily="18" charset="0"/>
              </a:rPr>
            </a:br>
            <a:r>
              <a:rPr lang="en-US" sz="2100" dirty="0" smtClean="0">
                <a:solidFill>
                  <a:srgbClr val="000000"/>
                </a:solidFill>
                <a:ea typeface="MS Mincho"/>
                <a:cs typeface="Times New Roman" panose="02020603050405020304" pitchFamily="18" charset="0"/>
              </a:rPr>
              <a:t>• Sensibilité : 72 % et Spécificité : 73 %.</a:t>
            </a:r>
            <a:br>
              <a:rPr lang="en-US" sz="2100" dirty="0" smtClean="0">
                <a:solidFill>
                  <a:srgbClr val="000000"/>
                </a:solidFill>
                <a:ea typeface="MS Mincho"/>
                <a:cs typeface="Times New Roman" panose="02020603050405020304" pitchFamily="18" charset="0"/>
              </a:rPr>
            </a:br>
            <a:r>
              <a:rPr lang="en-US" sz="2100" dirty="0" smtClean="0">
                <a:solidFill>
                  <a:srgbClr val="000000"/>
                </a:solidFill>
                <a:ea typeface="MS Mincho"/>
                <a:cs typeface="Times New Roman" panose="02020603050405020304" pitchFamily="18" charset="0"/>
              </a:rPr>
              <a:t>• Application : permet l'orientation vers des consultations de pathologies professionnelles.</a:t>
            </a:r>
            <a:endParaRPr lang="fr-FR" sz="2100" dirty="0" smtClean="0">
              <a:solidFill>
                <a:srgbClr val="000000"/>
              </a:solidFill>
              <a:ea typeface="MS Mincho"/>
              <a:cs typeface="Times New Roman" panose="02020603050405020304" pitchFamily="18" charset="0"/>
            </a:endParaRPr>
          </a:p>
          <a:p>
            <a:pPr marL="0" lvl="0" indent="0">
              <a:lnSpc>
                <a:spcPct val="115000"/>
              </a:lnSpc>
              <a:buNone/>
            </a:pPr>
            <a:r>
              <a:rPr lang="en-US" sz="2100" b="1" u="sng" dirty="0" smtClean="0">
                <a:solidFill>
                  <a:srgbClr val="000000"/>
                </a:solidFill>
                <a:ea typeface="MS Gothic" panose="020B0609070205080204" pitchFamily="49" charset="-128"/>
                <a:cs typeface="Times New Roman" panose="02020603050405020304" pitchFamily="18" charset="0"/>
              </a:rPr>
              <a:t>Questionnaire SPLF / SFMT</a:t>
            </a:r>
          </a:p>
          <a:p>
            <a:pPr marL="0" indent="0">
              <a:lnSpc>
                <a:spcPct val="115000"/>
              </a:lnSpc>
              <a:buNone/>
            </a:pPr>
            <a:r>
              <a:rPr lang="en-US" sz="2100" dirty="0" smtClean="0">
                <a:solidFill>
                  <a:srgbClr val="000000"/>
                </a:solidFill>
                <a:ea typeface="MS Mincho"/>
                <a:cs typeface="Times New Roman" panose="02020603050405020304" pitchFamily="18" charset="0"/>
              </a:rPr>
              <a:t>• Objectif : favoriser la déclaration en maladie professionnelle des CBP.</a:t>
            </a:r>
            <a:endParaRPr lang="fr-FR" sz="2100" dirty="0" smtClean="0">
              <a:solidFill>
                <a:srgbClr val="000000"/>
              </a:solidFill>
              <a:ea typeface="MS Mincho"/>
              <a:cs typeface="Times New Roman" panose="02020603050405020304" pitchFamily="18" charset="0"/>
            </a:endParaRPr>
          </a:p>
          <a:p>
            <a:pPr marL="0" lvl="0" indent="0">
              <a:lnSpc>
                <a:spcPct val="115000"/>
              </a:lnSpc>
              <a:spcAft>
                <a:spcPts val="1000"/>
              </a:spcAft>
              <a:buNone/>
            </a:pPr>
            <a:r>
              <a:rPr lang="en-US" sz="2100" dirty="0" smtClean="0">
                <a:solidFill>
                  <a:srgbClr val="000000"/>
                </a:solidFill>
                <a:ea typeface="MS Mincho"/>
                <a:cs typeface="Times New Roman" panose="02020603050405020304" pitchFamily="18" charset="0"/>
              </a:rPr>
              <a:t>• Élaboré par la Société de Pneumologie de Langue Française et la Société Française de Médecine du Travail.</a:t>
            </a:r>
            <a:br>
              <a:rPr lang="en-US" sz="2100" dirty="0" smtClean="0">
                <a:solidFill>
                  <a:srgbClr val="000000"/>
                </a:solidFill>
                <a:ea typeface="MS Mincho"/>
                <a:cs typeface="Times New Roman" panose="02020603050405020304" pitchFamily="18" charset="0"/>
              </a:rPr>
            </a:br>
            <a:r>
              <a:rPr lang="en-US" sz="2100" dirty="0" smtClean="0">
                <a:solidFill>
                  <a:srgbClr val="000000"/>
                </a:solidFill>
                <a:ea typeface="MS Mincho"/>
                <a:cs typeface="Times New Roman" panose="02020603050405020304" pitchFamily="18" charset="0"/>
              </a:rPr>
              <a:t>• Administration : par entretien dirigé.</a:t>
            </a:r>
            <a:br>
              <a:rPr lang="en-US" sz="2100" dirty="0" smtClean="0">
                <a:solidFill>
                  <a:srgbClr val="000000"/>
                </a:solidFill>
                <a:ea typeface="MS Mincho"/>
                <a:cs typeface="Times New Roman" panose="02020603050405020304" pitchFamily="18" charset="0"/>
              </a:rPr>
            </a:br>
            <a:r>
              <a:rPr lang="en-US" sz="2100" dirty="0" smtClean="0">
                <a:solidFill>
                  <a:srgbClr val="000000"/>
                </a:solidFill>
                <a:ea typeface="MS Mincho"/>
                <a:cs typeface="Times New Roman" panose="02020603050405020304" pitchFamily="18" charset="0"/>
              </a:rPr>
              <a:t>• Contenu : agents cancérogènes classés par tableau, amiante, poussières, gaz, solvants.</a:t>
            </a:r>
            <a:br>
              <a:rPr lang="en-US" sz="2100" dirty="0" smtClean="0">
                <a:solidFill>
                  <a:srgbClr val="000000"/>
                </a:solidFill>
                <a:ea typeface="MS Mincho"/>
                <a:cs typeface="Times New Roman" panose="02020603050405020304" pitchFamily="18" charset="0"/>
              </a:rPr>
            </a:br>
            <a:endParaRPr lang="fr-FR" sz="2100" dirty="0">
              <a:solidFill>
                <a:srgbClr val="000000"/>
              </a:solidFill>
              <a:ea typeface="MS Mincho"/>
              <a:cs typeface="Times New Roman" panose="02020603050405020304" pitchFamily="18" charset="0"/>
            </a:endParaRPr>
          </a:p>
        </p:txBody>
      </p:sp>
      <p:sp>
        <p:nvSpPr>
          <p:cNvPr id="9" name="ZoneTexte 8"/>
          <p:cNvSpPr txBox="1"/>
          <p:nvPr/>
        </p:nvSpPr>
        <p:spPr>
          <a:xfrm>
            <a:off x="8945980" y="5862632"/>
            <a:ext cx="2182937" cy="677108"/>
          </a:xfrm>
          <a:prstGeom prst="rect">
            <a:avLst/>
          </a:prstGeom>
          <a:noFill/>
        </p:spPr>
        <p:txBody>
          <a:bodyPr wrap="square" rtlCol="0">
            <a:spAutoFit/>
          </a:bodyPr>
          <a:lstStyle/>
          <a:p>
            <a:r>
              <a:rPr lang="fr-FR" sz="1400" dirty="0">
                <a:solidFill>
                  <a:srgbClr val="000000"/>
                </a:solidFill>
                <a:cs typeface="Times New Roman" panose="02020603050405020304" pitchFamily="18" charset="0"/>
              </a:rPr>
              <a:t/>
            </a:r>
            <a:br>
              <a:rPr lang="fr-FR" sz="1400" dirty="0">
                <a:solidFill>
                  <a:srgbClr val="000000"/>
                </a:solidFill>
                <a:cs typeface="Times New Roman" panose="02020603050405020304" pitchFamily="18" charset="0"/>
              </a:rPr>
            </a:br>
            <a:r>
              <a:rPr lang="fr-FR" sz="1400" dirty="0">
                <a:solidFill>
                  <a:srgbClr val="000000"/>
                </a:solidFill>
                <a:cs typeface="Times New Roman" panose="02020603050405020304" pitchFamily="18" charset="0"/>
              </a:rPr>
              <a:t>Source : HAS-INCa 2015</a:t>
            </a:r>
          </a:p>
          <a:p>
            <a:pPr>
              <a:defRPr sz="1000" i="1">
                <a:solidFill>
                  <a:srgbClr val="646464"/>
                </a:solidFill>
              </a:defRPr>
            </a:pPr>
            <a:endParaRPr lang="fr-FR" b="1"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95592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Comparaison AQREP vs Q-SPLF </a:t>
            </a: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409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buNone/>
            </a:pPr>
            <a:r>
              <a:rPr lang="en-US" sz="2100" b="1" u="sng" dirty="0" smtClean="0">
                <a:solidFill>
                  <a:srgbClr val="000000"/>
                </a:solidFill>
                <a:ea typeface="MS Gothic" panose="020B0609070205080204" pitchFamily="49" charset="-128"/>
                <a:cs typeface="Times New Roman" panose="02020603050405020304" pitchFamily="18" charset="0"/>
              </a:rPr>
              <a:t>AQREP </a:t>
            </a:r>
            <a:r>
              <a:rPr lang="en-US" sz="2100" b="1" u="sng" dirty="0">
                <a:solidFill>
                  <a:srgbClr val="000000"/>
                </a:solidFill>
                <a:ea typeface="MS Gothic" panose="020B0609070205080204" pitchFamily="49" charset="-128"/>
                <a:cs typeface="Times New Roman" panose="02020603050405020304" pitchFamily="18" charset="0"/>
              </a:rPr>
              <a:t>– Auto-questionnaire de repérage des expositions professionnelles</a:t>
            </a:r>
            <a:endParaRPr lang="fr-FR" sz="2100" b="1" u="sng" dirty="0">
              <a:solidFill>
                <a:srgbClr val="000000"/>
              </a:solidFill>
              <a:ea typeface="MS Gothic" panose="020B0609070205080204" pitchFamily="49" charset="-128"/>
              <a:cs typeface="Times New Roman" panose="02020603050405020304" pitchFamily="18" charset="0"/>
            </a:endParaRPr>
          </a:p>
          <a:p>
            <a:pPr marL="0" lvl="0" indent="0">
              <a:lnSpc>
                <a:spcPct val="115000"/>
              </a:lnSpc>
              <a:spcAft>
                <a:spcPts val="1000"/>
              </a:spcAft>
              <a:buNone/>
            </a:pPr>
            <a:r>
              <a:rPr lang="fr-FR" sz="1800" dirty="0" smtClean="0">
                <a:solidFill>
                  <a:srgbClr val="000000"/>
                </a:solidFill>
                <a:cs typeface="Times New Roman" panose="02020603050405020304" pitchFamily="18" charset="0"/>
              </a:rPr>
              <a:t>Renseigné </a:t>
            </a:r>
            <a:r>
              <a:rPr lang="fr-FR" sz="1800" dirty="0">
                <a:solidFill>
                  <a:srgbClr val="000000"/>
                </a:solidFill>
                <a:cs typeface="Times New Roman" panose="02020603050405020304" pitchFamily="18" charset="0"/>
              </a:rPr>
              <a:t>par le </a:t>
            </a:r>
            <a:r>
              <a:rPr lang="fr-FR" sz="1800" dirty="0" smtClean="0">
                <a:solidFill>
                  <a:srgbClr val="000000"/>
                </a:solidFill>
                <a:cs typeface="Times New Roman" panose="02020603050405020304" pitchFamily="18" charset="0"/>
              </a:rPr>
              <a:t>patient et comprend </a:t>
            </a:r>
            <a:r>
              <a:rPr lang="fr-FR" sz="1800" dirty="0">
                <a:solidFill>
                  <a:srgbClr val="000000"/>
                </a:solidFill>
                <a:cs typeface="Times New Roman" panose="02020603050405020304" pitchFamily="18" charset="0"/>
              </a:rPr>
              <a:t>les sections suivantes : </a:t>
            </a:r>
            <a:endParaRPr lang="fr-FR" sz="1800" dirty="0" smtClean="0">
              <a:solidFill>
                <a:srgbClr val="000000"/>
              </a:solidFill>
              <a:cs typeface="Times New Roman" panose="02020603050405020304" pitchFamily="18" charset="0"/>
            </a:endParaRPr>
          </a:p>
          <a:p>
            <a:pPr marL="0" lvl="0" indent="0">
              <a:lnSpc>
                <a:spcPct val="115000"/>
              </a:lnSpc>
              <a:spcAft>
                <a:spcPts val="1000"/>
              </a:spcAft>
              <a:buNone/>
            </a:pPr>
            <a:r>
              <a:rPr lang="fr-FR" sz="1800" dirty="0" smtClean="0">
                <a:solidFill>
                  <a:srgbClr val="000000"/>
                </a:solidFill>
                <a:cs typeface="Times New Roman" panose="02020603050405020304" pitchFamily="18" charset="0"/>
              </a:rPr>
              <a:t>- </a:t>
            </a:r>
            <a:r>
              <a:rPr lang="fr-FR" sz="1800" b="1" dirty="0">
                <a:solidFill>
                  <a:srgbClr val="000000"/>
                </a:solidFill>
                <a:cs typeface="Times New Roman" panose="02020603050405020304" pitchFamily="18" charset="0"/>
              </a:rPr>
              <a:t>Parcours professionnel </a:t>
            </a:r>
            <a:r>
              <a:rPr lang="fr-FR" sz="1800" dirty="0">
                <a:solidFill>
                  <a:srgbClr val="000000"/>
                </a:solidFill>
                <a:cs typeface="Times New Roman" panose="02020603050405020304" pitchFamily="18" charset="0"/>
              </a:rPr>
              <a:t>: liste des emplois occupés, avec détails sur les postes, les tâches effectuées, et la durée de chaque emploi. </a:t>
            </a:r>
            <a:br>
              <a:rPr lang="fr-FR" sz="1800" dirty="0">
                <a:solidFill>
                  <a:srgbClr val="000000"/>
                </a:solidFill>
                <a:cs typeface="Times New Roman" panose="02020603050405020304" pitchFamily="18" charset="0"/>
              </a:rPr>
            </a:br>
            <a:r>
              <a:rPr lang="fr-FR" sz="1800" dirty="0">
                <a:solidFill>
                  <a:srgbClr val="000000"/>
                </a:solidFill>
                <a:cs typeface="Times New Roman" panose="02020603050405020304" pitchFamily="18" charset="0"/>
              </a:rPr>
              <a:t>- </a:t>
            </a:r>
            <a:r>
              <a:rPr lang="fr-FR" sz="1800" b="1" dirty="0">
                <a:solidFill>
                  <a:srgbClr val="000000"/>
                </a:solidFill>
                <a:cs typeface="Times New Roman" panose="02020603050405020304" pitchFamily="18" charset="0"/>
              </a:rPr>
              <a:t>Expositions professionnelles </a:t>
            </a:r>
            <a:r>
              <a:rPr lang="fr-FR" sz="1800" dirty="0">
                <a:solidFill>
                  <a:srgbClr val="000000"/>
                </a:solidFill>
                <a:cs typeface="Times New Roman" panose="02020603050405020304" pitchFamily="18" charset="0"/>
              </a:rPr>
              <a:t>: questions sur l'utilisation ou l'exposition à des substances ou agents spécifiques (amiante, silice, fumées de soudage, etc.), avec des détails sur la fréquence et la durée de l'exposition. </a:t>
            </a:r>
            <a:br>
              <a:rPr lang="fr-FR" sz="1800" dirty="0">
                <a:solidFill>
                  <a:srgbClr val="000000"/>
                </a:solidFill>
                <a:cs typeface="Times New Roman" panose="02020603050405020304" pitchFamily="18" charset="0"/>
              </a:rPr>
            </a:br>
            <a:r>
              <a:rPr lang="fr-FR" sz="1800" dirty="0">
                <a:solidFill>
                  <a:srgbClr val="000000"/>
                </a:solidFill>
                <a:cs typeface="Times New Roman" panose="02020603050405020304" pitchFamily="18" charset="0"/>
              </a:rPr>
              <a:t>- </a:t>
            </a:r>
            <a:r>
              <a:rPr lang="fr-FR" sz="1800" b="1" dirty="0">
                <a:solidFill>
                  <a:srgbClr val="000000"/>
                </a:solidFill>
                <a:cs typeface="Times New Roman" panose="02020603050405020304" pitchFamily="18" charset="0"/>
              </a:rPr>
              <a:t>Mesures de protection </a:t>
            </a:r>
            <a:r>
              <a:rPr lang="fr-FR" sz="1800" dirty="0">
                <a:solidFill>
                  <a:srgbClr val="000000"/>
                </a:solidFill>
                <a:cs typeface="Times New Roman" panose="02020603050405020304" pitchFamily="18" charset="0"/>
              </a:rPr>
              <a:t>: informations sur l'utilisation d'équipements de protection individuelle et les mesures de sécurité mises en place. </a:t>
            </a:r>
            <a:br>
              <a:rPr lang="fr-FR" sz="1800" dirty="0">
                <a:solidFill>
                  <a:srgbClr val="000000"/>
                </a:solidFill>
                <a:cs typeface="Times New Roman" panose="02020603050405020304" pitchFamily="18" charset="0"/>
              </a:rPr>
            </a:br>
            <a:r>
              <a:rPr lang="fr-FR" sz="1800" dirty="0">
                <a:solidFill>
                  <a:srgbClr val="000000"/>
                </a:solidFill>
                <a:cs typeface="Times New Roman" panose="02020603050405020304" pitchFamily="18" charset="0"/>
              </a:rPr>
              <a:t>- </a:t>
            </a:r>
            <a:r>
              <a:rPr lang="fr-FR" sz="1800" b="1" dirty="0">
                <a:solidFill>
                  <a:srgbClr val="000000"/>
                </a:solidFill>
                <a:cs typeface="Times New Roman" panose="02020603050405020304" pitchFamily="18" charset="0"/>
              </a:rPr>
              <a:t>Symptômes et antécédents médicaux </a:t>
            </a:r>
            <a:r>
              <a:rPr lang="fr-FR" sz="1800" dirty="0">
                <a:solidFill>
                  <a:srgbClr val="000000"/>
                </a:solidFill>
                <a:cs typeface="Times New Roman" panose="02020603050405020304" pitchFamily="18" charset="0"/>
              </a:rPr>
              <a:t>: questions sur les symptômes respiratoires, les antécédents de maladies pulmonaires, et les consultations médicales antérieures en lien avec la santé au travail. </a:t>
            </a:r>
            <a:r>
              <a:rPr lang="en-US" sz="2100" dirty="0">
                <a:solidFill>
                  <a:srgbClr val="000000"/>
                </a:solidFill>
                <a:ea typeface="MS Mincho"/>
                <a:cs typeface="Times New Roman" panose="02020603050405020304" pitchFamily="18" charset="0"/>
              </a:rPr>
              <a:t/>
            </a:r>
            <a:br>
              <a:rPr lang="en-US" sz="2100" dirty="0">
                <a:solidFill>
                  <a:srgbClr val="000000"/>
                </a:solidFill>
                <a:ea typeface="MS Mincho"/>
                <a:cs typeface="Times New Roman" panose="02020603050405020304" pitchFamily="18" charset="0"/>
              </a:rPr>
            </a:br>
            <a:endParaRPr lang="fr-FR" sz="2100" dirty="0">
              <a:solidFill>
                <a:srgbClr val="000000"/>
              </a:solidFill>
              <a:ea typeface="MS Mincho"/>
              <a:cs typeface="Times New Roman" panose="02020603050405020304" pitchFamily="18" charset="0"/>
            </a:endParaRPr>
          </a:p>
        </p:txBody>
      </p:sp>
    </p:spTree>
    <p:extLst>
      <p:ext uri="{BB962C8B-B14F-4D97-AF65-F5344CB8AC3E}">
        <p14:creationId xmlns:p14="http://schemas.microsoft.com/office/powerpoint/2010/main" val="13939533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Comparaison AQREP vs Q-SPLF </a:t>
            </a:r>
          </a:p>
        </p:txBody>
      </p:sp>
      <p:pic>
        <p:nvPicPr>
          <p:cNvPr id="7" name="Image 6"/>
          <p:cNvPicPr>
            <a:picLocks noChangeAspect="1"/>
          </p:cNvPicPr>
          <p:nvPr/>
        </p:nvPicPr>
        <p:blipFill rotWithShape="1">
          <a:blip r:embed="rId4"/>
          <a:srcRect t="-1" b="5576"/>
          <a:stretch/>
        </p:blipFill>
        <p:spPr>
          <a:xfrm>
            <a:off x="0" y="6258049"/>
            <a:ext cx="2453268" cy="566497"/>
          </a:xfrm>
          <a:prstGeom prst="rect">
            <a:avLst/>
          </a:prstGeom>
        </p:spPr>
      </p:pic>
      <p:sp>
        <p:nvSpPr>
          <p:cNvPr id="8" name="Content Placeholder 2"/>
          <p:cNvSpPr txBox="1">
            <a:spLocks/>
          </p:cNvSpPr>
          <p:nvPr/>
        </p:nvSpPr>
        <p:spPr>
          <a:xfrm>
            <a:off x="349624" y="168409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buNone/>
            </a:pPr>
            <a:r>
              <a:rPr lang="en-US" sz="2100" b="1" u="sng" dirty="0" smtClean="0">
                <a:solidFill>
                  <a:srgbClr val="000000"/>
                </a:solidFill>
                <a:ea typeface="MS Gothic" panose="020B0609070205080204" pitchFamily="49" charset="-128"/>
                <a:cs typeface="Times New Roman" panose="02020603050405020304" pitchFamily="18" charset="0"/>
              </a:rPr>
              <a:t>Q-SPLF</a:t>
            </a:r>
          </a:p>
          <a:p>
            <a:pPr marL="0" lvl="0" indent="0">
              <a:lnSpc>
                <a:spcPct val="115000"/>
              </a:lnSpc>
              <a:buNone/>
            </a:pPr>
            <a:r>
              <a:rPr lang="fr-FR" sz="1800" dirty="0" smtClean="0">
                <a:solidFill>
                  <a:srgbClr val="000000"/>
                </a:solidFill>
                <a:cs typeface="Times New Roman" panose="02020603050405020304" pitchFamily="18" charset="0"/>
              </a:rPr>
              <a:t>Administré par un professionnel de santé et comprend </a:t>
            </a:r>
            <a:r>
              <a:rPr lang="fr-FR" sz="1800" dirty="0">
                <a:solidFill>
                  <a:srgbClr val="000000"/>
                </a:solidFill>
                <a:cs typeface="Times New Roman" panose="02020603050405020304" pitchFamily="18" charset="0"/>
              </a:rPr>
              <a:t>les sections suivantes : </a:t>
            </a:r>
            <a:endParaRPr lang="fr-FR" sz="1800" dirty="0" smtClean="0">
              <a:solidFill>
                <a:srgbClr val="000000"/>
              </a:solidFill>
              <a:cs typeface="Times New Roman" panose="02020603050405020304" pitchFamily="18" charset="0"/>
            </a:endParaRPr>
          </a:p>
          <a:p>
            <a:pPr marL="0" lvl="0" indent="0">
              <a:lnSpc>
                <a:spcPct val="115000"/>
              </a:lnSpc>
              <a:buNone/>
            </a:pPr>
            <a:endParaRPr lang="fr-FR" sz="1800" dirty="0" smtClean="0">
              <a:solidFill>
                <a:srgbClr val="000000"/>
              </a:solidFill>
              <a:cs typeface="Times New Roman" panose="02020603050405020304" pitchFamily="18" charset="0"/>
            </a:endParaRPr>
          </a:p>
          <a:p>
            <a:pPr marL="0" lvl="0" indent="0">
              <a:lnSpc>
                <a:spcPct val="115000"/>
              </a:lnSpc>
              <a:spcAft>
                <a:spcPts val="1000"/>
              </a:spcAft>
              <a:buNone/>
            </a:pPr>
            <a:r>
              <a:rPr lang="fr-FR" sz="1800" b="1" dirty="0">
                <a:solidFill>
                  <a:srgbClr val="000000"/>
                </a:solidFill>
                <a:cs typeface="Times New Roman" panose="02020603050405020304" pitchFamily="18" charset="0"/>
              </a:rPr>
              <a:t>- Identification des expositions </a:t>
            </a:r>
            <a:r>
              <a:rPr lang="fr-FR" sz="1800" dirty="0">
                <a:solidFill>
                  <a:srgbClr val="000000"/>
                </a:solidFill>
                <a:cs typeface="Times New Roman" panose="02020603050405020304" pitchFamily="18" charset="0"/>
              </a:rPr>
              <a:t>: liste de situations d'exposition à des agents cancérogènes connus, avec des questions spécifiques sur l'amiante, les hydrocarbures aromatiques polycycliques, les poussières de bois, etc. </a:t>
            </a:r>
            <a:br>
              <a:rPr lang="fr-FR" sz="1800" dirty="0">
                <a:solidFill>
                  <a:srgbClr val="000000"/>
                </a:solidFill>
                <a:cs typeface="Times New Roman" panose="02020603050405020304" pitchFamily="18" charset="0"/>
              </a:rPr>
            </a:br>
            <a:r>
              <a:rPr lang="fr-FR" sz="1800" b="1" dirty="0">
                <a:solidFill>
                  <a:srgbClr val="000000"/>
                </a:solidFill>
                <a:cs typeface="Times New Roman" panose="02020603050405020304" pitchFamily="18" charset="0"/>
              </a:rPr>
              <a:t>- Historique professionnel </a:t>
            </a:r>
            <a:r>
              <a:rPr lang="fr-FR" sz="1800" dirty="0">
                <a:solidFill>
                  <a:srgbClr val="000000"/>
                </a:solidFill>
                <a:cs typeface="Times New Roman" panose="02020603050405020304" pitchFamily="18" charset="0"/>
              </a:rPr>
              <a:t>: discussion dirigée sur les emplois occupés, les tâches effectuées, et les conditions de travail, avec un accent sur les périodes de forte exposition. </a:t>
            </a:r>
            <a:br>
              <a:rPr lang="fr-FR" sz="1800" dirty="0">
                <a:solidFill>
                  <a:srgbClr val="000000"/>
                </a:solidFill>
                <a:cs typeface="Times New Roman" panose="02020603050405020304" pitchFamily="18" charset="0"/>
              </a:rPr>
            </a:br>
            <a:r>
              <a:rPr lang="fr-FR" sz="1800" b="1" dirty="0">
                <a:solidFill>
                  <a:srgbClr val="000000"/>
                </a:solidFill>
                <a:cs typeface="Times New Roman" panose="02020603050405020304" pitchFamily="18" charset="0"/>
              </a:rPr>
              <a:t>- Évaluation du risque </a:t>
            </a:r>
            <a:r>
              <a:rPr lang="fr-FR" sz="1800" dirty="0">
                <a:solidFill>
                  <a:srgbClr val="000000"/>
                </a:solidFill>
                <a:cs typeface="Times New Roman" panose="02020603050405020304" pitchFamily="18" charset="0"/>
              </a:rPr>
              <a:t>: analyse par le professionnel de la probabilité que le CBP soit lié à une exposition professionnelle, en vue d'une éventuelle déclaration en maladie professionnelle. </a:t>
            </a:r>
          </a:p>
          <a:p>
            <a:pPr marL="0" lvl="0" indent="0">
              <a:lnSpc>
                <a:spcPct val="115000"/>
              </a:lnSpc>
              <a:spcAft>
                <a:spcPts val="1000"/>
              </a:spcAft>
              <a:buNone/>
            </a:pPr>
            <a:r>
              <a:rPr lang="en-US" sz="2100" dirty="0">
                <a:solidFill>
                  <a:srgbClr val="000000"/>
                </a:solidFill>
                <a:ea typeface="MS Mincho"/>
                <a:cs typeface="Times New Roman" panose="02020603050405020304" pitchFamily="18" charset="0"/>
              </a:rPr>
              <a:t/>
            </a:r>
            <a:br>
              <a:rPr lang="en-US" sz="2100" dirty="0">
                <a:solidFill>
                  <a:srgbClr val="000000"/>
                </a:solidFill>
                <a:ea typeface="MS Mincho"/>
                <a:cs typeface="Times New Roman" panose="02020603050405020304" pitchFamily="18" charset="0"/>
              </a:rPr>
            </a:br>
            <a:endParaRPr lang="fr-FR" sz="2100" dirty="0">
              <a:solidFill>
                <a:srgbClr val="000000"/>
              </a:solidFill>
              <a:ea typeface="MS Mincho"/>
              <a:cs typeface="Times New Roman" panose="02020603050405020304" pitchFamily="18" charset="0"/>
            </a:endParaRPr>
          </a:p>
        </p:txBody>
      </p:sp>
    </p:spTree>
    <p:extLst>
      <p:ext uri="{BB962C8B-B14F-4D97-AF65-F5344CB8AC3E}">
        <p14:creationId xmlns:p14="http://schemas.microsoft.com/office/powerpoint/2010/main" val="19144239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Comparaison AQREP vs Q-SPLF </a:t>
            </a: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409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buNone/>
            </a:pPr>
            <a:r>
              <a:rPr lang="en-US" sz="2100" b="1" u="sng" dirty="0" smtClean="0">
                <a:solidFill>
                  <a:srgbClr val="000000"/>
                </a:solidFill>
                <a:ea typeface="MS Gothic" panose="020B0609070205080204" pitchFamily="49" charset="-128"/>
                <a:cs typeface="Times New Roman" panose="02020603050405020304" pitchFamily="18" charset="0"/>
              </a:rPr>
              <a:t>Contenu et structure</a:t>
            </a:r>
          </a:p>
          <a:p>
            <a:pPr marL="0" lvl="0" indent="0">
              <a:lnSpc>
                <a:spcPct val="115000"/>
              </a:lnSpc>
              <a:spcAft>
                <a:spcPts val="1000"/>
              </a:spcAft>
              <a:buNone/>
            </a:pPr>
            <a:r>
              <a:rPr lang="en-US" sz="2100" dirty="0">
                <a:solidFill>
                  <a:srgbClr val="000000"/>
                </a:solidFill>
                <a:ea typeface="MS Mincho"/>
                <a:cs typeface="Times New Roman" panose="02020603050405020304" pitchFamily="18" charset="0"/>
              </a:rPr>
              <a:t/>
            </a:r>
            <a:br>
              <a:rPr lang="en-US" sz="2100" dirty="0">
                <a:solidFill>
                  <a:srgbClr val="000000"/>
                </a:solidFill>
                <a:ea typeface="MS Mincho"/>
                <a:cs typeface="Times New Roman" panose="02020603050405020304" pitchFamily="18" charset="0"/>
              </a:rPr>
            </a:br>
            <a:endParaRPr lang="fr-FR" sz="2100" dirty="0">
              <a:solidFill>
                <a:srgbClr val="000000"/>
              </a:solidFill>
              <a:ea typeface="MS Mincho"/>
              <a:cs typeface="Times New Roman" panose="02020603050405020304" pitchFamily="18" charset="0"/>
            </a:endParaRPr>
          </a:p>
        </p:txBody>
      </p:sp>
      <p:pic>
        <p:nvPicPr>
          <p:cNvPr id="2" name="Image 1"/>
          <p:cNvPicPr>
            <a:picLocks noChangeAspect="1"/>
          </p:cNvPicPr>
          <p:nvPr/>
        </p:nvPicPr>
        <p:blipFill>
          <a:blip r:embed="rId4"/>
          <a:stretch>
            <a:fillRect/>
          </a:stretch>
        </p:blipFill>
        <p:spPr>
          <a:xfrm>
            <a:off x="290946" y="2429702"/>
            <a:ext cx="8266892" cy="2969009"/>
          </a:xfrm>
          <a:prstGeom prst="rect">
            <a:avLst/>
          </a:prstGeom>
        </p:spPr>
      </p:pic>
    </p:spTree>
    <p:extLst>
      <p:ext uri="{BB962C8B-B14F-4D97-AF65-F5344CB8AC3E}">
        <p14:creationId xmlns:p14="http://schemas.microsoft.com/office/powerpoint/2010/main" val="38380254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Comparaison AQREP vs Q-SPLF </a:t>
            </a: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409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buNone/>
            </a:pPr>
            <a:r>
              <a:rPr lang="en-US" sz="2100" b="1" u="sng" dirty="0" smtClean="0">
                <a:solidFill>
                  <a:srgbClr val="000000"/>
                </a:solidFill>
                <a:ea typeface="MS Gothic" panose="020B0609070205080204" pitchFamily="49" charset="-128"/>
                <a:cs typeface="Times New Roman" panose="02020603050405020304" pitchFamily="18" charset="0"/>
              </a:rPr>
              <a:t>Objectifs et finalités</a:t>
            </a:r>
          </a:p>
          <a:p>
            <a:pPr marL="0" lvl="0" indent="0">
              <a:lnSpc>
                <a:spcPct val="115000"/>
              </a:lnSpc>
              <a:spcAft>
                <a:spcPts val="1000"/>
              </a:spcAft>
              <a:buNone/>
            </a:pPr>
            <a:r>
              <a:rPr lang="en-US" sz="2100" dirty="0">
                <a:solidFill>
                  <a:srgbClr val="000000"/>
                </a:solidFill>
                <a:ea typeface="MS Mincho"/>
                <a:cs typeface="Times New Roman" panose="02020603050405020304" pitchFamily="18" charset="0"/>
              </a:rPr>
              <a:t/>
            </a:r>
            <a:br>
              <a:rPr lang="en-US" sz="2100" dirty="0">
                <a:solidFill>
                  <a:srgbClr val="000000"/>
                </a:solidFill>
                <a:ea typeface="MS Mincho"/>
                <a:cs typeface="Times New Roman" panose="02020603050405020304" pitchFamily="18" charset="0"/>
              </a:rPr>
            </a:br>
            <a:endParaRPr lang="fr-FR" sz="2100" dirty="0">
              <a:solidFill>
                <a:srgbClr val="000000"/>
              </a:solidFill>
              <a:ea typeface="MS Mincho"/>
              <a:cs typeface="Times New Roman" panose="02020603050405020304" pitchFamily="18" charset="0"/>
            </a:endParaRPr>
          </a:p>
        </p:txBody>
      </p:sp>
      <p:pic>
        <p:nvPicPr>
          <p:cNvPr id="3" name="Image 2"/>
          <p:cNvPicPr>
            <a:picLocks noChangeAspect="1"/>
          </p:cNvPicPr>
          <p:nvPr/>
        </p:nvPicPr>
        <p:blipFill>
          <a:blip r:embed="rId4"/>
          <a:stretch>
            <a:fillRect/>
          </a:stretch>
        </p:blipFill>
        <p:spPr>
          <a:xfrm>
            <a:off x="290946" y="2337141"/>
            <a:ext cx="7718205" cy="3566469"/>
          </a:xfrm>
          <a:prstGeom prst="rect">
            <a:avLst/>
          </a:prstGeom>
        </p:spPr>
      </p:pic>
    </p:spTree>
    <p:extLst>
      <p:ext uri="{BB962C8B-B14F-4D97-AF65-F5344CB8AC3E}">
        <p14:creationId xmlns:p14="http://schemas.microsoft.com/office/powerpoint/2010/main" val="37981531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Comparaison AQREP vs Q-SPLF </a:t>
            </a: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409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buNone/>
            </a:pPr>
            <a:r>
              <a:rPr lang="en-US" sz="2100" b="1" u="sng" dirty="0" smtClean="0">
                <a:solidFill>
                  <a:srgbClr val="000000"/>
                </a:solidFill>
                <a:ea typeface="MS Gothic" panose="020B0609070205080204" pitchFamily="49" charset="-128"/>
                <a:cs typeface="Times New Roman" panose="02020603050405020304" pitchFamily="18" charset="0"/>
              </a:rPr>
              <a:t>Performances et validation</a:t>
            </a:r>
          </a:p>
          <a:p>
            <a:pPr marL="0" lvl="0" indent="0">
              <a:lnSpc>
                <a:spcPct val="115000"/>
              </a:lnSpc>
              <a:spcAft>
                <a:spcPts val="1000"/>
              </a:spcAft>
              <a:buNone/>
            </a:pPr>
            <a:r>
              <a:rPr lang="en-US" sz="2100" dirty="0">
                <a:solidFill>
                  <a:srgbClr val="000000"/>
                </a:solidFill>
                <a:ea typeface="MS Mincho"/>
                <a:cs typeface="Times New Roman" panose="02020603050405020304" pitchFamily="18" charset="0"/>
              </a:rPr>
              <a:t/>
            </a:r>
            <a:br>
              <a:rPr lang="en-US" sz="2100" dirty="0">
                <a:solidFill>
                  <a:srgbClr val="000000"/>
                </a:solidFill>
                <a:ea typeface="MS Mincho"/>
                <a:cs typeface="Times New Roman" panose="02020603050405020304" pitchFamily="18" charset="0"/>
              </a:rPr>
            </a:br>
            <a:endParaRPr lang="fr-FR" sz="2100" dirty="0">
              <a:solidFill>
                <a:srgbClr val="000000"/>
              </a:solidFill>
              <a:ea typeface="MS Mincho"/>
              <a:cs typeface="Times New Roman" panose="02020603050405020304" pitchFamily="18" charset="0"/>
            </a:endParaRPr>
          </a:p>
        </p:txBody>
      </p:sp>
      <p:pic>
        <p:nvPicPr>
          <p:cNvPr id="9" name="Espace réservé du contenu 3"/>
          <p:cNvPicPr>
            <a:picLocks noChangeAspect="1"/>
          </p:cNvPicPr>
          <p:nvPr/>
        </p:nvPicPr>
        <p:blipFill>
          <a:blip r:embed="rId4"/>
          <a:stretch>
            <a:fillRect/>
          </a:stretch>
        </p:blipFill>
        <p:spPr>
          <a:xfrm>
            <a:off x="290946" y="2505656"/>
            <a:ext cx="8945412" cy="3157537"/>
          </a:xfrm>
          <a:prstGeom prst="rect">
            <a:avLst/>
          </a:prstGeom>
        </p:spPr>
      </p:pic>
    </p:spTree>
    <p:extLst>
      <p:ext uri="{BB962C8B-B14F-4D97-AF65-F5344CB8AC3E}">
        <p14:creationId xmlns:p14="http://schemas.microsoft.com/office/powerpoint/2010/main" val="10042246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Comparaison AQREP vs Q-SPLF </a:t>
            </a: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409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buNone/>
            </a:pPr>
            <a:r>
              <a:rPr lang="en-US" sz="2100" b="1" u="sng" dirty="0" smtClean="0">
                <a:solidFill>
                  <a:srgbClr val="000000"/>
                </a:solidFill>
                <a:ea typeface="MS Gothic" panose="020B0609070205080204" pitchFamily="49" charset="-128"/>
                <a:cs typeface="Times New Roman" panose="02020603050405020304" pitchFamily="18" charset="0"/>
              </a:rPr>
              <a:t>Avantages et limites</a:t>
            </a:r>
          </a:p>
          <a:p>
            <a:pPr marL="0" lvl="0" indent="0">
              <a:lnSpc>
                <a:spcPct val="115000"/>
              </a:lnSpc>
              <a:spcAft>
                <a:spcPts val="1000"/>
              </a:spcAft>
              <a:buNone/>
            </a:pPr>
            <a:r>
              <a:rPr lang="en-US" sz="2100" dirty="0">
                <a:solidFill>
                  <a:srgbClr val="000000"/>
                </a:solidFill>
                <a:ea typeface="MS Mincho"/>
                <a:cs typeface="Times New Roman" panose="02020603050405020304" pitchFamily="18" charset="0"/>
              </a:rPr>
              <a:t/>
            </a:r>
            <a:br>
              <a:rPr lang="en-US" sz="2100" dirty="0">
                <a:solidFill>
                  <a:srgbClr val="000000"/>
                </a:solidFill>
                <a:ea typeface="MS Mincho"/>
                <a:cs typeface="Times New Roman" panose="02020603050405020304" pitchFamily="18" charset="0"/>
              </a:rPr>
            </a:br>
            <a:endParaRPr lang="fr-FR" sz="2100" dirty="0">
              <a:solidFill>
                <a:srgbClr val="000000"/>
              </a:solidFill>
              <a:ea typeface="MS Mincho"/>
              <a:cs typeface="Times New Roman" panose="02020603050405020304" pitchFamily="18" charset="0"/>
            </a:endParaRPr>
          </a:p>
        </p:txBody>
      </p:sp>
      <p:pic>
        <p:nvPicPr>
          <p:cNvPr id="10" name="Espace réservé du contenu 3"/>
          <p:cNvPicPr>
            <a:picLocks noChangeAspect="1"/>
          </p:cNvPicPr>
          <p:nvPr/>
        </p:nvPicPr>
        <p:blipFill>
          <a:blip r:embed="rId4"/>
          <a:stretch>
            <a:fillRect/>
          </a:stretch>
        </p:blipFill>
        <p:spPr>
          <a:xfrm>
            <a:off x="290946" y="2411878"/>
            <a:ext cx="8073396" cy="3265487"/>
          </a:xfrm>
          <a:prstGeom prst="rect">
            <a:avLst/>
          </a:prstGeom>
        </p:spPr>
      </p:pic>
    </p:spTree>
    <p:extLst>
      <p:ext uri="{BB962C8B-B14F-4D97-AF65-F5344CB8AC3E}">
        <p14:creationId xmlns:p14="http://schemas.microsoft.com/office/powerpoint/2010/main" val="19262466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Outils de repérage des expositions professionnelles</a:t>
            </a:r>
            <a:endParaRPr lang="fr-FR" sz="3000" b="1" u="sng"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buNone/>
            </a:pPr>
            <a:r>
              <a:rPr lang="en-US" sz="2000" b="1" dirty="0" smtClean="0">
                <a:solidFill>
                  <a:schemeClr val="accent2"/>
                </a:solidFill>
                <a:ea typeface="MS Gothic" panose="020B0609070205080204" pitchFamily="49" charset="-128"/>
                <a:cs typeface="Times New Roman" panose="02020603050405020304" pitchFamily="18" charset="0"/>
              </a:rPr>
              <a:t>Fiches </a:t>
            </a:r>
            <a:r>
              <a:rPr lang="en-US" sz="2000" b="1" dirty="0">
                <a:solidFill>
                  <a:schemeClr val="accent2"/>
                </a:solidFill>
                <a:ea typeface="MS Gothic" panose="020B0609070205080204" pitchFamily="49" charset="-128"/>
                <a:cs typeface="Times New Roman" panose="02020603050405020304" pitchFamily="18" charset="0"/>
              </a:rPr>
              <a:t>d’Aide au Repérage (FAR) – INRS</a:t>
            </a:r>
            <a:endParaRPr lang="fr-FR" sz="2000" b="1" dirty="0">
              <a:solidFill>
                <a:schemeClr val="accent2"/>
              </a:solidFill>
              <a:ea typeface="MS Gothic" panose="020B0609070205080204" pitchFamily="49" charset="-128"/>
              <a:cs typeface="Times New Roman" panose="02020603050405020304" pitchFamily="18" charset="0"/>
            </a:endParaRPr>
          </a:p>
          <a:p>
            <a:pPr marL="0" indent="0">
              <a:lnSpc>
                <a:spcPct val="115000"/>
              </a:lnSpc>
              <a:spcAft>
                <a:spcPts val="1000"/>
              </a:spcAft>
              <a:buNone/>
            </a:pPr>
            <a:r>
              <a:rPr lang="en-US" sz="1900" dirty="0">
                <a:solidFill>
                  <a:schemeClr val="accent2"/>
                </a:solidFill>
                <a:ea typeface="MS Mincho"/>
                <a:cs typeface="Times New Roman" panose="02020603050405020304" pitchFamily="18" charset="0"/>
              </a:rPr>
              <a:t>• Utilisation : prévention et évaluation des risques en entreprise.</a:t>
            </a:r>
            <a:br>
              <a:rPr lang="en-US" sz="1900" dirty="0">
                <a:solidFill>
                  <a:schemeClr val="accent2"/>
                </a:solidFill>
                <a:ea typeface="MS Mincho"/>
                <a:cs typeface="Times New Roman" panose="02020603050405020304" pitchFamily="18" charset="0"/>
              </a:rPr>
            </a:br>
            <a:r>
              <a:rPr lang="en-US" sz="1900" dirty="0">
                <a:solidFill>
                  <a:schemeClr val="accent2"/>
                </a:solidFill>
                <a:ea typeface="MS Mincho"/>
                <a:cs typeface="Times New Roman" panose="02020603050405020304" pitchFamily="18" charset="0"/>
              </a:rPr>
              <a:t>• Structure : identification des agents CMR par poste ou activité.</a:t>
            </a:r>
            <a:br>
              <a:rPr lang="en-US" sz="1900" dirty="0">
                <a:solidFill>
                  <a:schemeClr val="accent2"/>
                </a:solidFill>
                <a:ea typeface="MS Mincho"/>
                <a:cs typeface="Times New Roman" panose="02020603050405020304" pitchFamily="18" charset="0"/>
              </a:rPr>
            </a:br>
            <a:r>
              <a:rPr lang="en-US" sz="1900" dirty="0">
                <a:solidFill>
                  <a:schemeClr val="accent2"/>
                </a:solidFill>
                <a:ea typeface="MS Mincho"/>
                <a:cs typeface="Times New Roman" panose="02020603050405020304" pitchFamily="18" charset="0"/>
              </a:rPr>
              <a:t>• Non destiné directement aux patients, mais utile pour reconstituer un parcours d’exposition</a:t>
            </a:r>
            <a:r>
              <a:rPr lang="en-US" sz="1900" dirty="0" smtClean="0">
                <a:solidFill>
                  <a:schemeClr val="accent2"/>
                </a:solidFill>
                <a:ea typeface="MS Mincho"/>
                <a:cs typeface="Times New Roman" panose="02020603050405020304" pitchFamily="18" charset="0"/>
              </a:rPr>
              <a:t>.</a:t>
            </a:r>
          </a:p>
          <a:p>
            <a:pPr marL="0" indent="0">
              <a:lnSpc>
                <a:spcPct val="115000"/>
              </a:lnSpc>
              <a:buNone/>
            </a:pPr>
            <a:r>
              <a:rPr lang="en-US" sz="2000" b="1" dirty="0" smtClean="0">
                <a:solidFill>
                  <a:schemeClr val="accent2"/>
                </a:solidFill>
                <a:ea typeface="MS Gothic" panose="020B0609070205080204" pitchFamily="49" charset="-128"/>
                <a:cs typeface="Times New Roman" panose="02020603050405020304" pitchFamily="18" charset="0"/>
              </a:rPr>
              <a:t>Questionnaire </a:t>
            </a:r>
            <a:r>
              <a:rPr lang="en-US" sz="2000" b="1" dirty="0">
                <a:solidFill>
                  <a:schemeClr val="accent2"/>
                </a:solidFill>
                <a:ea typeface="MS Gothic" panose="020B0609070205080204" pitchFamily="49" charset="-128"/>
                <a:cs typeface="Times New Roman" panose="02020603050405020304" pitchFamily="18" charset="0"/>
              </a:rPr>
              <a:t>AST (Action Santé Travail)</a:t>
            </a:r>
            <a:endParaRPr lang="fr-FR" sz="2000" b="1" dirty="0">
              <a:solidFill>
                <a:schemeClr val="accent2"/>
              </a:solidFill>
              <a:ea typeface="MS Gothic" panose="020B0609070205080204" pitchFamily="49" charset="-128"/>
              <a:cs typeface="Times New Roman" panose="02020603050405020304" pitchFamily="18" charset="0"/>
            </a:endParaRPr>
          </a:p>
          <a:p>
            <a:pPr marL="0" indent="0">
              <a:lnSpc>
                <a:spcPct val="115000"/>
              </a:lnSpc>
              <a:spcAft>
                <a:spcPts val="1000"/>
              </a:spcAft>
              <a:buNone/>
            </a:pPr>
            <a:r>
              <a:rPr lang="en-US" sz="1900" dirty="0">
                <a:solidFill>
                  <a:schemeClr val="accent2"/>
                </a:solidFill>
                <a:ea typeface="MS Mincho"/>
                <a:cs typeface="Times New Roman" panose="02020603050405020304" pitchFamily="18" charset="0"/>
              </a:rPr>
              <a:t>• Objectif : dépister les expositions à des cancérogènes en visite médicale (notamment de fin de carrière).</a:t>
            </a:r>
            <a:br>
              <a:rPr lang="en-US" sz="1900" dirty="0">
                <a:solidFill>
                  <a:schemeClr val="accent2"/>
                </a:solidFill>
                <a:ea typeface="MS Mincho"/>
                <a:cs typeface="Times New Roman" panose="02020603050405020304" pitchFamily="18" charset="0"/>
              </a:rPr>
            </a:br>
            <a:r>
              <a:rPr lang="en-US" sz="1900" dirty="0">
                <a:solidFill>
                  <a:schemeClr val="accent2"/>
                </a:solidFill>
                <a:ea typeface="MS Mincho"/>
                <a:cs typeface="Times New Roman" panose="02020603050405020304" pitchFamily="18" charset="0"/>
              </a:rPr>
              <a:t>• Approche : questionnaire dirigé + entretien complémentaire si suspicion.</a:t>
            </a:r>
            <a:br>
              <a:rPr lang="en-US" sz="1900" dirty="0">
                <a:solidFill>
                  <a:schemeClr val="accent2"/>
                </a:solidFill>
                <a:ea typeface="MS Mincho"/>
                <a:cs typeface="Times New Roman" panose="02020603050405020304" pitchFamily="18" charset="0"/>
              </a:rPr>
            </a:br>
            <a:r>
              <a:rPr lang="en-US" sz="1900" dirty="0">
                <a:solidFill>
                  <a:schemeClr val="accent2"/>
                </a:solidFill>
                <a:ea typeface="MS Mincho"/>
                <a:cs typeface="Times New Roman" panose="02020603050405020304" pitchFamily="18" charset="0"/>
              </a:rPr>
              <a:t>• Utilisé dans les services de santé au travail régionaux.</a:t>
            </a:r>
          </a:p>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9" name="ZoneTexte 8"/>
          <p:cNvSpPr txBox="1"/>
          <p:nvPr/>
        </p:nvSpPr>
        <p:spPr>
          <a:xfrm>
            <a:off x="706463" y="5238164"/>
            <a:ext cx="10779294" cy="1471685"/>
          </a:xfrm>
          <a:prstGeom prst="rect">
            <a:avLst/>
          </a:prstGeom>
          <a:noFill/>
        </p:spPr>
        <p:txBody>
          <a:bodyPr wrap="square" rtlCol="0">
            <a:spAutoFit/>
          </a:bodyPr>
          <a:lstStyle/>
          <a:p>
            <a:pPr>
              <a:lnSpc>
                <a:spcPct val="115000"/>
              </a:lnSpc>
              <a:spcAft>
                <a:spcPts val="1000"/>
              </a:spcAft>
            </a:pPr>
            <a:r>
              <a:rPr lang="fr-FR" sz="1400" dirty="0">
                <a:solidFill>
                  <a:srgbClr val="000000"/>
                </a:solidFill>
                <a:cs typeface="Times New Roman" panose="02020603050405020304" pitchFamily="18" charset="0"/>
              </a:rPr>
              <a:t/>
            </a:r>
            <a:br>
              <a:rPr lang="fr-FR" sz="1400" dirty="0">
                <a:solidFill>
                  <a:srgbClr val="000000"/>
                </a:solidFill>
                <a:cs typeface="Times New Roman" panose="02020603050405020304" pitchFamily="18" charset="0"/>
              </a:rPr>
            </a:br>
            <a:r>
              <a:rPr lang="en-US" sz="2000" dirty="0">
                <a:solidFill>
                  <a:schemeClr val="accent2"/>
                </a:solidFill>
                <a:ea typeface="MS Mincho"/>
                <a:cs typeface="Times New Roman" panose="02020603050405020304" pitchFamily="18" charset="0"/>
              </a:rPr>
              <a:t/>
            </a:r>
            <a:br>
              <a:rPr lang="en-US" sz="2000" dirty="0">
                <a:solidFill>
                  <a:schemeClr val="accent2"/>
                </a:solidFill>
                <a:ea typeface="MS Mincho"/>
                <a:cs typeface="Times New Roman" panose="02020603050405020304" pitchFamily="18" charset="0"/>
              </a:rPr>
            </a:br>
            <a:r>
              <a:rPr lang="en-US" sz="1400" b="1" i="1" dirty="0">
                <a:solidFill>
                  <a:schemeClr val="accent2"/>
                </a:solidFill>
                <a:ea typeface="MS Gothic" panose="020B0609070205080204" pitchFamily="49" charset="-128"/>
                <a:cs typeface="Times New Roman" panose="02020603050405020304" pitchFamily="18" charset="0"/>
              </a:rPr>
              <a:t>Références</a:t>
            </a:r>
            <a:r>
              <a:rPr lang="en-US" sz="1400" i="1" dirty="0">
                <a:solidFill>
                  <a:schemeClr val="accent2"/>
                </a:solidFill>
                <a:ea typeface="MS Mincho"/>
                <a:cs typeface="Times New Roman" panose="02020603050405020304" pitchFamily="18" charset="0"/>
              </a:rPr>
              <a:t> Étude AQREP, HAL-SHS, Centre Léon Bérard ;  SPLF/SFMT – Questionnaire de repérage CBP professionnel. ; INRS – Fiches FAR (fiches d'aide au repérage des cancérogènes); AST – Questionnaire de repérage des expositions professionnelles (2022).</a:t>
            </a:r>
            <a:endParaRPr lang="fr-FR" sz="1400" i="1" dirty="0">
              <a:solidFill>
                <a:schemeClr val="accent2"/>
              </a:solidFill>
              <a:ea typeface="MS Mincho"/>
              <a:cs typeface="Times New Roman" panose="02020603050405020304" pitchFamily="18" charset="0"/>
            </a:endParaRPr>
          </a:p>
          <a:p>
            <a:pPr>
              <a:defRPr sz="1000" i="1">
                <a:solidFill>
                  <a:srgbClr val="646464"/>
                </a:solidFill>
              </a:defRPr>
            </a:pPr>
            <a:endParaRPr lang="fr-FR" b="1"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72410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Suivi post-professionnel chez un sujet exposé à un cancérogène pulmonaire autre que l’amiante</a:t>
            </a:r>
          </a:p>
        </p:txBody>
      </p:sp>
      <p:pic>
        <p:nvPicPr>
          <p:cNvPr id="7" name="Image 6"/>
          <p:cNvPicPr>
            <a:picLocks noChangeAspect="1"/>
          </p:cNvPicPr>
          <p:nvPr/>
        </p:nvPicPr>
        <p:blipFill rotWithShape="1">
          <a:blip r:embed="rId4"/>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fontAlgn="base">
              <a:buNone/>
            </a:pPr>
            <a:r>
              <a:rPr lang="fr-FR" sz="2400" b="1" u="sng" dirty="0">
                <a:solidFill>
                  <a:srgbClr val="000000"/>
                </a:solidFill>
              </a:rPr>
              <a:t>Ce que dit la HAS</a:t>
            </a:r>
            <a:r>
              <a:rPr lang="fr-FR" sz="2400" dirty="0">
                <a:solidFill>
                  <a:srgbClr val="000000"/>
                </a:solidFill>
              </a:rPr>
              <a:t> </a:t>
            </a:r>
            <a:r>
              <a:rPr lang="fr-FR" sz="2400" dirty="0" smtClean="0">
                <a:solidFill>
                  <a:srgbClr val="000000"/>
                </a:solidFill>
              </a:rPr>
              <a:t>:</a:t>
            </a:r>
            <a:endParaRPr lang="fr-FR" sz="2400" dirty="0">
              <a:solidFill>
                <a:srgbClr val="000000"/>
              </a:solidFill>
            </a:endParaRPr>
          </a:p>
          <a:p>
            <a:pPr marL="0" lvl="0" indent="0" fontAlgn="base">
              <a:buNone/>
            </a:pPr>
            <a:r>
              <a:rPr lang="fr-FR" sz="2400" dirty="0" smtClean="0">
                <a:solidFill>
                  <a:srgbClr val="000000"/>
                </a:solidFill>
              </a:rPr>
              <a:t>Contrairement </a:t>
            </a:r>
            <a:r>
              <a:rPr lang="fr-FR" sz="2400" dirty="0">
                <a:solidFill>
                  <a:srgbClr val="000000"/>
                </a:solidFill>
              </a:rPr>
              <a:t>à l’amiante, il n’existe pas à ce jour de protocole national spécifique de suivi post-professionnel validé pour les autres cancérogènes pulmonaires</a:t>
            </a:r>
          </a:p>
          <a:p>
            <a:pPr marL="0" lvl="0" indent="0" fontAlgn="base">
              <a:buNone/>
            </a:pPr>
            <a:endParaRPr lang="fr-FR" sz="2400" dirty="0">
              <a:solidFill>
                <a:srgbClr val="000000"/>
              </a:solidFill>
            </a:endParaRPr>
          </a:p>
          <a:p>
            <a:pPr marL="0" lvl="0" indent="0" fontAlgn="base">
              <a:buNone/>
            </a:pPr>
            <a:r>
              <a:rPr lang="fr-FR" sz="2400" dirty="0">
                <a:solidFill>
                  <a:srgbClr val="000000"/>
                </a:solidFill>
              </a:rPr>
              <a:t>Mais certains documents de référence existent, en particulier : </a:t>
            </a:r>
          </a:p>
          <a:p>
            <a:pPr lvl="0" fontAlgn="base"/>
            <a:r>
              <a:rPr lang="fr-FR" sz="2400" dirty="0">
                <a:solidFill>
                  <a:srgbClr val="000000"/>
                </a:solidFill>
              </a:rPr>
              <a:t>Les recommandations </a:t>
            </a:r>
            <a:r>
              <a:rPr lang="fr-FR" sz="2400" b="1" dirty="0">
                <a:solidFill>
                  <a:srgbClr val="000000"/>
                </a:solidFill>
              </a:rPr>
              <a:t>HAS-SFMT-SPLF 2015 </a:t>
            </a:r>
            <a:r>
              <a:rPr lang="fr-FR" sz="2400" dirty="0">
                <a:solidFill>
                  <a:srgbClr val="000000"/>
                </a:solidFill>
              </a:rPr>
              <a:t>sur le dépistage du cancer du poumon. </a:t>
            </a:r>
          </a:p>
          <a:p>
            <a:pPr lvl="0" fontAlgn="base"/>
            <a:r>
              <a:rPr lang="fr-FR" sz="2400" dirty="0">
                <a:solidFill>
                  <a:srgbClr val="000000"/>
                </a:solidFill>
              </a:rPr>
              <a:t>La fiche de la </a:t>
            </a:r>
            <a:r>
              <a:rPr lang="fr-FR" sz="2400" b="1" dirty="0">
                <a:solidFill>
                  <a:srgbClr val="000000"/>
                </a:solidFill>
              </a:rPr>
              <a:t>HAS 2021 </a:t>
            </a:r>
            <a:r>
              <a:rPr lang="fr-FR" sz="2400" dirty="0">
                <a:solidFill>
                  <a:srgbClr val="000000"/>
                </a:solidFill>
              </a:rPr>
              <a:t>sur la silice cristalline. </a:t>
            </a:r>
          </a:p>
          <a:p>
            <a:pPr lvl="0" fontAlgn="base"/>
            <a:r>
              <a:rPr lang="fr-FR" sz="2400" dirty="0">
                <a:solidFill>
                  <a:srgbClr val="000000"/>
                </a:solidFill>
              </a:rPr>
              <a:t>Les publications du </a:t>
            </a:r>
            <a:r>
              <a:rPr lang="fr-FR" sz="2400" b="1" dirty="0">
                <a:solidFill>
                  <a:srgbClr val="000000"/>
                </a:solidFill>
              </a:rPr>
              <a:t>RNV3P</a:t>
            </a:r>
            <a:r>
              <a:rPr lang="fr-FR" sz="2400" dirty="0">
                <a:solidFill>
                  <a:srgbClr val="000000"/>
                </a:solidFill>
              </a:rPr>
              <a:t> et les pratiques des CCPP. </a:t>
            </a:r>
          </a:p>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Tree>
    <p:extLst>
      <p:ext uri="{BB962C8B-B14F-4D97-AF65-F5344CB8AC3E}">
        <p14:creationId xmlns:p14="http://schemas.microsoft.com/office/powerpoint/2010/main" val="32013241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Suivi post-professionnel chez un sujet exposé à un cancérogène pulmonaire autre que l’amiante</a:t>
            </a: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fontAlgn="base">
              <a:buNone/>
            </a:pPr>
            <a:r>
              <a:rPr lang="fr-FR" sz="2000" b="1" u="sng" dirty="0">
                <a:solidFill>
                  <a:srgbClr val="000000"/>
                </a:solidFill>
                <a:cs typeface="Times New Roman" panose="02020603050405020304" pitchFamily="18" charset="0"/>
              </a:rPr>
              <a:t>En pratique, que propose-t-on ?</a:t>
            </a:r>
            <a:r>
              <a:rPr lang="fr-FR" sz="2000" dirty="0">
                <a:solidFill>
                  <a:srgbClr val="000000"/>
                </a:solidFill>
                <a:cs typeface="Times New Roman" panose="02020603050405020304" pitchFamily="18" charset="0"/>
              </a:rPr>
              <a:t> </a:t>
            </a:r>
          </a:p>
          <a:p>
            <a:pPr marL="0" lvl="0" indent="0" fontAlgn="base">
              <a:buNone/>
            </a:pPr>
            <a:r>
              <a:rPr lang="fr-FR" sz="2000" b="1" dirty="0" smtClean="0">
                <a:solidFill>
                  <a:srgbClr val="000000"/>
                </a:solidFill>
                <a:cs typeface="Times New Roman" panose="02020603050405020304" pitchFamily="18" charset="0"/>
              </a:rPr>
              <a:t>→ Recommandations </a:t>
            </a:r>
            <a:r>
              <a:rPr lang="fr-FR" sz="2000" b="1" dirty="0">
                <a:solidFill>
                  <a:srgbClr val="000000"/>
                </a:solidFill>
                <a:cs typeface="Times New Roman" panose="02020603050405020304" pitchFamily="18" charset="0"/>
              </a:rPr>
              <a:t>générales pour le suivi post-professionnel</a:t>
            </a:r>
            <a:r>
              <a:rPr lang="fr-FR" sz="2000" dirty="0">
                <a:solidFill>
                  <a:srgbClr val="000000"/>
                </a:solidFill>
                <a:cs typeface="Times New Roman" panose="02020603050405020304" pitchFamily="18" charset="0"/>
              </a:rPr>
              <a:t> </a:t>
            </a:r>
          </a:p>
          <a:p>
            <a:pPr marL="0" lvl="0" indent="0" fontAlgn="base">
              <a:buNone/>
            </a:pPr>
            <a:r>
              <a:rPr lang="fr-FR" sz="2000" dirty="0">
                <a:solidFill>
                  <a:srgbClr val="000000"/>
                </a:solidFill>
                <a:cs typeface="Times New Roman" panose="02020603050405020304" pitchFamily="18" charset="0"/>
              </a:rPr>
              <a:t>Chez un travailleur exposé à un cancérogène pulmonaire (hors amiante) et ayant cessé son activité, le suivi n’est pas automatique, mais repose sur une démarche individualisée : </a:t>
            </a:r>
          </a:p>
          <a:p>
            <a:pPr marL="0" lvl="0" indent="0" fontAlgn="base">
              <a:buNone/>
            </a:pPr>
            <a:r>
              <a:rPr lang="fr-FR" sz="2000" dirty="0">
                <a:solidFill>
                  <a:srgbClr val="000000"/>
                </a:solidFill>
                <a:cs typeface="Times New Roman" panose="02020603050405020304" pitchFamily="18" charset="0"/>
              </a:rPr>
              <a:t>Repérage de l’exposition professionnelle passée, idéalement via un questionnaire structuré (ex. : AQREP, Q-SPLF). </a:t>
            </a:r>
          </a:p>
          <a:p>
            <a:pPr marL="0" lvl="0" indent="0" fontAlgn="base">
              <a:buNone/>
            </a:pPr>
            <a:r>
              <a:rPr lang="fr-FR" sz="2000" dirty="0">
                <a:solidFill>
                  <a:srgbClr val="000000"/>
                </a:solidFill>
                <a:cs typeface="Times New Roman" panose="02020603050405020304" pitchFamily="18" charset="0"/>
              </a:rPr>
              <a:t>Orientation vers une consultation de pathologie professionnelle, si exposition jugée significative. </a:t>
            </a:r>
          </a:p>
          <a:p>
            <a:pPr marL="0" lvl="0" indent="0" fontAlgn="base">
              <a:buNone/>
            </a:pPr>
            <a:r>
              <a:rPr lang="fr-FR" sz="2000" dirty="0">
                <a:solidFill>
                  <a:srgbClr val="000000"/>
                </a:solidFill>
                <a:cs typeface="Times New Roman" panose="02020603050405020304" pitchFamily="18" charset="0"/>
              </a:rPr>
              <a:t>Suivi médical régulier par le médecin traitant ou un spécialiste pneumologue. </a:t>
            </a:r>
          </a:p>
          <a:p>
            <a:pPr marL="0" lvl="0" indent="0" fontAlgn="base">
              <a:buNone/>
            </a:pPr>
            <a:r>
              <a:rPr lang="fr-FR" sz="2000" dirty="0">
                <a:solidFill>
                  <a:srgbClr val="000000"/>
                </a:solidFill>
                <a:cs typeface="Times New Roman" panose="02020603050405020304" pitchFamily="18" charset="0"/>
              </a:rPr>
              <a:t> </a:t>
            </a:r>
          </a:p>
          <a:p>
            <a:pPr marL="0" lvl="0" indent="0" fontAlgn="base">
              <a:buNone/>
            </a:pPr>
            <a:r>
              <a:rPr lang="fr-FR" sz="2000" b="1" dirty="0" smtClean="0">
                <a:solidFill>
                  <a:srgbClr val="000000"/>
                </a:solidFill>
                <a:cs typeface="Times New Roman" panose="02020603050405020304" pitchFamily="18" charset="0"/>
              </a:rPr>
              <a:t>→ Examens </a:t>
            </a:r>
            <a:r>
              <a:rPr lang="fr-FR" sz="2000" b="1" dirty="0">
                <a:solidFill>
                  <a:srgbClr val="000000"/>
                </a:solidFill>
                <a:cs typeface="Times New Roman" panose="02020603050405020304" pitchFamily="18" charset="0"/>
              </a:rPr>
              <a:t>complémentaires recommandés (si exposition significative)</a:t>
            </a:r>
            <a:r>
              <a:rPr lang="fr-FR" sz="2000" dirty="0">
                <a:solidFill>
                  <a:srgbClr val="000000"/>
                </a:solidFill>
                <a:cs typeface="Times New Roman" panose="02020603050405020304" pitchFamily="18" charset="0"/>
              </a:rPr>
              <a:t> </a:t>
            </a:r>
          </a:p>
          <a:p>
            <a:pPr marL="0" lvl="0" indent="0" fontAlgn="base">
              <a:buNone/>
            </a:pPr>
            <a:r>
              <a:rPr lang="fr-FR" sz="2000" dirty="0">
                <a:solidFill>
                  <a:srgbClr val="000000"/>
                </a:solidFill>
                <a:cs typeface="Times New Roman" panose="02020603050405020304" pitchFamily="18" charset="0"/>
              </a:rPr>
              <a:t>Bilan clinique annuel (dyspnée, toux, amaigrissement, etc.). </a:t>
            </a:r>
          </a:p>
          <a:p>
            <a:pPr marL="0" lvl="0" indent="0" fontAlgn="base">
              <a:buNone/>
            </a:pPr>
            <a:r>
              <a:rPr lang="fr-FR" sz="2000" dirty="0">
                <a:solidFill>
                  <a:srgbClr val="000000"/>
                </a:solidFill>
                <a:cs typeface="Times New Roman" panose="02020603050405020304" pitchFamily="18" charset="0"/>
              </a:rPr>
              <a:t>Exploration fonctionnelle respiratoire (EFR) tous les 2 à 5 ans. </a:t>
            </a:r>
          </a:p>
          <a:p>
            <a:pPr marL="0" lvl="0" indent="0" fontAlgn="base">
              <a:buNone/>
            </a:pPr>
            <a:r>
              <a:rPr lang="fr-FR" sz="2000" b="1" dirty="0">
                <a:solidFill>
                  <a:srgbClr val="000000"/>
                </a:solidFill>
                <a:cs typeface="Times New Roman" panose="02020603050405020304" pitchFamily="18" charset="0"/>
              </a:rPr>
              <a:t>Scanner thoracique basse dose </a:t>
            </a:r>
            <a:r>
              <a:rPr lang="fr-FR" sz="2000" dirty="0">
                <a:solidFill>
                  <a:srgbClr val="000000"/>
                </a:solidFill>
                <a:cs typeface="Times New Roman" panose="02020603050405020304" pitchFamily="18" charset="0"/>
              </a:rPr>
              <a:t>: non recommandé en routine, mais peut être discuté au cas par cas, notamment dans un cadre expérimental (cf. protocole HAS 2015 si fumeur/ex-fumeur avec exposition cancérogène ≥10 ans). </a:t>
            </a:r>
          </a:p>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Tree>
    <p:extLst>
      <p:ext uri="{BB962C8B-B14F-4D97-AF65-F5344CB8AC3E}">
        <p14:creationId xmlns:p14="http://schemas.microsoft.com/office/powerpoint/2010/main" val="308025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Suivi post-professionnel chez un sujet exposé à un cancérogène pulmonaire autre que l’amiante</a:t>
            </a: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fontAlgn="base">
              <a:buNone/>
            </a:pPr>
            <a:r>
              <a:rPr lang="fr-FR" sz="1900" b="1" u="sng" dirty="0" smtClean="0">
                <a:solidFill>
                  <a:srgbClr val="000000"/>
                </a:solidFill>
                <a:cs typeface="Times New Roman" panose="02020603050405020304" pitchFamily="18" charset="0"/>
              </a:rPr>
              <a:t>Cas </a:t>
            </a:r>
            <a:r>
              <a:rPr lang="fr-FR" sz="1900" b="1" u="sng" dirty="0">
                <a:solidFill>
                  <a:srgbClr val="000000"/>
                </a:solidFill>
                <a:cs typeface="Times New Roman" panose="02020603050405020304" pitchFamily="18" charset="0"/>
              </a:rPr>
              <a:t>particulier </a:t>
            </a:r>
            <a:r>
              <a:rPr lang="fr-FR" sz="1900" b="1" dirty="0">
                <a:solidFill>
                  <a:srgbClr val="000000"/>
                </a:solidFill>
                <a:cs typeface="Times New Roman" panose="02020603050405020304" pitchFamily="18" charset="0"/>
              </a:rPr>
              <a:t>: </a:t>
            </a:r>
            <a:r>
              <a:rPr lang="fr-FR" sz="1900" dirty="0">
                <a:solidFill>
                  <a:srgbClr val="000000"/>
                </a:solidFill>
                <a:cs typeface="Times New Roman" panose="02020603050405020304" pitchFamily="18" charset="0"/>
              </a:rPr>
              <a:t>E</a:t>
            </a:r>
            <a:r>
              <a:rPr lang="fr-FR" sz="1900" dirty="0" smtClean="0">
                <a:solidFill>
                  <a:srgbClr val="000000"/>
                </a:solidFill>
                <a:cs typeface="Times New Roman" panose="02020603050405020304" pitchFamily="18" charset="0"/>
              </a:rPr>
              <a:t>xposition </a:t>
            </a:r>
            <a:r>
              <a:rPr lang="fr-FR" sz="1900" dirty="0">
                <a:solidFill>
                  <a:srgbClr val="000000"/>
                </a:solidFill>
                <a:cs typeface="Times New Roman" panose="02020603050405020304" pitchFamily="18" charset="0"/>
              </a:rPr>
              <a:t>à la silice cristalline </a:t>
            </a:r>
          </a:p>
          <a:p>
            <a:pPr marL="0" lvl="0" indent="0" fontAlgn="base">
              <a:buNone/>
            </a:pPr>
            <a:r>
              <a:rPr lang="fr-FR" sz="1900" dirty="0">
                <a:solidFill>
                  <a:srgbClr val="000000"/>
                </a:solidFill>
                <a:cs typeface="Times New Roman" panose="02020603050405020304" pitchFamily="18" charset="0"/>
              </a:rPr>
              <a:t>La HAS (2021) recommande : Examen clinique annuel. ; EFR systématique. ; Radiographie pulmonaire tous les 2 à 5 ans. </a:t>
            </a:r>
          </a:p>
          <a:p>
            <a:pPr marL="0" lvl="0" indent="0" fontAlgn="base">
              <a:buNone/>
            </a:pPr>
            <a:r>
              <a:rPr lang="fr-FR" sz="1900" dirty="0">
                <a:solidFill>
                  <a:srgbClr val="000000"/>
                </a:solidFill>
                <a:cs typeface="Times New Roman" panose="02020603050405020304" pitchFamily="18" charset="0"/>
              </a:rPr>
              <a:t>Et en cas d’anomalie : orientation vers un scanner thoracique ou un centre spécialisé. </a:t>
            </a:r>
          </a:p>
          <a:p>
            <a:pPr marL="0" lvl="0" indent="0" fontAlgn="base">
              <a:buNone/>
            </a:pPr>
            <a:endParaRPr lang="fr-FR" sz="1900" dirty="0">
              <a:solidFill>
                <a:srgbClr val="000000"/>
              </a:solidFill>
              <a:cs typeface="Times New Roman" panose="02020603050405020304" pitchFamily="18" charset="0"/>
            </a:endParaRPr>
          </a:p>
          <a:p>
            <a:pPr marL="0" lvl="0" indent="0" fontAlgn="base">
              <a:buNone/>
            </a:pPr>
            <a:r>
              <a:rPr lang="fr-FR" sz="1900" b="1" u="sng" dirty="0" smtClean="0">
                <a:solidFill>
                  <a:srgbClr val="000000"/>
                </a:solidFill>
                <a:cs typeface="Times New Roman" panose="02020603050405020304" pitchFamily="18" charset="0"/>
              </a:rPr>
              <a:t>Conclusion</a:t>
            </a:r>
            <a:r>
              <a:rPr lang="fr-FR" sz="1900" b="1" dirty="0" smtClean="0">
                <a:solidFill>
                  <a:srgbClr val="000000"/>
                </a:solidFill>
                <a:cs typeface="Times New Roman" panose="02020603050405020304" pitchFamily="18" charset="0"/>
              </a:rPr>
              <a:t> → pas </a:t>
            </a:r>
            <a:r>
              <a:rPr lang="fr-FR" sz="1900" b="1" dirty="0">
                <a:solidFill>
                  <a:srgbClr val="000000"/>
                </a:solidFill>
                <a:cs typeface="Times New Roman" panose="02020603050405020304" pitchFamily="18" charset="0"/>
              </a:rPr>
              <a:t>de protocole </a:t>
            </a:r>
            <a:r>
              <a:rPr lang="fr-FR" sz="1900" b="1" dirty="0" smtClean="0">
                <a:solidFill>
                  <a:srgbClr val="000000"/>
                </a:solidFill>
                <a:cs typeface="Times New Roman" panose="02020603050405020304" pitchFamily="18" charset="0"/>
              </a:rPr>
              <a:t>unique</a:t>
            </a:r>
            <a:endParaRPr lang="fr-FR" sz="1900" dirty="0">
              <a:solidFill>
                <a:srgbClr val="000000"/>
              </a:solidFill>
              <a:cs typeface="Times New Roman" panose="02020603050405020304" pitchFamily="18" charset="0"/>
            </a:endParaRPr>
          </a:p>
          <a:p>
            <a:pPr marL="0" lvl="0" indent="0" fontAlgn="base">
              <a:buNone/>
            </a:pPr>
            <a:r>
              <a:rPr lang="fr-FR" sz="1900" dirty="0" smtClean="0">
                <a:solidFill>
                  <a:srgbClr val="000000"/>
                </a:solidFill>
                <a:cs typeface="Times New Roman" panose="02020603050405020304" pitchFamily="18" charset="0"/>
              </a:rPr>
              <a:t>Le </a:t>
            </a:r>
            <a:r>
              <a:rPr lang="fr-FR" sz="1900" dirty="0">
                <a:solidFill>
                  <a:srgbClr val="000000"/>
                </a:solidFill>
                <a:cs typeface="Times New Roman" panose="02020603050405020304" pitchFamily="18" charset="0"/>
              </a:rPr>
              <a:t>suivi post-professionnel est individualisé, basé sur : </a:t>
            </a:r>
          </a:p>
          <a:p>
            <a:pPr marL="0" lvl="0" indent="0" fontAlgn="base">
              <a:buNone/>
            </a:pPr>
            <a:r>
              <a:rPr lang="fr-FR" sz="1900" dirty="0">
                <a:solidFill>
                  <a:srgbClr val="000000"/>
                </a:solidFill>
                <a:cs typeface="Times New Roman" panose="02020603050405020304" pitchFamily="18" charset="0"/>
              </a:rPr>
              <a:t>Le type de cancérogène, </a:t>
            </a:r>
          </a:p>
          <a:p>
            <a:pPr marL="0" lvl="0" indent="0" fontAlgn="base">
              <a:buNone/>
            </a:pPr>
            <a:r>
              <a:rPr lang="fr-FR" sz="1900" dirty="0">
                <a:solidFill>
                  <a:srgbClr val="000000"/>
                </a:solidFill>
                <a:cs typeface="Times New Roman" panose="02020603050405020304" pitchFamily="18" charset="0"/>
              </a:rPr>
              <a:t>La durée et l’intensité de l’exposition, </a:t>
            </a:r>
          </a:p>
          <a:p>
            <a:pPr marL="0" lvl="0" indent="0" fontAlgn="base">
              <a:buNone/>
            </a:pPr>
            <a:r>
              <a:rPr lang="fr-FR" sz="1900" dirty="0">
                <a:solidFill>
                  <a:srgbClr val="000000"/>
                </a:solidFill>
                <a:cs typeface="Times New Roman" panose="02020603050405020304" pitchFamily="18" charset="0"/>
              </a:rPr>
              <a:t>Le tabagisme, l’âge, les antécédents médicaux, </a:t>
            </a:r>
          </a:p>
          <a:p>
            <a:pPr marL="0" lvl="0" indent="0" fontAlgn="base">
              <a:buNone/>
            </a:pPr>
            <a:r>
              <a:rPr lang="fr-FR" sz="1900" dirty="0">
                <a:solidFill>
                  <a:srgbClr val="000000"/>
                </a:solidFill>
                <a:cs typeface="Times New Roman" panose="02020603050405020304" pitchFamily="18" charset="0"/>
              </a:rPr>
              <a:t>Et la disponibilité d’un centre spécialisé. </a:t>
            </a:r>
          </a:p>
          <a:p>
            <a:pPr marL="0" lvl="0" indent="0" fontAlgn="base">
              <a:buNone/>
            </a:pPr>
            <a:r>
              <a:rPr lang="fr-FR" sz="1900" dirty="0">
                <a:solidFill>
                  <a:srgbClr val="000000"/>
                </a:solidFill>
                <a:cs typeface="Times New Roman" panose="02020603050405020304" pitchFamily="18" charset="0"/>
              </a:rPr>
              <a:t>Il faut distinguer surveillance clinique régulière (à recommander à tous) et dépistage par imagerie, qui reste réservé à certaines situations et souvent dans le cadre de protocoles expérimentaux comme PROPOUMON ou IMPULSION. </a:t>
            </a:r>
          </a:p>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Tree>
    <p:extLst>
      <p:ext uri="{BB962C8B-B14F-4D97-AF65-F5344CB8AC3E}">
        <p14:creationId xmlns:p14="http://schemas.microsoft.com/office/powerpoint/2010/main" val="434603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Suivi post-professionnel chez un sujet exposé à un cancérogène </a:t>
            </a:r>
            <a:r>
              <a:rPr lang="fr-FR" sz="3000" b="1" u="sng" dirty="0" smtClean="0">
                <a:solidFill>
                  <a:srgbClr val="435D74"/>
                </a:solidFill>
                <a:latin typeface="+mn-lt"/>
                <a:cs typeface="Times New Roman" panose="02020603050405020304" pitchFamily="18" charset="0"/>
              </a:rPr>
              <a:t>pulmonaire</a:t>
            </a:r>
            <a:endParaRPr lang="fr-FR" sz="3000" b="1" u="sng"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Aft>
                <a:spcPts val="1000"/>
              </a:spcAft>
            </a:pPr>
            <a:r>
              <a:rPr lang="fr-FR" sz="2200" dirty="0" smtClean="0">
                <a:solidFill>
                  <a:srgbClr val="000000"/>
                </a:solidFill>
                <a:ea typeface="MS Mincho"/>
                <a:cs typeface="Times New Roman" panose="02020603050405020304" pitchFamily="18" charset="0"/>
              </a:rPr>
              <a:t>Recommandations</a:t>
            </a:r>
            <a:r>
              <a:rPr lang="en-US" sz="2200" dirty="0" smtClean="0">
                <a:solidFill>
                  <a:srgbClr val="000000"/>
                </a:solidFill>
                <a:ea typeface="MS Mincho"/>
                <a:cs typeface="Times New Roman" panose="02020603050405020304" pitchFamily="18" charset="0"/>
              </a:rPr>
              <a:t> </a:t>
            </a:r>
            <a:r>
              <a:rPr lang="en-US" sz="2200" dirty="0">
                <a:solidFill>
                  <a:srgbClr val="000000"/>
                </a:solidFill>
                <a:ea typeface="MS Mincho"/>
                <a:cs typeface="Times New Roman" panose="02020603050405020304" pitchFamily="18" charset="0"/>
              </a:rPr>
              <a:t>actuelles </a:t>
            </a:r>
            <a:r>
              <a:rPr lang="en-US" sz="2200" dirty="0" smtClean="0">
                <a:solidFill>
                  <a:srgbClr val="000000"/>
                </a:solidFill>
                <a:ea typeface="MS Mincho"/>
                <a:cs typeface="Times New Roman" panose="02020603050405020304" pitchFamily="18" charset="0"/>
              </a:rPr>
              <a:t>(HAS et INCa</a:t>
            </a:r>
            <a:r>
              <a:rPr lang="en-US" sz="2200" dirty="0">
                <a:solidFill>
                  <a:srgbClr val="000000"/>
                </a:solidFill>
                <a:ea typeface="MS Mincho"/>
                <a:cs typeface="Times New Roman" panose="02020603050405020304" pitchFamily="18" charset="0"/>
              </a:rPr>
              <a:t>) ne </a:t>
            </a:r>
            <a:r>
              <a:rPr lang="fr-FR" sz="2200" dirty="0" smtClean="0">
                <a:solidFill>
                  <a:srgbClr val="000000"/>
                </a:solidFill>
                <a:ea typeface="MS Mincho"/>
                <a:cs typeface="Times New Roman" panose="02020603050405020304" pitchFamily="18" charset="0"/>
              </a:rPr>
              <a:t>préconisent</a:t>
            </a:r>
            <a:r>
              <a:rPr lang="en-US" sz="2200" dirty="0" smtClean="0">
                <a:solidFill>
                  <a:srgbClr val="000000"/>
                </a:solidFill>
                <a:ea typeface="MS Mincho"/>
                <a:cs typeface="Times New Roman" panose="02020603050405020304" pitchFamily="18" charset="0"/>
              </a:rPr>
              <a:t> </a:t>
            </a:r>
            <a:r>
              <a:rPr lang="en-US" sz="2200" dirty="0">
                <a:solidFill>
                  <a:srgbClr val="000000"/>
                </a:solidFill>
                <a:ea typeface="MS Mincho"/>
                <a:cs typeface="Times New Roman" panose="02020603050405020304" pitchFamily="18" charset="0"/>
              </a:rPr>
              <a:t>pas un dépistage généralisé du cancer </a:t>
            </a:r>
            <a:r>
              <a:rPr lang="fr-FR" sz="2200" dirty="0" smtClean="0">
                <a:solidFill>
                  <a:srgbClr val="000000"/>
                </a:solidFill>
                <a:ea typeface="MS Mincho"/>
                <a:cs typeface="Times New Roman" panose="02020603050405020304" pitchFamily="18" charset="0"/>
              </a:rPr>
              <a:t>broncho-pulmonaire</a:t>
            </a:r>
            <a:r>
              <a:rPr lang="en-US" sz="2200" dirty="0" smtClean="0">
                <a:solidFill>
                  <a:srgbClr val="000000"/>
                </a:solidFill>
                <a:ea typeface="MS Mincho"/>
                <a:cs typeface="Times New Roman" panose="02020603050405020304" pitchFamily="18" charset="0"/>
              </a:rPr>
              <a:t> </a:t>
            </a:r>
            <a:r>
              <a:rPr lang="en-US" sz="2200" dirty="0">
                <a:solidFill>
                  <a:srgbClr val="000000"/>
                </a:solidFill>
                <a:ea typeface="MS Mincho"/>
                <a:cs typeface="Times New Roman" panose="02020603050405020304" pitchFamily="18" charset="0"/>
              </a:rPr>
              <a:t>chez les travailleurs exposés à des cancérogènes respiratoires.</a:t>
            </a:r>
            <a:endParaRPr lang="fr-FR" sz="2200" dirty="0">
              <a:solidFill>
                <a:srgbClr val="000000"/>
              </a:solidFill>
              <a:ea typeface="MS Mincho"/>
              <a:cs typeface="Times New Roman" panose="02020603050405020304" pitchFamily="18" charset="0"/>
            </a:endParaRPr>
          </a:p>
          <a:p>
            <a:pPr>
              <a:lnSpc>
                <a:spcPct val="115000"/>
              </a:lnSpc>
              <a:spcAft>
                <a:spcPts val="1000"/>
              </a:spcAft>
            </a:pPr>
            <a:r>
              <a:rPr lang="en-US" sz="2200" dirty="0">
                <a:solidFill>
                  <a:srgbClr val="000000"/>
                </a:solidFill>
                <a:ea typeface="MS Mincho"/>
                <a:cs typeface="Times New Roman" panose="02020603050405020304" pitchFamily="18" charset="0"/>
              </a:rPr>
              <a:t>M</a:t>
            </a:r>
            <a:r>
              <a:rPr lang="en-US" sz="2200" dirty="0" smtClean="0">
                <a:solidFill>
                  <a:srgbClr val="000000"/>
                </a:solidFill>
                <a:ea typeface="MS Mincho"/>
                <a:cs typeface="Times New Roman" panose="02020603050405020304" pitchFamily="18" charset="0"/>
              </a:rPr>
              <a:t>ise </a:t>
            </a:r>
            <a:r>
              <a:rPr lang="en-US" sz="2200" dirty="0">
                <a:solidFill>
                  <a:srgbClr val="000000"/>
                </a:solidFill>
                <a:ea typeface="MS Mincho"/>
                <a:cs typeface="Times New Roman" panose="02020603050405020304" pitchFamily="18" charset="0"/>
              </a:rPr>
              <a:t>en place </a:t>
            </a:r>
            <a:r>
              <a:rPr lang="en-US" sz="2200" b="1" dirty="0">
                <a:solidFill>
                  <a:srgbClr val="000000"/>
                </a:solidFill>
                <a:ea typeface="MS Mincho"/>
                <a:cs typeface="Times New Roman" panose="02020603050405020304" pitchFamily="18" charset="0"/>
              </a:rPr>
              <a:t>d’une expérimentation encadrée </a:t>
            </a:r>
            <a:r>
              <a:rPr lang="en-US" sz="2200" dirty="0">
                <a:solidFill>
                  <a:srgbClr val="000000"/>
                </a:solidFill>
                <a:ea typeface="MS Mincho"/>
                <a:cs typeface="Times New Roman" panose="02020603050405020304" pitchFamily="18" charset="0"/>
              </a:rPr>
              <a:t>du dépistage par scanner thoracique basse dose, afin d’évaluer son intérêt, sa faisabilité et ses effets médico-économiques en France.</a:t>
            </a:r>
            <a:br>
              <a:rPr lang="en-US" sz="2200" dirty="0">
                <a:solidFill>
                  <a:srgbClr val="000000"/>
                </a:solidFill>
                <a:ea typeface="MS Mincho"/>
                <a:cs typeface="Times New Roman" panose="02020603050405020304" pitchFamily="18" charset="0"/>
              </a:rPr>
            </a:br>
            <a:r>
              <a:rPr lang="en-US" sz="2200" dirty="0">
                <a:solidFill>
                  <a:srgbClr val="000000"/>
                </a:solidFill>
                <a:ea typeface="MS Mincho"/>
                <a:cs typeface="Times New Roman" panose="02020603050405020304" pitchFamily="18" charset="0"/>
              </a:rPr>
              <a:t/>
            </a:r>
            <a:br>
              <a:rPr lang="en-US" sz="2200" dirty="0">
                <a:solidFill>
                  <a:srgbClr val="000000"/>
                </a:solidFill>
                <a:ea typeface="MS Mincho"/>
                <a:cs typeface="Times New Roman" panose="02020603050405020304" pitchFamily="18" charset="0"/>
              </a:rPr>
            </a:br>
            <a:r>
              <a:rPr lang="en-US" sz="2200" dirty="0" smtClean="0">
                <a:solidFill>
                  <a:srgbClr val="000000"/>
                </a:solidFill>
                <a:ea typeface="MS Mincho"/>
                <a:cs typeface="Times New Roman" panose="02020603050405020304" pitchFamily="18" charset="0"/>
              </a:rPr>
              <a:t>“</a:t>
            </a:r>
            <a:r>
              <a:rPr lang="en-US" sz="2200" b="1" dirty="0" smtClean="0">
                <a:solidFill>
                  <a:srgbClr val="000000"/>
                </a:solidFill>
                <a:ea typeface="MS Mincho"/>
                <a:cs typeface="Times New Roman" panose="02020603050405020304" pitchFamily="18" charset="0"/>
              </a:rPr>
              <a:t>Recommandation d’expérimentation</a:t>
            </a:r>
            <a:r>
              <a:rPr lang="en-US" sz="2200" dirty="0" smtClean="0">
                <a:solidFill>
                  <a:srgbClr val="000000"/>
                </a:solidFill>
                <a:ea typeface="MS Mincho"/>
                <a:cs typeface="Times New Roman" panose="02020603050405020304" pitchFamily="18" charset="0"/>
              </a:rPr>
              <a:t>“ ≠ d’une </a:t>
            </a:r>
            <a:r>
              <a:rPr lang="en-US" sz="2200" dirty="0">
                <a:solidFill>
                  <a:srgbClr val="000000"/>
                </a:solidFill>
                <a:ea typeface="MS Mincho"/>
                <a:cs typeface="Times New Roman" panose="02020603050405020304" pitchFamily="18" charset="0"/>
              </a:rPr>
              <a:t>recommandation de pratique </a:t>
            </a:r>
            <a:r>
              <a:rPr lang="fr-FR" sz="2200" dirty="0" smtClean="0">
                <a:solidFill>
                  <a:srgbClr val="000000"/>
                </a:solidFill>
                <a:ea typeface="MS Mincho"/>
                <a:cs typeface="Times New Roman" panose="02020603050405020304" pitchFamily="18" charset="0"/>
              </a:rPr>
              <a:t>standardisée</a:t>
            </a:r>
            <a:r>
              <a:rPr lang="en-US" sz="2200" dirty="0" smtClean="0">
                <a:solidFill>
                  <a:srgbClr val="000000"/>
                </a:solidFill>
                <a:ea typeface="MS Mincho"/>
                <a:cs typeface="Times New Roman" panose="02020603050405020304" pitchFamily="18" charset="0"/>
              </a:rPr>
              <a:t>.</a:t>
            </a:r>
            <a:endParaRPr lang="fr-FR" sz="2200" dirty="0">
              <a:solidFill>
                <a:srgbClr val="000000"/>
              </a:solidFill>
              <a:ea typeface="MS Mincho"/>
              <a:cs typeface="Times New Roman" panose="02020603050405020304" pitchFamily="18" charset="0"/>
            </a:endParaRPr>
          </a:p>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Tree>
    <p:extLst>
      <p:ext uri="{BB962C8B-B14F-4D97-AF65-F5344CB8AC3E}">
        <p14:creationId xmlns:p14="http://schemas.microsoft.com/office/powerpoint/2010/main" val="14817635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Modalité de suivi des travailleurs exposés à des cancérigènes pulmonaires</a:t>
            </a: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buNone/>
            </a:pPr>
            <a:r>
              <a:rPr lang="en-US" sz="3100" b="1" dirty="0">
                <a:solidFill>
                  <a:schemeClr val="accent2"/>
                </a:solidFill>
                <a:ea typeface="MS Gothic" panose="020B0609070205080204" pitchFamily="49" charset="-128"/>
                <a:cs typeface="Times New Roman" panose="02020603050405020304" pitchFamily="18" charset="0"/>
              </a:rPr>
              <a:t>Expérimentation encadrée recommandée</a:t>
            </a:r>
            <a:endParaRPr lang="fr-FR" sz="3100" b="1" dirty="0">
              <a:solidFill>
                <a:schemeClr val="accent2"/>
              </a:solidFill>
              <a:ea typeface="MS Gothic" panose="020B0609070205080204" pitchFamily="49" charset="-128"/>
              <a:cs typeface="Times New Roman" panose="02020603050405020304" pitchFamily="18" charset="0"/>
            </a:endParaRPr>
          </a:p>
          <a:p>
            <a:pPr>
              <a:lnSpc>
                <a:spcPct val="115000"/>
              </a:lnSpc>
              <a:spcAft>
                <a:spcPts val="1000"/>
              </a:spcAft>
            </a:pPr>
            <a:r>
              <a:rPr lang="en-US" sz="2400" u="sng" dirty="0">
                <a:solidFill>
                  <a:schemeClr val="accent2"/>
                </a:solidFill>
                <a:ea typeface="MS Mincho"/>
                <a:cs typeface="Times New Roman" panose="02020603050405020304" pitchFamily="18" charset="0"/>
              </a:rPr>
              <a:t>Objectifs </a:t>
            </a:r>
            <a:r>
              <a:rPr lang="en-US" sz="2400" dirty="0">
                <a:solidFill>
                  <a:schemeClr val="accent2"/>
                </a:solidFill>
                <a:ea typeface="MS Mincho"/>
                <a:cs typeface="Times New Roman" panose="02020603050405020304" pitchFamily="18" charset="0"/>
              </a:rPr>
              <a:t>:</a:t>
            </a:r>
            <a:endParaRPr lang="fr-FR" sz="2400" dirty="0">
              <a:solidFill>
                <a:schemeClr val="accent2"/>
              </a:solidFill>
              <a:ea typeface="MS Mincho"/>
              <a:cs typeface="Times New Roman" panose="02020603050405020304" pitchFamily="18" charset="0"/>
            </a:endParaRPr>
          </a:p>
          <a:p>
            <a:pPr marL="0" indent="0">
              <a:lnSpc>
                <a:spcPct val="115000"/>
              </a:lnSpc>
              <a:buNone/>
              <a:tabLst>
                <a:tab pos="228600" algn="l"/>
              </a:tabLst>
            </a:pPr>
            <a:r>
              <a:rPr lang="en-US" sz="2400" dirty="0">
                <a:solidFill>
                  <a:schemeClr val="accent2"/>
                </a:solidFill>
                <a:ea typeface="MS Mincho"/>
                <a:cs typeface="Times New Roman" panose="02020603050405020304" pitchFamily="18" charset="0"/>
              </a:rPr>
              <a:t>Évaluer l'intérêt du dépistage par scanner thoracique basse dose dans une population professionnelle à haut risque.</a:t>
            </a:r>
            <a:endParaRPr lang="fr-FR" sz="2400" dirty="0">
              <a:solidFill>
                <a:schemeClr val="accent2"/>
              </a:solidFill>
              <a:ea typeface="MS Mincho"/>
              <a:cs typeface="Times New Roman" panose="02020603050405020304" pitchFamily="18" charset="0"/>
            </a:endParaRPr>
          </a:p>
          <a:p>
            <a:pPr marL="0" indent="0">
              <a:lnSpc>
                <a:spcPct val="115000"/>
              </a:lnSpc>
              <a:buNone/>
              <a:tabLst>
                <a:tab pos="228600" algn="l"/>
              </a:tabLst>
            </a:pPr>
            <a:r>
              <a:rPr lang="en-US" sz="2400" dirty="0">
                <a:solidFill>
                  <a:schemeClr val="accent2"/>
                </a:solidFill>
                <a:ea typeface="MS Mincho"/>
                <a:cs typeface="Times New Roman" panose="02020603050405020304" pitchFamily="18" charset="0"/>
              </a:rPr>
              <a:t>Déterminer les bénéfices cliniques réels (mortalité, détection précoce) et les risques (faux positifs, surdiagnostic).</a:t>
            </a:r>
            <a:endParaRPr lang="fr-FR" sz="2400" dirty="0">
              <a:solidFill>
                <a:schemeClr val="accent2"/>
              </a:solidFill>
              <a:ea typeface="MS Mincho"/>
              <a:cs typeface="Times New Roman" panose="02020603050405020304" pitchFamily="18" charset="0"/>
            </a:endParaRPr>
          </a:p>
          <a:p>
            <a:pPr marL="0" indent="0">
              <a:lnSpc>
                <a:spcPct val="115000"/>
              </a:lnSpc>
              <a:spcAft>
                <a:spcPts val="1000"/>
              </a:spcAft>
              <a:buNone/>
            </a:pPr>
            <a:r>
              <a:rPr lang="en-US" sz="2400" b="1" dirty="0">
                <a:solidFill>
                  <a:schemeClr val="accent2"/>
                </a:solidFill>
                <a:ea typeface="MS Mincho"/>
                <a:cs typeface="Times New Roman" panose="02020603050405020304" pitchFamily="18" charset="0"/>
              </a:rPr>
              <a:t>Population ciblée :</a:t>
            </a:r>
            <a:r>
              <a:rPr lang="fr-FR" sz="2400" b="1" dirty="0">
                <a:solidFill>
                  <a:schemeClr val="accent2"/>
                </a:solidFill>
                <a:ea typeface="MS Mincho"/>
                <a:cs typeface="Times New Roman" panose="02020603050405020304" pitchFamily="18" charset="0"/>
              </a:rPr>
              <a:t> </a:t>
            </a:r>
            <a:r>
              <a:rPr lang="en-US" sz="2400" b="1" dirty="0">
                <a:solidFill>
                  <a:schemeClr val="accent2"/>
                </a:solidFill>
                <a:ea typeface="MS Mincho"/>
                <a:cs typeface="Times New Roman" panose="02020603050405020304" pitchFamily="18" charset="0"/>
              </a:rPr>
              <a:t>Âge : 55 à 74 ans.</a:t>
            </a:r>
            <a:r>
              <a:rPr lang="fr-FR" sz="2400" b="1" dirty="0">
                <a:solidFill>
                  <a:schemeClr val="accent2"/>
                </a:solidFill>
                <a:ea typeface="MS Mincho"/>
                <a:cs typeface="Times New Roman" panose="02020603050405020304" pitchFamily="18" charset="0"/>
              </a:rPr>
              <a:t> ;</a:t>
            </a:r>
            <a:r>
              <a:rPr lang="en-US" sz="2400" b="1" dirty="0">
                <a:solidFill>
                  <a:schemeClr val="accent2"/>
                </a:solidFill>
                <a:ea typeface="MS Mincho"/>
                <a:cs typeface="Times New Roman" panose="02020603050405020304" pitchFamily="18" charset="0"/>
              </a:rPr>
              <a:t>Tabagisme actif ou sevré depuis moins de 15 ans.</a:t>
            </a:r>
            <a:r>
              <a:rPr lang="fr-FR" sz="2400" b="1" dirty="0">
                <a:solidFill>
                  <a:schemeClr val="accent2"/>
                </a:solidFill>
                <a:ea typeface="MS Mincho"/>
                <a:cs typeface="Times New Roman" panose="02020603050405020304" pitchFamily="18" charset="0"/>
              </a:rPr>
              <a:t> ; </a:t>
            </a:r>
            <a:r>
              <a:rPr lang="en-US" sz="2400" b="1" dirty="0">
                <a:solidFill>
                  <a:schemeClr val="accent2"/>
                </a:solidFill>
                <a:ea typeface="MS Mincho"/>
                <a:cs typeface="Times New Roman" panose="02020603050405020304" pitchFamily="18" charset="0"/>
              </a:rPr>
              <a:t>Exposition professionnelle documentée à des cancérogènes pulmonaires pendant ≥10 ans.</a:t>
            </a:r>
            <a:endParaRPr lang="fr-FR" sz="2400" b="1" dirty="0">
              <a:solidFill>
                <a:schemeClr val="accent2"/>
              </a:solidFill>
              <a:ea typeface="MS Mincho"/>
              <a:cs typeface="Times New Roman" panose="02020603050405020304" pitchFamily="18" charset="0"/>
            </a:endParaRPr>
          </a:p>
          <a:p>
            <a:pPr>
              <a:lnSpc>
                <a:spcPct val="115000"/>
              </a:lnSpc>
            </a:pPr>
            <a:r>
              <a:rPr lang="en-US" sz="2400" u="sng" dirty="0">
                <a:solidFill>
                  <a:schemeClr val="accent2"/>
                </a:solidFill>
                <a:ea typeface="MS Gothic" panose="020B0609070205080204" pitchFamily="49" charset="-128"/>
                <a:cs typeface="Times New Roman" panose="02020603050405020304" pitchFamily="18" charset="0"/>
              </a:rPr>
              <a:t>Organisation </a:t>
            </a:r>
            <a:r>
              <a:rPr lang="en-US" sz="2400" u="sng" dirty="0" smtClean="0">
                <a:solidFill>
                  <a:schemeClr val="accent2"/>
                </a:solidFill>
                <a:ea typeface="MS Gothic" panose="020B0609070205080204" pitchFamily="49" charset="-128"/>
                <a:cs typeface="Times New Roman" panose="02020603050405020304" pitchFamily="18" charset="0"/>
              </a:rPr>
              <a:t>pratique :</a:t>
            </a:r>
            <a:endParaRPr lang="fr-FR" sz="2400" u="sng" dirty="0">
              <a:solidFill>
                <a:schemeClr val="accent2"/>
              </a:solidFill>
              <a:ea typeface="MS Gothic" panose="020B0609070205080204" pitchFamily="49" charset="-128"/>
              <a:cs typeface="Times New Roman" panose="02020603050405020304" pitchFamily="18" charset="0"/>
            </a:endParaRPr>
          </a:p>
          <a:p>
            <a:pPr marL="0" indent="0">
              <a:lnSpc>
                <a:spcPct val="115000"/>
              </a:lnSpc>
              <a:buNone/>
            </a:pPr>
            <a:r>
              <a:rPr lang="en-US" sz="2400" dirty="0">
                <a:solidFill>
                  <a:schemeClr val="accent2"/>
                </a:solidFill>
                <a:ea typeface="MS Mincho"/>
                <a:cs typeface="Times New Roman" panose="02020603050405020304" pitchFamily="18" charset="0"/>
              </a:rPr>
              <a:t>Repérage initial par le médecin du travail ou traitant.</a:t>
            </a:r>
            <a:endParaRPr lang="fr-FR" sz="2400" dirty="0">
              <a:solidFill>
                <a:schemeClr val="accent2"/>
              </a:solidFill>
              <a:ea typeface="MS Mincho"/>
              <a:cs typeface="Times New Roman" panose="02020603050405020304" pitchFamily="18" charset="0"/>
            </a:endParaRPr>
          </a:p>
          <a:p>
            <a:pPr marL="0" indent="0">
              <a:lnSpc>
                <a:spcPct val="115000"/>
              </a:lnSpc>
              <a:buNone/>
              <a:tabLst>
                <a:tab pos="228600" algn="l"/>
              </a:tabLst>
            </a:pPr>
            <a:r>
              <a:rPr lang="en-US" sz="2400" dirty="0">
                <a:solidFill>
                  <a:schemeClr val="accent2"/>
                </a:solidFill>
                <a:ea typeface="MS Mincho"/>
                <a:cs typeface="Times New Roman" panose="02020603050405020304" pitchFamily="18" charset="0"/>
              </a:rPr>
              <a:t>Évaluation de l’éligibilité dans un centre expert référent.</a:t>
            </a:r>
            <a:endParaRPr lang="fr-FR" sz="2400" dirty="0">
              <a:solidFill>
                <a:schemeClr val="accent2"/>
              </a:solidFill>
              <a:ea typeface="MS Mincho"/>
              <a:cs typeface="Times New Roman" panose="02020603050405020304" pitchFamily="18" charset="0"/>
            </a:endParaRPr>
          </a:p>
          <a:p>
            <a:pPr marL="0" indent="0">
              <a:lnSpc>
                <a:spcPct val="115000"/>
              </a:lnSpc>
              <a:spcAft>
                <a:spcPts val="1000"/>
              </a:spcAft>
              <a:buNone/>
              <a:tabLst>
                <a:tab pos="228600" algn="l"/>
              </a:tabLst>
            </a:pPr>
            <a:r>
              <a:rPr lang="en-US" sz="2400" dirty="0">
                <a:solidFill>
                  <a:schemeClr val="accent2"/>
                </a:solidFill>
                <a:ea typeface="MS Mincho"/>
                <a:cs typeface="Times New Roman" panose="02020603050405020304" pitchFamily="18" charset="0"/>
              </a:rPr>
              <a:t>Scanner T0, T1 (1 an), T2 (2 ans), suivi jusqu’à T5 dans l’étude.</a:t>
            </a:r>
            <a:endParaRPr lang="fr-FR" sz="2400" dirty="0">
              <a:solidFill>
                <a:schemeClr val="accent2"/>
              </a:solidFill>
              <a:ea typeface="MS Mincho"/>
              <a:cs typeface="Times New Roman" panose="02020603050405020304" pitchFamily="18" charset="0"/>
            </a:endParaRPr>
          </a:p>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Tree>
    <p:extLst>
      <p:ext uri="{BB962C8B-B14F-4D97-AF65-F5344CB8AC3E}">
        <p14:creationId xmlns:p14="http://schemas.microsoft.com/office/powerpoint/2010/main" val="259329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Modalité de suivi des travailleurs exposés à des cancérigènes pulmonaires</a:t>
            </a: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graphicFrame>
        <p:nvGraphicFramePr>
          <p:cNvPr id="9" name="Espace réservé du contenu 3"/>
          <p:cNvGraphicFramePr>
            <a:graphicFrameLocks/>
          </p:cNvGraphicFramePr>
          <p:nvPr>
            <p:extLst>
              <p:ext uri="{D42A27DB-BD31-4B8C-83A1-F6EECF244321}">
                <p14:modId xmlns:p14="http://schemas.microsoft.com/office/powerpoint/2010/main" val="4210158607"/>
              </p:ext>
            </p:extLst>
          </p:nvPr>
        </p:nvGraphicFramePr>
        <p:xfrm>
          <a:off x="2284961" y="1809980"/>
          <a:ext cx="7407502" cy="3706586"/>
        </p:xfrm>
        <a:graphic>
          <a:graphicData uri="http://schemas.openxmlformats.org/drawingml/2006/table">
            <a:tbl>
              <a:tblPr firstRow="1" firstCol="1" bandRow="1"/>
              <a:tblGrid>
                <a:gridCol w="3703751">
                  <a:extLst>
                    <a:ext uri="{9D8B030D-6E8A-4147-A177-3AD203B41FA5}">
                      <a16:colId xmlns="" xmlns:a16="http://schemas.microsoft.com/office/drawing/2014/main" val="2081367211"/>
                    </a:ext>
                  </a:extLst>
                </a:gridCol>
                <a:gridCol w="3703751">
                  <a:extLst>
                    <a:ext uri="{9D8B030D-6E8A-4147-A177-3AD203B41FA5}">
                      <a16:colId xmlns="" xmlns:a16="http://schemas.microsoft.com/office/drawing/2014/main" val="3114400395"/>
                    </a:ext>
                  </a:extLst>
                </a:gridCol>
              </a:tblGrid>
              <a:tr h="1066646">
                <a:tc>
                  <a:txBody>
                    <a:bodyPr/>
                    <a:lstStyle/>
                    <a:p>
                      <a:pPr>
                        <a:lnSpc>
                          <a:spcPct val="115000"/>
                        </a:lnSpc>
                        <a:spcAft>
                          <a:spcPts val="0"/>
                        </a:spcAft>
                      </a:pPr>
                      <a:r>
                        <a:rPr lang="en-US" sz="1600" b="1" dirty="0">
                          <a:effectLst/>
                          <a:latin typeface="Cambria" panose="02040503050406030204" pitchFamily="18" charset="0"/>
                          <a:ea typeface="MS Mincho"/>
                          <a:cs typeface="Times New Roman" panose="02020603050405020304" pitchFamily="18" charset="0"/>
                        </a:rPr>
                        <a:t>Statut du scanner basse dose généralisé</a:t>
                      </a:r>
                      <a:endParaRPr lang="fr-FR" sz="1600" b="1" dirty="0">
                        <a:effectLst/>
                        <a:latin typeface="Cambria" panose="02040503050406030204" pitchFamily="18" charset="0"/>
                        <a:ea typeface="MS Mincho"/>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Cambria" panose="02040503050406030204" pitchFamily="18" charset="0"/>
                          <a:ea typeface="MS Mincho"/>
                          <a:cs typeface="Times New Roman" panose="02020603050405020304" pitchFamily="18" charset="0"/>
                        </a:rPr>
                        <a:t>Non recommandé</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126713951"/>
                  </a:ext>
                </a:extLst>
              </a:tr>
              <a:tr h="659985">
                <a:tc>
                  <a:txBody>
                    <a:bodyPr/>
                    <a:lstStyle/>
                    <a:p>
                      <a:pPr>
                        <a:lnSpc>
                          <a:spcPct val="115000"/>
                        </a:lnSpc>
                        <a:spcAft>
                          <a:spcPts val="0"/>
                        </a:spcAft>
                      </a:pPr>
                      <a:r>
                        <a:rPr lang="en-US" sz="1600" b="1" dirty="0">
                          <a:effectLst/>
                          <a:latin typeface="Cambria" panose="02040503050406030204" pitchFamily="18" charset="0"/>
                          <a:ea typeface="MS Mincho"/>
                          <a:cs typeface="Times New Roman" panose="02020603050405020304" pitchFamily="18" charset="0"/>
                        </a:rPr>
                        <a:t>Scanner basse dose ciblé</a:t>
                      </a:r>
                      <a:endParaRPr lang="fr-FR" sz="1600" b="1" dirty="0">
                        <a:effectLst/>
                        <a:latin typeface="Cambria" panose="02040503050406030204" pitchFamily="18" charset="0"/>
                        <a:ea typeface="MS Mincho"/>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Cambria" panose="02040503050406030204" pitchFamily="18" charset="0"/>
                          <a:ea typeface="MS Mincho"/>
                          <a:cs typeface="Times New Roman" panose="02020603050405020304" pitchFamily="18" charset="0"/>
                        </a:rPr>
                        <a:t>Autorisé uniquement en expérimentation encadrée</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039276819"/>
                  </a:ext>
                </a:extLst>
              </a:tr>
              <a:tr h="659985">
                <a:tc>
                  <a:txBody>
                    <a:bodyPr/>
                    <a:lstStyle/>
                    <a:p>
                      <a:pPr>
                        <a:lnSpc>
                          <a:spcPct val="115000"/>
                        </a:lnSpc>
                        <a:spcAft>
                          <a:spcPts val="0"/>
                        </a:spcAft>
                      </a:pPr>
                      <a:r>
                        <a:rPr lang="en-US" sz="1600" b="1" dirty="0">
                          <a:effectLst/>
                          <a:latin typeface="Cambria" panose="02040503050406030204" pitchFamily="18" charset="0"/>
                          <a:ea typeface="MS Mincho"/>
                          <a:cs typeface="Times New Roman" panose="02020603050405020304" pitchFamily="18" charset="0"/>
                        </a:rPr>
                        <a:t>Objectif de l’expérimentation</a:t>
                      </a:r>
                      <a:endParaRPr lang="fr-FR" sz="1600" b="1" dirty="0">
                        <a:effectLst/>
                        <a:latin typeface="Cambria" panose="02040503050406030204" pitchFamily="18" charset="0"/>
                        <a:ea typeface="MS Mincho"/>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Cambria" panose="02040503050406030204" pitchFamily="18" charset="0"/>
                          <a:ea typeface="MS Mincho"/>
                          <a:cs typeface="Times New Roman" panose="02020603050405020304" pitchFamily="18" charset="0"/>
                        </a:rPr>
                        <a:t>Évaluer la faisabilité et l’efficacité en population professionnelle</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233236908"/>
                  </a:ext>
                </a:extLst>
              </a:tr>
              <a:tr h="659985">
                <a:tc>
                  <a:txBody>
                    <a:bodyPr/>
                    <a:lstStyle/>
                    <a:p>
                      <a:pPr>
                        <a:lnSpc>
                          <a:spcPct val="115000"/>
                        </a:lnSpc>
                        <a:spcAft>
                          <a:spcPts val="0"/>
                        </a:spcAft>
                      </a:pPr>
                      <a:r>
                        <a:rPr lang="en-US" sz="1600" b="1" dirty="0">
                          <a:effectLst/>
                          <a:latin typeface="Cambria" panose="02040503050406030204" pitchFamily="18" charset="0"/>
                          <a:ea typeface="MS Mincho"/>
                          <a:cs typeface="Times New Roman" panose="02020603050405020304" pitchFamily="18" charset="0"/>
                        </a:rPr>
                        <a:t>Public concerné</a:t>
                      </a:r>
                      <a:endParaRPr lang="fr-FR" sz="1600" b="1" dirty="0">
                        <a:effectLst/>
                        <a:latin typeface="Cambria" panose="02040503050406030204" pitchFamily="18" charset="0"/>
                        <a:ea typeface="MS Mincho"/>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Cambria" panose="02040503050406030204" pitchFamily="18" charset="0"/>
                          <a:ea typeface="MS Mincho"/>
                          <a:cs typeface="Times New Roman" panose="02020603050405020304" pitchFamily="18" charset="0"/>
                        </a:rPr>
                        <a:t>Sujets à haut risque (âge, tabagisme, exposition professionnelle)</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846470516"/>
                  </a:ext>
                </a:extLst>
              </a:tr>
              <a:tr h="659985">
                <a:tc>
                  <a:txBody>
                    <a:bodyPr/>
                    <a:lstStyle/>
                    <a:p>
                      <a:pPr>
                        <a:lnSpc>
                          <a:spcPct val="115000"/>
                        </a:lnSpc>
                        <a:spcAft>
                          <a:spcPts val="0"/>
                        </a:spcAft>
                      </a:pPr>
                      <a:r>
                        <a:rPr lang="en-US" sz="1600" b="1" dirty="0">
                          <a:effectLst/>
                          <a:latin typeface="Cambria" panose="02040503050406030204" pitchFamily="18" charset="0"/>
                          <a:ea typeface="MS Mincho"/>
                          <a:cs typeface="Times New Roman" panose="02020603050405020304" pitchFamily="18" charset="0"/>
                        </a:rPr>
                        <a:t>Type de recommandation</a:t>
                      </a:r>
                      <a:endParaRPr lang="fr-FR" sz="1600" b="1" dirty="0">
                        <a:effectLst/>
                        <a:latin typeface="Cambria" panose="02040503050406030204" pitchFamily="18" charset="0"/>
                        <a:ea typeface="MS Mincho"/>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Cambria" panose="02040503050406030204" pitchFamily="18" charset="0"/>
                          <a:ea typeface="MS Mincho"/>
                          <a:cs typeface="Times New Roman" panose="02020603050405020304" pitchFamily="18" charset="0"/>
                        </a:rPr>
                        <a:t>Recommandation de mise en œuvre expérimentale</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872533768"/>
                  </a:ext>
                </a:extLst>
              </a:tr>
            </a:tbl>
          </a:graphicData>
        </a:graphic>
      </p:graphicFrame>
    </p:spTree>
    <p:extLst>
      <p:ext uri="{BB962C8B-B14F-4D97-AF65-F5344CB8AC3E}">
        <p14:creationId xmlns:p14="http://schemas.microsoft.com/office/powerpoint/2010/main" val="21076039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PRO </a:t>
            </a:r>
            <a:r>
              <a:rPr lang="fr-FR" sz="3000" b="1" u="sng" dirty="0" smtClean="0">
                <a:solidFill>
                  <a:srgbClr val="435D74"/>
                </a:solidFill>
                <a:latin typeface="+mn-lt"/>
                <a:cs typeface="Times New Roman" panose="02020603050405020304" pitchFamily="18" charset="0"/>
              </a:rPr>
              <a:t>POUMON</a:t>
            </a:r>
          </a:p>
          <a:p>
            <a:r>
              <a:rPr lang="fr-FR" sz="3000" dirty="0" smtClean="0">
                <a:solidFill>
                  <a:srgbClr val="435D74"/>
                </a:solidFill>
                <a:latin typeface="+mn-lt"/>
                <a:cs typeface="Times New Roman" panose="02020603050405020304" pitchFamily="18" charset="0"/>
              </a:rPr>
              <a:t>Objectifs </a:t>
            </a:r>
            <a:r>
              <a:rPr lang="fr-FR" sz="3000" dirty="0">
                <a:solidFill>
                  <a:srgbClr val="435D74"/>
                </a:solidFill>
                <a:latin typeface="+mn-lt"/>
                <a:cs typeface="Times New Roman" panose="02020603050405020304" pitchFamily="18" charset="0"/>
              </a:rPr>
              <a:t>et conception</a:t>
            </a: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11" name="Content Placeholder 2"/>
          <p:cNvSpPr txBox="1">
            <a:spLocks/>
          </p:cNvSpPr>
          <p:nvPr/>
        </p:nvSpPr>
        <p:spPr>
          <a:xfrm>
            <a:off x="502024" y="18355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solidFill>
                  <a:schemeClr val="accent2"/>
                </a:solidFill>
              </a:rPr>
              <a:t>Phase initiale (2016–2019) </a:t>
            </a:r>
            <a:r>
              <a:rPr lang="fr-FR" sz="2400" b="1" dirty="0" smtClean="0">
                <a:solidFill>
                  <a:schemeClr val="accent2"/>
                </a:solidFill>
              </a:rPr>
              <a:t>: Repérage </a:t>
            </a:r>
            <a:r>
              <a:rPr lang="fr-FR" sz="2400" b="1" dirty="0">
                <a:solidFill>
                  <a:schemeClr val="accent2"/>
                </a:solidFill>
              </a:rPr>
              <a:t>des expositions </a:t>
            </a:r>
          </a:p>
          <a:p>
            <a:pPr marL="457200" lvl="1" indent="0">
              <a:buNone/>
            </a:pPr>
            <a:r>
              <a:rPr lang="fr-FR" dirty="0" smtClean="0">
                <a:solidFill>
                  <a:schemeClr val="accent2"/>
                </a:solidFill>
                <a:cs typeface="Times New Roman" panose="02020603050405020304" pitchFamily="18" charset="0"/>
              </a:rPr>
              <a:t>Naissance du projet avec objectif </a:t>
            </a:r>
            <a:r>
              <a:rPr lang="fr-FR" dirty="0">
                <a:solidFill>
                  <a:schemeClr val="accent2"/>
                </a:solidFill>
                <a:cs typeface="Times New Roman" panose="02020603050405020304" pitchFamily="18" charset="0"/>
              </a:rPr>
              <a:t>épidémiologique et médico-légal : </a:t>
            </a:r>
          </a:p>
          <a:p>
            <a:pPr marL="457200" lvl="1" indent="0">
              <a:buNone/>
            </a:pPr>
            <a:r>
              <a:rPr lang="fr-FR" dirty="0" smtClean="0">
                <a:solidFill>
                  <a:schemeClr val="accent2"/>
                </a:solidFill>
                <a:cs typeface="Times New Roman" panose="02020603050405020304" pitchFamily="18" charset="0"/>
              </a:rPr>
              <a:t>→ Repérer </a:t>
            </a:r>
            <a:r>
              <a:rPr lang="fr-FR" dirty="0">
                <a:solidFill>
                  <a:schemeClr val="accent2"/>
                </a:solidFill>
                <a:cs typeface="Times New Roman" panose="02020603050405020304" pitchFamily="18" charset="0"/>
              </a:rPr>
              <a:t>les patients atteints de cancer bronchopulmonaire dont l’exposition professionnelle pourrait être en cause. </a:t>
            </a:r>
          </a:p>
          <a:p>
            <a:pPr marL="457200" lvl="1" indent="0">
              <a:buNone/>
            </a:pPr>
            <a:r>
              <a:rPr lang="fr-FR" dirty="0" smtClean="0">
                <a:solidFill>
                  <a:schemeClr val="accent2"/>
                </a:solidFill>
                <a:cs typeface="Times New Roman" panose="02020603050405020304" pitchFamily="18" charset="0"/>
              </a:rPr>
              <a:t>→ Améliorer </a:t>
            </a:r>
            <a:r>
              <a:rPr lang="fr-FR" dirty="0">
                <a:solidFill>
                  <a:schemeClr val="accent2"/>
                </a:solidFill>
                <a:cs typeface="Times New Roman" panose="02020603050405020304" pitchFamily="18" charset="0"/>
              </a:rPr>
              <a:t>la déclaration en maladie professionnelle et l’accès à la réparation. </a:t>
            </a:r>
          </a:p>
          <a:p>
            <a:pPr marL="457200" lvl="1" indent="0">
              <a:buNone/>
            </a:pPr>
            <a:r>
              <a:rPr lang="fr-FR" dirty="0" smtClean="0">
                <a:solidFill>
                  <a:schemeClr val="accent2"/>
                </a:solidFill>
                <a:cs typeface="Times New Roman" panose="02020603050405020304" pitchFamily="18" charset="0"/>
              </a:rPr>
              <a:t>→ Mise </a:t>
            </a:r>
            <a:r>
              <a:rPr lang="fr-FR" dirty="0">
                <a:solidFill>
                  <a:schemeClr val="accent2"/>
                </a:solidFill>
                <a:cs typeface="Times New Roman" panose="02020603050405020304" pitchFamily="18" charset="0"/>
              </a:rPr>
              <a:t>en place d’un auto-questionnaire (AQREP) pour le repérage structuré des expositions. </a:t>
            </a:r>
          </a:p>
          <a:p>
            <a:pPr marL="457200" lvl="1" indent="0">
              <a:buNone/>
            </a:pPr>
            <a:r>
              <a:rPr lang="fr-FR" dirty="0" smtClean="0">
                <a:solidFill>
                  <a:schemeClr val="accent2"/>
                </a:solidFill>
                <a:cs typeface="Times New Roman" panose="02020603050405020304" pitchFamily="18" charset="0"/>
              </a:rPr>
              <a:t>→ Étude </a:t>
            </a:r>
            <a:r>
              <a:rPr lang="fr-FR" dirty="0">
                <a:solidFill>
                  <a:schemeClr val="accent2"/>
                </a:solidFill>
                <a:cs typeface="Times New Roman" panose="02020603050405020304" pitchFamily="18" charset="0"/>
              </a:rPr>
              <a:t>pilote réalisée notamment au Centre Léon Bérard.</a:t>
            </a:r>
          </a:p>
          <a:p>
            <a:pPr marL="457200" lvl="1" indent="0">
              <a:buNone/>
            </a:pPr>
            <a:r>
              <a:rPr lang="fr-FR" dirty="0" smtClean="0">
                <a:solidFill>
                  <a:schemeClr val="accent2"/>
                </a:solidFill>
                <a:cs typeface="Times New Roman" panose="02020603050405020304" pitchFamily="18" charset="0"/>
              </a:rPr>
              <a:t>→ Augmentation </a:t>
            </a:r>
            <a:r>
              <a:rPr lang="fr-FR" dirty="0">
                <a:solidFill>
                  <a:schemeClr val="accent2"/>
                </a:solidFill>
                <a:cs typeface="Times New Roman" panose="02020603050405020304" pitchFamily="18" charset="0"/>
              </a:rPr>
              <a:t>significative du taux de CMI rédigés et de reconnaissance MP. </a:t>
            </a:r>
          </a:p>
          <a:p>
            <a:pPr marL="457200" lvl="1" indent="0">
              <a:buNone/>
            </a:pPr>
            <a:endParaRPr lang="fr-FR" i="1" dirty="0">
              <a:solidFill>
                <a:schemeClr val="accent2"/>
              </a:solidFill>
              <a:cs typeface="Times New Roman" panose="02020603050405020304" pitchFamily="18" charset="0"/>
            </a:endParaRPr>
          </a:p>
          <a:p>
            <a:pPr marL="457200" lvl="1" indent="0">
              <a:buNone/>
            </a:pPr>
            <a:r>
              <a:rPr lang="fr-FR" i="1" dirty="0">
                <a:solidFill>
                  <a:srgbClr val="7030A0"/>
                </a:solidFill>
                <a:cs typeface="Times New Roman" panose="02020603050405020304" pitchFamily="18" charset="0"/>
              </a:rPr>
              <a:t>C’était sans imagerie, purement professionnaliste et déclaratif. </a:t>
            </a:r>
          </a:p>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Tree>
    <p:extLst>
      <p:ext uri="{BB962C8B-B14F-4D97-AF65-F5344CB8AC3E}">
        <p14:creationId xmlns:p14="http://schemas.microsoft.com/office/powerpoint/2010/main" val="245003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PRO </a:t>
            </a:r>
            <a:r>
              <a:rPr lang="fr-FR" sz="3000" b="1" u="sng" dirty="0" smtClean="0">
                <a:solidFill>
                  <a:srgbClr val="435D74"/>
                </a:solidFill>
                <a:latin typeface="+mn-lt"/>
                <a:cs typeface="Times New Roman" panose="02020603050405020304" pitchFamily="18" charset="0"/>
              </a:rPr>
              <a:t>POUMON</a:t>
            </a:r>
          </a:p>
          <a:p>
            <a:r>
              <a:rPr lang="fr-FR" sz="3000" dirty="0" smtClean="0">
                <a:solidFill>
                  <a:srgbClr val="435D74"/>
                </a:solidFill>
                <a:latin typeface="+mn-lt"/>
                <a:cs typeface="Times New Roman" panose="02020603050405020304" pitchFamily="18" charset="0"/>
              </a:rPr>
              <a:t>Objectifs </a:t>
            </a:r>
            <a:r>
              <a:rPr lang="fr-FR" sz="3000" dirty="0">
                <a:solidFill>
                  <a:srgbClr val="435D74"/>
                </a:solidFill>
                <a:latin typeface="+mn-lt"/>
                <a:cs typeface="Times New Roman" panose="02020603050405020304" pitchFamily="18" charset="0"/>
              </a:rPr>
              <a:t>et conception</a:t>
            </a: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11" name="Content Placeholder 2"/>
          <p:cNvSpPr txBox="1">
            <a:spLocks/>
          </p:cNvSpPr>
          <p:nvPr/>
        </p:nvSpPr>
        <p:spPr>
          <a:xfrm>
            <a:off x="502024" y="18355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fr-FR" sz="2400" b="1" dirty="0" smtClean="0">
                <a:solidFill>
                  <a:srgbClr val="000000"/>
                </a:solidFill>
              </a:rPr>
              <a:t>Depuis 2020 : Déploiement </a:t>
            </a:r>
            <a:r>
              <a:rPr lang="fr-FR" sz="2400" b="1" dirty="0">
                <a:solidFill>
                  <a:srgbClr val="000000"/>
                </a:solidFill>
              </a:rPr>
              <a:t>progressif dans les centres anticancéreux</a:t>
            </a:r>
            <a:r>
              <a:rPr lang="fr-FR" sz="2400" dirty="0">
                <a:solidFill>
                  <a:srgbClr val="000000"/>
                </a:solidFill>
              </a:rPr>
              <a:t> </a:t>
            </a:r>
          </a:p>
          <a:p>
            <a:pPr marL="0" indent="0" fontAlgn="base">
              <a:buNone/>
            </a:pPr>
            <a:r>
              <a:rPr lang="fr-FR" sz="2400" dirty="0" smtClean="0">
                <a:solidFill>
                  <a:srgbClr val="000000"/>
                </a:solidFill>
              </a:rPr>
              <a:t>	→ Intégration </a:t>
            </a:r>
            <a:r>
              <a:rPr lang="fr-FR" sz="2400" dirty="0">
                <a:solidFill>
                  <a:srgbClr val="000000"/>
                </a:solidFill>
              </a:rPr>
              <a:t>du repérage dans plusieurs </a:t>
            </a:r>
            <a:r>
              <a:rPr lang="fr-FR" sz="2400" dirty="0" smtClean="0">
                <a:solidFill>
                  <a:srgbClr val="000000"/>
                </a:solidFill>
              </a:rPr>
              <a:t>établissements</a:t>
            </a:r>
            <a:r>
              <a:rPr lang="fr-FR" sz="2400" dirty="0">
                <a:solidFill>
                  <a:srgbClr val="000000"/>
                </a:solidFill>
              </a:rPr>
              <a:t> </a:t>
            </a:r>
          </a:p>
          <a:p>
            <a:pPr marL="0" indent="0" fontAlgn="base">
              <a:buNone/>
            </a:pPr>
            <a:r>
              <a:rPr lang="fr-FR" sz="2400" dirty="0" smtClean="0">
                <a:solidFill>
                  <a:srgbClr val="000000"/>
                </a:solidFill>
              </a:rPr>
              <a:t>	→ Envoi </a:t>
            </a:r>
            <a:r>
              <a:rPr lang="fr-FR" sz="2400" dirty="0">
                <a:solidFill>
                  <a:srgbClr val="000000"/>
                </a:solidFill>
              </a:rPr>
              <a:t>automatique de l’AQREP aux patients avec CBP nouvellement diagnostiqué. </a:t>
            </a:r>
          </a:p>
          <a:p>
            <a:pPr marL="0" indent="0" fontAlgn="base">
              <a:buNone/>
            </a:pPr>
            <a:r>
              <a:rPr lang="fr-FR" sz="2400" dirty="0" smtClean="0">
                <a:solidFill>
                  <a:srgbClr val="000000"/>
                </a:solidFill>
              </a:rPr>
              <a:t>	→ Analyse </a:t>
            </a:r>
            <a:r>
              <a:rPr lang="fr-FR" sz="2400" dirty="0">
                <a:solidFill>
                  <a:srgbClr val="000000"/>
                </a:solidFill>
              </a:rPr>
              <a:t>par binôme (médecin patho pro + pneumo). </a:t>
            </a:r>
          </a:p>
          <a:p>
            <a:pPr marL="0" indent="0" fontAlgn="base">
              <a:buNone/>
            </a:pPr>
            <a:r>
              <a:rPr lang="fr-FR" sz="2400" dirty="0" smtClean="0">
                <a:solidFill>
                  <a:srgbClr val="000000"/>
                </a:solidFill>
              </a:rPr>
              <a:t>	→ Consultation </a:t>
            </a:r>
            <a:r>
              <a:rPr lang="fr-FR" sz="2400" dirty="0">
                <a:solidFill>
                  <a:srgbClr val="000000"/>
                </a:solidFill>
              </a:rPr>
              <a:t>spécialisée et accompagnement dans la démarche MP. </a:t>
            </a:r>
          </a:p>
        </p:txBody>
      </p:sp>
    </p:spTree>
    <p:extLst>
      <p:ext uri="{BB962C8B-B14F-4D97-AF65-F5344CB8AC3E}">
        <p14:creationId xmlns:p14="http://schemas.microsoft.com/office/powerpoint/2010/main" val="354531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PRO </a:t>
            </a:r>
            <a:r>
              <a:rPr lang="fr-FR" sz="3000" b="1" u="sng" dirty="0" smtClean="0">
                <a:solidFill>
                  <a:srgbClr val="435D74"/>
                </a:solidFill>
                <a:latin typeface="+mn-lt"/>
                <a:cs typeface="Times New Roman" panose="02020603050405020304" pitchFamily="18" charset="0"/>
              </a:rPr>
              <a:t>POUMON</a:t>
            </a:r>
          </a:p>
          <a:p>
            <a:r>
              <a:rPr lang="fr-FR" sz="3000" dirty="0" smtClean="0">
                <a:solidFill>
                  <a:srgbClr val="435D74"/>
                </a:solidFill>
                <a:latin typeface="+mn-lt"/>
                <a:cs typeface="Times New Roman" panose="02020603050405020304" pitchFamily="18" charset="0"/>
              </a:rPr>
              <a:t>Arbre de repérage en cancérologie professionnelle (AQREP)</a:t>
            </a:r>
            <a:endParaRPr lang="fr-FR" sz="3000"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11" name="Content Placeholder 2"/>
          <p:cNvSpPr txBox="1">
            <a:spLocks/>
          </p:cNvSpPr>
          <p:nvPr/>
        </p:nvSpPr>
        <p:spPr>
          <a:xfrm>
            <a:off x="502024" y="18355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400" dirty="0" smtClean="0">
                <a:solidFill>
                  <a:schemeClr val="accent2"/>
                </a:solidFill>
                <a:ea typeface="MS Mincho"/>
                <a:cs typeface="Times New Roman" panose="02020603050405020304" pitchFamily="18" charset="0"/>
              </a:rPr>
              <a:t>Détection </a:t>
            </a:r>
            <a:r>
              <a:rPr lang="en-US" sz="2400" dirty="0">
                <a:solidFill>
                  <a:schemeClr val="accent2"/>
                </a:solidFill>
                <a:ea typeface="MS Mincho"/>
                <a:cs typeface="Times New Roman" panose="02020603050405020304" pitchFamily="18" charset="0"/>
              </a:rPr>
              <a:t>initiale par </a:t>
            </a:r>
            <a:r>
              <a:rPr lang="en-US" sz="2400" dirty="0" smtClean="0">
                <a:solidFill>
                  <a:schemeClr val="accent2"/>
                </a:solidFill>
                <a:ea typeface="MS Mincho"/>
                <a:cs typeface="Times New Roman" panose="02020603050405020304" pitchFamily="18" charset="0"/>
              </a:rPr>
              <a:t>auto-questionnaire</a:t>
            </a:r>
          </a:p>
          <a:p>
            <a:pPr fontAlgn="base"/>
            <a:r>
              <a:rPr lang="en-US" sz="2400" dirty="0" smtClean="0">
                <a:solidFill>
                  <a:schemeClr val="accent2"/>
                </a:solidFill>
                <a:ea typeface="MS Mincho"/>
                <a:cs typeface="Times New Roman" panose="02020603050405020304" pitchFamily="18" charset="0"/>
              </a:rPr>
              <a:t>Si </a:t>
            </a:r>
            <a:r>
              <a:rPr lang="en-US" sz="2400" dirty="0">
                <a:solidFill>
                  <a:schemeClr val="accent2"/>
                </a:solidFill>
                <a:ea typeface="MS Mincho"/>
                <a:cs typeface="Times New Roman" panose="02020603050405020304" pitchFamily="18" charset="0"/>
              </a:rPr>
              <a:t>expositions probables à des </a:t>
            </a:r>
            <a:r>
              <a:rPr lang="en-US" sz="2400" dirty="0" smtClean="0">
                <a:solidFill>
                  <a:schemeClr val="accent2"/>
                </a:solidFill>
                <a:ea typeface="MS Mincho"/>
                <a:cs typeface="Times New Roman" panose="02020603050405020304" pitchFamily="18" charset="0"/>
              </a:rPr>
              <a:t>cancérogènes : analyse </a:t>
            </a:r>
            <a:r>
              <a:rPr lang="en-US" sz="2400" dirty="0">
                <a:solidFill>
                  <a:schemeClr val="accent2"/>
                </a:solidFill>
                <a:ea typeface="MS Mincho"/>
                <a:cs typeface="Times New Roman" panose="02020603050405020304" pitchFamily="18" charset="0"/>
              </a:rPr>
              <a:t>par binôme de médecins </a:t>
            </a:r>
            <a:r>
              <a:rPr lang="en-US" sz="2400" dirty="0" smtClean="0">
                <a:solidFill>
                  <a:schemeClr val="accent2"/>
                </a:solidFill>
                <a:ea typeface="MS Mincho"/>
                <a:cs typeface="Times New Roman" panose="02020603050405020304" pitchFamily="18" charset="0"/>
              </a:rPr>
              <a:t>référents</a:t>
            </a:r>
          </a:p>
          <a:p>
            <a:pPr fontAlgn="base"/>
            <a:r>
              <a:rPr lang="en-US" sz="2400" dirty="0" smtClean="0">
                <a:solidFill>
                  <a:schemeClr val="accent2"/>
                </a:solidFill>
                <a:ea typeface="MS Mincho"/>
                <a:cs typeface="Times New Roman" panose="02020603050405020304" pitchFamily="18" charset="0"/>
              </a:rPr>
              <a:t>Orientation </a:t>
            </a:r>
            <a:r>
              <a:rPr lang="en-US" sz="2400" dirty="0">
                <a:solidFill>
                  <a:schemeClr val="accent2"/>
                </a:solidFill>
                <a:ea typeface="MS Mincho"/>
                <a:cs typeface="Times New Roman" panose="02020603050405020304" pitchFamily="18" charset="0"/>
              </a:rPr>
              <a:t>vers consultation </a:t>
            </a:r>
            <a:r>
              <a:rPr lang="en-US" sz="2400" dirty="0" smtClean="0">
                <a:solidFill>
                  <a:schemeClr val="accent2"/>
                </a:solidFill>
                <a:ea typeface="MS Mincho"/>
                <a:cs typeface="Times New Roman" panose="02020603050405020304" pitchFamily="18" charset="0"/>
              </a:rPr>
              <a:t>dédiée</a:t>
            </a:r>
          </a:p>
          <a:p>
            <a:pPr fontAlgn="base"/>
            <a:r>
              <a:rPr lang="en-US" sz="2400" dirty="0">
                <a:solidFill>
                  <a:schemeClr val="accent2"/>
                </a:solidFill>
                <a:ea typeface="MS Mincho"/>
                <a:cs typeface="Times New Roman" panose="02020603050405020304" pitchFamily="18" charset="0"/>
              </a:rPr>
              <a:t>P</a:t>
            </a:r>
            <a:r>
              <a:rPr lang="en-US" sz="2400" dirty="0" smtClean="0">
                <a:solidFill>
                  <a:schemeClr val="accent2"/>
                </a:solidFill>
                <a:ea typeface="MS Mincho"/>
                <a:cs typeface="Times New Roman" panose="02020603050405020304" pitchFamily="18" charset="0"/>
              </a:rPr>
              <a:t>ossible </a:t>
            </a:r>
            <a:r>
              <a:rPr lang="en-US" sz="2400" dirty="0">
                <a:solidFill>
                  <a:schemeClr val="accent2"/>
                </a:solidFill>
                <a:ea typeface="MS Mincho"/>
                <a:cs typeface="Times New Roman" panose="02020603050405020304" pitchFamily="18" charset="0"/>
              </a:rPr>
              <a:t>rédaction de certificat médical initial (CMI).</a:t>
            </a:r>
            <a:endParaRPr lang="fr-FR" sz="2400" dirty="0">
              <a:solidFill>
                <a:srgbClr val="000000"/>
              </a:solidFill>
            </a:endParaRPr>
          </a:p>
        </p:txBody>
      </p:sp>
      <p:grpSp>
        <p:nvGrpSpPr>
          <p:cNvPr id="9" name="Google Shape;7996;p153"/>
          <p:cNvGrpSpPr/>
          <p:nvPr/>
        </p:nvGrpSpPr>
        <p:grpSpPr>
          <a:xfrm>
            <a:off x="6026570" y="1683123"/>
            <a:ext cx="616602" cy="631167"/>
            <a:chOff x="-60988625" y="3740800"/>
            <a:chExt cx="316650" cy="310350"/>
          </a:xfrm>
          <a:solidFill>
            <a:srgbClr val="B2CFE3"/>
          </a:solidFill>
        </p:grpSpPr>
        <p:sp>
          <p:nvSpPr>
            <p:cNvPr id="10" name="Google Shape;7997;p153"/>
            <p:cNvSpPr/>
            <p:nvPr/>
          </p:nvSpPr>
          <p:spPr>
            <a:xfrm>
              <a:off x="-60988625" y="3740800"/>
              <a:ext cx="311125" cy="310350"/>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2" name="Google Shape;7998;p153"/>
            <p:cNvSpPr/>
            <p:nvPr/>
          </p:nvSpPr>
          <p:spPr>
            <a:xfrm>
              <a:off x="-60742100" y="3920375"/>
              <a:ext cx="68550" cy="55175"/>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3" name="Google Shape;7999;p153"/>
            <p:cNvSpPr/>
            <p:nvPr/>
          </p:nvSpPr>
          <p:spPr>
            <a:xfrm>
              <a:off x="-60740525" y="3741600"/>
              <a:ext cx="68550" cy="158325"/>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grpSp>
      <p:sp>
        <p:nvSpPr>
          <p:cNvPr id="14" name="ZoneTexte 13"/>
          <p:cNvSpPr txBox="1"/>
          <p:nvPr/>
        </p:nvSpPr>
        <p:spPr>
          <a:xfrm>
            <a:off x="5065011" y="5471851"/>
            <a:ext cx="10779294" cy="1223925"/>
          </a:xfrm>
          <a:prstGeom prst="rect">
            <a:avLst/>
          </a:prstGeom>
          <a:noFill/>
        </p:spPr>
        <p:txBody>
          <a:bodyPr wrap="square" rtlCol="0">
            <a:spAutoFit/>
          </a:bodyPr>
          <a:lstStyle/>
          <a:p>
            <a:pPr>
              <a:lnSpc>
                <a:spcPct val="115000"/>
              </a:lnSpc>
              <a:spcAft>
                <a:spcPts val="1000"/>
              </a:spcAft>
            </a:pPr>
            <a:r>
              <a:rPr lang="fr-FR" sz="1400" dirty="0">
                <a:solidFill>
                  <a:srgbClr val="000000"/>
                </a:solidFill>
                <a:cs typeface="Times New Roman" panose="02020603050405020304" pitchFamily="18" charset="0"/>
              </a:rPr>
              <a:t/>
            </a:r>
            <a:br>
              <a:rPr lang="fr-FR" sz="1400" dirty="0">
                <a:solidFill>
                  <a:srgbClr val="000000"/>
                </a:solidFill>
                <a:cs typeface="Times New Roman" panose="02020603050405020304" pitchFamily="18" charset="0"/>
              </a:rPr>
            </a:br>
            <a:r>
              <a:rPr lang="en-US" sz="2000" dirty="0">
                <a:solidFill>
                  <a:schemeClr val="accent2"/>
                </a:solidFill>
                <a:ea typeface="MS Mincho"/>
                <a:cs typeface="Times New Roman" panose="02020603050405020304" pitchFamily="18" charset="0"/>
              </a:rPr>
              <a:t/>
            </a:r>
            <a:br>
              <a:rPr lang="en-US" sz="2000" dirty="0">
                <a:solidFill>
                  <a:schemeClr val="accent2"/>
                </a:solidFill>
                <a:ea typeface="MS Mincho"/>
                <a:cs typeface="Times New Roman" panose="02020603050405020304" pitchFamily="18" charset="0"/>
              </a:rPr>
            </a:br>
            <a:r>
              <a:rPr lang="fr-FR" sz="1400" b="1" i="1" dirty="0">
                <a:solidFill>
                  <a:schemeClr val="accent2"/>
                </a:solidFill>
                <a:ea typeface="MS Gothic" panose="020B0609070205080204" pitchFamily="49" charset="-128"/>
                <a:cs typeface="Times New Roman" panose="02020603050405020304" pitchFamily="18" charset="0"/>
              </a:rPr>
              <a:t>Source : </a:t>
            </a:r>
            <a:r>
              <a:rPr lang="en-US" sz="1400" i="1" dirty="0">
                <a:solidFill>
                  <a:schemeClr val="accent2"/>
                </a:solidFill>
                <a:ea typeface="MS Mincho"/>
                <a:cs typeface="Times New Roman" panose="02020603050405020304" pitchFamily="18" charset="0"/>
              </a:rPr>
              <a:t>Centre Léon Bérard – Étude AQREP, HAL-SHS (2017), shs.hal.science</a:t>
            </a:r>
            <a:endParaRPr lang="fr-FR" sz="1400" i="1" dirty="0">
              <a:solidFill>
                <a:schemeClr val="accent2"/>
              </a:solidFill>
              <a:ea typeface="MS Mincho"/>
              <a:cs typeface="Times New Roman" panose="02020603050405020304" pitchFamily="18" charset="0"/>
            </a:endParaRPr>
          </a:p>
          <a:p>
            <a:pPr>
              <a:defRPr sz="1000" i="1">
                <a:solidFill>
                  <a:srgbClr val="646464"/>
                </a:solidFill>
              </a:defRPr>
            </a:pPr>
            <a:endParaRPr lang="fr-FR" b="1"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10884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PRO </a:t>
            </a:r>
            <a:r>
              <a:rPr lang="fr-FR" sz="3000" b="1" u="sng" dirty="0" smtClean="0">
                <a:solidFill>
                  <a:srgbClr val="435D74"/>
                </a:solidFill>
                <a:latin typeface="+mn-lt"/>
                <a:cs typeface="Times New Roman" panose="02020603050405020304" pitchFamily="18" charset="0"/>
              </a:rPr>
              <a:t>POUMON</a:t>
            </a:r>
          </a:p>
          <a:p>
            <a:r>
              <a:rPr lang="fr-FR" sz="3000" dirty="0" smtClean="0">
                <a:solidFill>
                  <a:srgbClr val="435D74"/>
                </a:solidFill>
                <a:latin typeface="+mn-lt"/>
                <a:cs typeface="Times New Roman" panose="02020603050405020304" pitchFamily="18" charset="0"/>
              </a:rPr>
              <a:t>Arbre de repérage en cancérologie professionnelle (AQREP)</a:t>
            </a:r>
            <a:endParaRPr lang="fr-FR" sz="3000"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11" name="Content Placeholder 2"/>
          <p:cNvSpPr txBox="1">
            <a:spLocks/>
          </p:cNvSpPr>
          <p:nvPr/>
        </p:nvSpPr>
        <p:spPr>
          <a:xfrm>
            <a:off x="502024" y="18355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400" dirty="0" smtClean="0">
                <a:solidFill>
                  <a:schemeClr val="accent2"/>
                </a:solidFill>
                <a:ea typeface="MS Mincho"/>
                <a:cs typeface="Times New Roman" panose="02020603050405020304" pitchFamily="18" charset="0"/>
              </a:rPr>
              <a:t>Auto-questionnaire</a:t>
            </a:r>
          </a:p>
          <a:p>
            <a:pPr marL="0" indent="0">
              <a:lnSpc>
                <a:spcPct val="115000"/>
              </a:lnSpc>
              <a:spcAft>
                <a:spcPts val="1000"/>
              </a:spcAft>
              <a:buNone/>
            </a:pPr>
            <a:r>
              <a:rPr lang="en-US" sz="2200" dirty="0" smtClean="0">
                <a:solidFill>
                  <a:schemeClr val="accent2"/>
                </a:solidFill>
                <a:ea typeface="MS Mincho"/>
                <a:cs typeface="Times New Roman" panose="02020603050405020304" pitchFamily="18" charset="0"/>
              </a:rPr>
              <a:t>Identification des </a:t>
            </a:r>
            <a:r>
              <a:rPr lang="en-US" sz="2200" dirty="0">
                <a:solidFill>
                  <a:schemeClr val="accent2"/>
                </a:solidFill>
                <a:ea typeface="MS Mincho"/>
                <a:cs typeface="Times New Roman" panose="02020603050405020304" pitchFamily="18" charset="0"/>
              </a:rPr>
              <a:t>expositions professionnelles des patients atteints de cancer bronchopulmonaire.</a:t>
            </a:r>
            <a:endParaRPr lang="fr-FR" sz="2200" dirty="0">
              <a:solidFill>
                <a:schemeClr val="accent2"/>
              </a:solidFill>
              <a:ea typeface="MS Mincho"/>
              <a:cs typeface="Times New Roman" panose="02020603050405020304" pitchFamily="18" charset="0"/>
            </a:endParaRPr>
          </a:p>
          <a:p>
            <a:pPr>
              <a:lnSpc>
                <a:spcPct val="115000"/>
              </a:lnSpc>
              <a:spcAft>
                <a:spcPts val="1000"/>
              </a:spcAft>
            </a:pPr>
            <a:r>
              <a:rPr lang="en-US" sz="2400" b="1" u="sng" dirty="0">
                <a:solidFill>
                  <a:schemeClr val="accent2"/>
                </a:solidFill>
                <a:ea typeface="MS Mincho"/>
                <a:cs typeface="Times New Roman" panose="02020603050405020304" pitchFamily="18" charset="0"/>
              </a:rPr>
              <a:t>Résultats principaux </a:t>
            </a:r>
            <a:r>
              <a:rPr lang="en-US" sz="2400" dirty="0">
                <a:solidFill>
                  <a:schemeClr val="accent2"/>
                </a:solidFill>
                <a:ea typeface="MS Mincho"/>
                <a:cs typeface="Times New Roman" panose="02020603050405020304" pitchFamily="18" charset="0"/>
              </a:rPr>
              <a:t>:</a:t>
            </a:r>
            <a:endParaRPr lang="fr-FR" sz="2400" dirty="0">
              <a:solidFill>
                <a:schemeClr val="accent2"/>
              </a:solidFill>
              <a:ea typeface="MS Mincho"/>
              <a:cs typeface="Times New Roman" panose="02020603050405020304" pitchFamily="18" charset="0"/>
            </a:endParaRPr>
          </a:p>
          <a:p>
            <a:pPr marL="0" indent="0">
              <a:lnSpc>
                <a:spcPct val="115000"/>
              </a:lnSpc>
              <a:spcAft>
                <a:spcPts val="1000"/>
              </a:spcAft>
              <a:buNone/>
              <a:tabLst>
                <a:tab pos="228600" algn="l"/>
              </a:tabLst>
            </a:pPr>
            <a:r>
              <a:rPr lang="en-US" sz="2200" dirty="0">
                <a:solidFill>
                  <a:schemeClr val="accent2"/>
                </a:solidFill>
                <a:ea typeface="MS Mincho"/>
                <a:cs typeface="Times New Roman" panose="02020603050405020304" pitchFamily="18" charset="0"/>
              </a:rPr>
              <a:t>- 440 patients concernés, taux de retour de 53%.</a:t>
            </a:r>
            <a:br>
              <a:rPr lang="en-US" sz="2200" dirty="0">
                <a:solidFill>
                  <a:schemeClr val="accent2"/>
                </a:solidFill>
                <a:ea typeface="MS Mincho"/>
                <a:cs typeface="Times New Roman" panose="02020603050405020304" pitchFamily="18" charset="0"/>
              </a:rPr>
            </a:br>
            <a:r>
              <a:rPr lang="en-US" sz="2200" dirty="0">
                <a:solidFill>
                  <a:schemeClr val="accent2"/>
                </a:solidFill>
                <a:ea typeface="MS Mincho"/>
                <a:cs typeface="Times New Roman" panose="02020603050405020304" pitchFamily="18" charset="0"/>
              </a:rPr>
              <a:t>- 54% orientés vers une consultation spécialisée.</a:t>
            </a:r>
            <a:br>
              <a:rPr lang="en-US" sz="2200" dirty="0">
                <a:solidFill>
                  <a:schemeClr val="accent2"/>
                </a:solidFill>
                <a:ea typeface="MS Mincho"/>
                <a:cs typeface="Times New Roman" panose="02020603050405020304" pitchFamily="18" charset="0"/>
              </a:rPr>
            </a:br>
            <a:r>
              <a:rPr lang="en-US" sz="2200" dirty="0">
                <a:solidFill>
                  <a:schemeClr val="accent2"/>
                </a:solidFill>
                <a:ea typeface="MS Mincho"/>
                <a:cs typeface="Times New Roman" panose="02020603050405020304" pitchFamily="18" charset="0"/>
              </a:rPr>
              <a:t>- 19 patients reconnus en maladie professionnelle après démarche initiée grâce à l'AQREP.</a:t>
            </a:r>
            <a:endParaRPr lang="fr-FR" sz="2200" dirty="0">
              <a:solidFill>
                <a:schemeClr val="accent2"/>
              </a:solidFill>
              <a:ea typeface="MS Mincho"/>
              <a:cs typeface="Times New Roman" panose="02020603050405020304" pitchFamily="18" charset="0"/>
            </a:endParaRPr>
          </a:p>
          <a:p>
            <a:pPr marL="0" indent="0">
              <a:lnSpc>
                <a:spcPct val="115000"/>
              </a:lnSpc>
              <a:spcAft>
                <a:spcPts val="1000"/>
              </a:spcAft>
              <a:buNone/>
            </a:pPr>
            <a:r>
              <a:rPr lang="en-US" sz="2200" dirty="0">
                <a:solidFill>
                  <a:schemeClr val="accent2"/>
                </a:solidFill>
                <a:ea typeface="MS Mincho"/>
                <a:cs typeface="Times New Roman" panose="02020603050405020304" pitchFamily="18" charset="0"/>
              </a:rPr>
              <a:t>Performance : Sensibilité : 72%, Spécificité : 73%, VPP : 62%, VPN : 82%</a:t>
            </a:r>
            <a:endParaRPr lang="fr-FR" sz="2200" dirty="0">
              <a:solidFill>
                <a:schemeClr val="accent2"/>
              </a:solidFill>
              <a:ea typeface="MS Mincho"/>
              <a:cs typeface="Times New Roman" panose="02020603050405020304" pitchFamily="18" charset="0"/>
            </a:endParaRPr>
          </a:p>
        </p:txBody>
      </p:sp>
      <p:grpSp>
        <p:nvGrpSpPr>
          <p:cNvPr id="9" name="Google Shape;7996;p153"/>
          <p:cNvGrpSpPr/>
          <p:nvPr/>
        </p:nvGrpSpPr>
        <p:grpSpPr>
          <a:xfrm>
            <a:off x="3404556" y="1568426"/>
            <a:ext cx="616602" cy="631167"/>
            <a:chOff x="-60988625" y="3740800"/>
            <a:chExt cx="316650" cy="310350"/>
          </a:xfrm>
          <a:solidFill>
            <a:srgbClr val="B2CFE3"/>
          </a:solidFill>
        </p:grpSpPr>
        <p:sp>
          <p:nvSpPr>
            <p:cNvPr id="10" name="Google Shape;7997;p153"/>
            <p:cNvSpPr/>
            <p:nvPr/>
          </p:nvSpPr>
          <p:spPr>
            <a:xfrm>
              <a:off x="-60988625" y="3740800"/>
              <a:ext cx="311125" cy="310350"/>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2" name="Google Shape;7998;p153"/>
            <p:cNvSpPr/>
            <p:nvPr/>
          </p:nvSpPr>
          <p:spPr>
            <a:xfrm>
              <a:off x="-60742100" y="3920375"/>
              <a:ext cx="68550" cy="55175"/>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3" name="Google Shape;7999;p153"/>
            <p:cNvSpPr/>
            <p:nvPr/>
          </p:nvSpPr>
          <p:spPr>
            <a:xfrm>
              <a:off x="-60740525" y="3741600"/>
              <a:ext cx="68550" cy="158325"/>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grpSp>
    </p:spTree>
    <p:extLst>
      <p:ext uri="{BB962C8B-B14F-4D97-AF65-F5344CB8AC3E}">
        <p14:creationId xmlns:p14="http://schemas.microsoft.com/office/powerpoint/2010/main" val="5647090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IMPULSION ((IMplémentation du dépistage du cancer PULmonaire par Scanner en populatION)</a:t>
            </a:r>
            <a:endParaRPr lang="fr-FR" sz="3000" b="1" u="sng" dirty="0" smtClean="0">
              <a:solidFill>
                <a:srgbClr val="435D74"/>
              </a:solidFill>
              <a:latin typeface="+mn-lt"/>
              <a:cs typeface="Times New Roman" panose="02020603050405020304" pitchFamily="18" charset="0"/>
            </a:endParaRPr>
          </a:p>
          <a:p>
            <a:r>
              <a:rPr lang="fr-FR" sz="3000" dirty="0" smtClean="0">
                <a:solidFill>
                  <a:srgbClr val="435D74"/>
                </a:solidFill>
                <a:latin typeface="+mn-lt"/>
                <a:cs typeface="Times New Roman" panose="02020603050405020304" pitchFamily="18" charset="0"/>
              </a:rPr>
              <a:t>Objectifs et méthodes</a:t>
            </a:r>
            <a:endParaRPr lang="fr-FR" sz="3000"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11" name="Content Placeholder 2"/>
          <p:cNvSpPr txBox="1">
            <a:spLocks/>
          </p:cNvSpPr>
          <p:nvPr/>
        </p:nvSpPr>
        <p:spPr>
          <a:xfrm>
            <a:off x="502024" y="18355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fr-FR" sz="2400" dirty="0">
                <a:solidFill>
                  <a:schemeClr val="accent2"/>
                </a:solidFill>
                <a:ea typeface="MS Mincho"/>
                <a:cs typeface="Times New Roman" panose="02020603050405020304" pitchFamily="18" charset="0"/>
              </a:rPr>
              <a:t>E</a:t>
            </a:r>
            <a:r>
              <a:rPr lang="fr-FR" sz="2400" dirty="0" smtClean="0">
                <a:solidFill>
                  <a:schemeClr val="accent2"/>
                </a:solidFill>
                <a:ea typeface="MS Mincho"/>
                <a:cs typeface="Times New Roman" panose="02020603050405020304" pitchFamily="18" charset="0"/>
              </a:rPr>
              <a:t>tude </a:t>
            </a:r>
            <a:r>
              <a:rPr lang="fr-FR" sz="2400" dirty="0">
                <a:solidFill>
                  <a:schemeClr val="accent2"/>
                </a:solidFill>
                <a:ea typeface="MS Mincho"/>
                <a:cs typeface="Times New Roman" panose="02020603050405020304" pitchFamily="18" charset="0"/>
              </a:rPr>
              <a:t>pilote nationale lancée en 2025, coordonnée par l'AP-HP et les Hospices Civils de Lyon, financée par l'INCa (6 millions d'euros).</a:t>
            </a:r>
          </a:p>
          <a:p>
            <a:pPr fontAlgn="base"/>
            <a:r>
              <a:rPr lang="fr-FR" sz="2400" dirty="0">
                <a:solidFill>
                  <a:schemeClr val="accent2"/>
                </a:solidFill>
                <a:ea typeface="MS Mincho"/>
                <a:cs typeface="Times New Roman" panose="02020603050405020304" pitchFamily="18" charset="0"/>
              </a:rPr>
              <a:t>Dépistage précoce par scanner basse dose.</a:t>
            </a:r>
          </a:p>
          <a:p>
            <a:pPr fontAlgn="base"/>
            <a:r>
              <a:rPr lang="fr-FR" sz="2400" dirty="0">
                <a:solidFill>
                  <a:schemeClr val="accent2"/>
                </a:solidFill>
                <a:ea typeface="MS Mincho"/>
                <a:cs typeface="Times New Roman" panose="02020603050405020304" pitchFamily="18" charset="0"/>
              </a:rPr>
              <a:t>Population : 20 000 participants âgés de 50 à 74 ans.</a:t>
            </a:r>
          </a:p>
          <a:p>
            <a:pPr fontAlgn="base"/>
            <a:r>
              <a:rPr lang="fr-FR" sz="2400" dirty="0">
                <a:solidFill>
                  <a:schemeClr val="accent2"/>
                </a:solidFill>
                <a:ea typeface="MS Mincho"/>
                <a:cs typeface="Times New Roman" panose="02020603050405020304" pitchFamily="18" charset="0"/>
              </a:rPr>
              <a:t>Critères stricts d’inclusion.</a:t>
            </a:r>
          </a:p>
        </p:txBody>
      </p:sp>
      <p:sp>
        <p:nvSpPr>
          <p:cNvPr id="14" name="ZoneTexte 13"/>
          <p:cNvSpPr txBox="1"/>
          <p:nvPr/>
        </p:nvSpPr>
        <p:spPr>
          <a:xfrm>
            <a:off x="7456777" y="5556412"/>
            <a:ext cx="10779294" cy="984885"/>
          </a:xfrm>
          <a:prstGeom prst="rect">
            <a:avLst/>
          </a:prstGeom>
          <a:noFill/>
        </p:spPr>
        <p:txBody>
          <a:bodyPr wrap="square" rtlCol="0">
            <a:spAutoFit/>
          </a:bodyPr>
          <a:lstStyle/>
          <a:p>
            <a:pPr>
              <a:defRPr sz="1000" i="1">
                <a:solidFill>
                  <a:srgbClr val="646464"/>
                </a:solidFill>
              </a:defRPr>
            </a:pPr>
            <a:r>
              <a:rPr lang="fr-FR" sz="1400" dirty="0">
                <a:solidFill>
                  <a:srgbClr val="000000"/>
                </a:solidFill>
                <a:cs typeface="Times New Roman" panose="02020603050405020304" pitchFamily="18" charset="0"/>
              </a:rPr>
              <a:t/>
            </a:r>
            <a:br>
              <a:rPr lang="fr-FR" sz="1400" dirty="0">
                <a:solidFill>
                  <a:srgbClr val="000000"/>
                </a:solidFill>
                <a:cs typeface="Times New Roman" panose="02020603050405020304" pitchFamily="18" charset="0"/>
              </a:rPr>
            </a:br>
            <a:r>
              <a:rPr lang="en-US" sz="2000" dirty="0">
                <a:solidFill>
                  <a:schemeClr val="accent2"/>
                </a:solidFill>
                <a:ea typeface="MS Mincho"/>
                <a:cs typeface="Times New Roman" panose="02020603050405020304" pitchFamily="18" charset="0"/>
              </a:rPr>
              <a:t/>
            </a:r>
            <a:br>
              <a:rPr lang="en-US" sz="2000" dirty="0">
                <a:solidFill>
                  <a:schemeClr val="accent2"/>
                </a:solidFill>
                <a:ea typeface="MS Mincho"/>
                <a:cs typeface="Times New Roman" panose="02020603050405020304" pitchFamily="18" charset="0"/>
              </a:rPr>
            </a:br>
            <a:r>
              <a:rPr lang="fr-FR" sz="1400" b="1" dirty="0" smtClean="0">
                <a:solidFill>
                  <a:schemeClr val="accent2"/>
                </a:solidFill>
              </a:rPr>
              <a:t>Source </a:t>
            </a:r>
            <a:r>
              <a:rPr lang="fr-FR" sz="1400" dirty="0" smtClean="0">
                <a:solidFill>
                  <a:schemeClr val="accent2"/>
                </a:solidFill>
              </a:rPr>
              <a:t>: </a:t>
            </a:r>
            <a:r>
              <a:rPr lang="fr-FR" sz="1400" dirty="0">
                <a:solidFill>
                  <a:schemeClr val="accent2"/>
                </a:solidFill>
              </a:rPr>
              <a:t>Institut National du Cancer, AP-HP</a:t>
            </a:r>
          </a:p>
          <a:p>
            <a:pPr>
              <a:defRPr sz="1000" i="1">
                <a:solidFill>
                  <a:srgbClr val="646464"/>
                </a:solidFill>
              </a:defRPr>
            </a:pPr>
            <a:endParaRPr lang="fr-FR" b="1"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8635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IMPULSION ((IMplémentation du dépistage du cancer PULmonaire par Scanner en populatION)</a:t>
            </a:r>
            <a:endParaRPr lang="fr-FR" sz="3000" b="1" u="sng" dirty="0" smtClean="0">
              <a:solidFill>
                <a:srgbClr val="435D74"/>
              </a:solidFill>
              <a:latin typeface="+mn-lt"/>
              <a:cs typeface="Times New Roman" panose="02020603050405020304" pitchFamily="18" charset="0"/>
            </a:endParaRPr>
          </a:p>
          <a:p>
            <a:r>
              <a:rPr lang="fr-FR" sz="3000" dirty="0" smtClean="0">
                <a:solidFill>
                  <a:srgbClr val="435D74"/>
                </a:solidFill>
                <a:latin typeface="+mn-lt"/>
                <a:cs typeface="Times New Roman" panose="02020603050405020304" pitchFamily="18" charset="0"/>
              </a:rPr>
              <a:t>Objectifs et méthodes</a:t>
            </a:r>
            <a:endParaRPr lang="fr-FR" sz="3000"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4"/>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11" name="Content Placeholder 2"/>
          <p:cNvSpPr txBox="1">
            <a:spLocks/>
          </p:cNvSpPr>
          <p:nvPr/>
        </p:nvSpPr>
        <p:spPr>
          <a:xfrm>
            <a:off x="502024" y="1835523"/>
            <a:ext cx="11842376" cy="446022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000"/>
              </a:spcAft>
            </a:pPr>
            <a:r>
              <a:rPr lang="en-US" sz="2400" b="1" dirty="0" smtClean="0">
                <a:solidFill>
                  <a:schemeClr val="accent2"/>
                </a:solidFill>
                <a:cs typeface="Times New Roman" panose="02020603050405020304" pitchFamily="18" charset="0"/>
              </a:rPr>
              <a:t>Objectifs : </a:t>
            </a:r>
            <a:r>
              <a:rPr lang="en-US" sz="2200" dirty="0" smtClean="0">
                <a:solidFill>
                  <a:schemeClr val="accent2"/>
                </a:solidFill>
                <a:cs typeface="Times New Roman" panose="02020603050405020304" pitchFamily="18" charset="0"/>
              </a:rPr>
              <a:t>Évaluer </a:t>
            </a:r>
            <a:r>
              <a:rPr lang="en-US" sz="2200" dirty="0">
                <a:solidFill>
                  <a:schemeClr val="accent2"/>
                </a:solidFill>
                <a:cs typeface="Times New Roman" panose="02020603050405020304" pitchFamily="18" charset="0"/>
              </a:rPr>
              <a:t>la faisabilité et l'efficacité d'un dépistage organisé du cancer du poumon par scanner thoracique basse dose</a:t>
            </a:r>
            <a:r>
              <a:rPr lang="en-US" sz="2200" dirty="0" smtClean="0">
                <a:solidFill>
                  <a:schemeClr val="accent2"/>
                </a:solidFill>
                <a:cs typeface="Times New Roman" panose="02020603050405020304" pitchFamily="18" charset="0"/>
              </a:rPr>
              <a:t>.</a:t>
            </a:r>
          </a:p>
          <a:p>
            <a:pPr>
              <a:lnSpc>
                <a:spcPct val="120000"/>
              </a:lnSpc>
              <a:spcAft>
                <a:spcPts val="1000"/>
              </a:spcAft>
            </a:pPr>
            <a:r>
              <a:rPr lang="en-US" sz="2400" b="1" dirty="0">
                <a:solidFill>
                  <a:schemeClr val="accent2"/>
                </a:solidFill>
                <a:ea typeface="MS Gothic" panose="020B0609070205080204" pitchFamily="49" charset="-128"/>
                <a:cs typeface="Times New Roman" panose="02020603050405020304" pitchFamily="18" charset="0"/>
              </a:rPr>
              <a:t>Protocole </a:t>
            </a:r>
            <a:r>
              <a:rPr lang="en-US" sz="2400" b="1" dirty="0" smtClean="0">
                <a:solidFill>
                  <a:schemeClr val="accent2"/>
                </a:solidFill>
                <a:ea typeface="MS Gothic" panose="020B0609070205080204" pitchFamily="49" charset="-128"/>
                <a:cs typeface="Times New Roman" panose="02020603050405020304" pitchFamily="18" charset="0"/>
              </a:rPr>
              <a:t>: </a:t>
            </a:r>
            <a:r>
              <a:rPr lang="en-US" sz="2200" dirty="0" smtClean="0">
                <a:solidFill>
                  <a:schemeClr val="accent2"/>
                </a:solidFill>
                <a:ea typeface="MS Mincho"/>
                <a:cs typeface="Times New Roman" panose="02020603050405020304" pitchFamily="18" charset="0"/>
              </a:rPr>
              <a:t>en </a:t>
            </a:r>
            <a:r>
              <a:rPr lang="en-US" sz="2200" dirty="0">
                <a:solidFill>
                  <a:schemeClr val="accent2"/>
                </a:solidFill>
                <a:ea typeface="MS Mincho"/>
                <a:cs typeface="Times New Roman" panose="02020603050405020304" pitchFamily="18" charset="0"/>
              </a:rPr>
              <a:t>lien avec les modèles NLST et NELSON</a:t>
            </a:r>
            <a:endParaRPr lang="fr-FR" sz="2200" dirty="0">
              <a:solidFill>
                <a:schemeClr val="accent2"/>
              </a:solidFill>
              <a:cs typeface="Times New Roman" panose="02020603050405020304" pitchFamily="18" charset="0"/>
            </a:endParaRPr>
          </a:p>
          <a:p>
            <a:pPr>
              <a:lnSpc>
                <a:spcPct val="120000"/>
              </a:lnSpc>
              <a:spcAft>
                <a:spcPts val="1000"/>
              </a:spcAft>
            </a:pPr>
            <a:r>
              <a:rPr lang="en-US" sz="2400" b="1" dirty="0">
                <a:solidFill>
                  <a:schemeClr val="accent2"/>
                </a:solidFill>
                <a:cs typeface="Times New Roman" panose="02020603050405020304" pitchFamily="18" charset="0"/>
              </a:rPr>
              <a:t>Population ciblée :</a:t>
            </a:r>
            <a:r>
              <a:rPr lang="fr-FR" sz="2400" b="1" dirty="0">
                <a:solidFill>
                  <a:schemeClr val="accent2"/>
                </a:solidFill>
                <a:cs typeface="Times New Roman" panose="02020603050405020304" pitchFamily="18" charset="0"/>
              </a:rPr>
              <a:t> </a:t>
            </a:r>
            <a:r>
              <a:rPr lang="en-US" sz="2200" dirty="0">
                <a:solidFill>
                  <a:schemeClr val="accent2"/>
                </a:solidFill>
                <a:cs typeface="Times New Roman" panose="02020603050405020304" pitchFamily="18" charset="0"/>
              </a:rPr>
              <a:t>Individus âgés de 50 à 74 ans, fumeurs ou ex-fumeurs depuis moins de 15 ans, avec au moins 20 paquets-années.</a:t>
            </a:r>
            <a:endParaRPr lang="fr-FR" sz="2200" dirty="0">
              <a:solidFill>
                <a:schemeClr val="accent2"/>
              </a:solidFill>
              <a:cs typeface="Times New Roman" panose="02020603050405020304" pitchFamily="18" charset="0"/>
            </a:endParaRPr>
          </a:p>
          <a:p>
            <a:pPr>
              <a:lnSpc>
                <a:spcPct val="120000"/>
              </a:lnSpc>
              <a:spcAft>
                <a:spcPts val="1000"/>
              </a:spcAft>
            </a:pPr>
            <a:r>
              <a:rPr lang="en-US" sz="2400" b="1" dirty="0">
                <a:solidFill>
                  <a:schemeClr val="accent2"/>
                </a:solidFill>
                <a:cs typeface="Times New Roman" panose="02020603050405020304" pitchFamily="18" charset="0"/>
              </a:rPr>
              <a:t>Méthodologie </a:t>
            </a:r>
            <a:r>
              <a:rPr lang="en-US" sz="2400" b="1" dirty="0" smtClean="0">
                <a:solidFill>
                  <a:schemeClr val="accent2"/>
                </a:solidFill>
                <a:cs typeface="Times New Roman" panose="02020603050405020304" pitchFamily="18" charset="0"/>
              </a:rPr>
              <a:t>:</a:t>
            </a:r>
            <a:endParaRPr lang="fr-FR" sz="2400" b="1" dirty="0" smtClean="0">
              <a:solidFill>
                <a:schemeClr val="accent2"/>
              </a:solidFill>
              <a:cs typeface="Times New Roman" panose="02020603050405020304" pitchFamily="18" charset="0"/>
            </a:endParaRPr>
          </a:p>
          <a:p>
            <a:pPr marL="0" indent="0">
              <a:lnSpc>
                <a:spcPct val="120000"/>
              </a:lnSpc>
              <a:spcAft>
                <a:spcPts val="1000"/>
              </a:spcAft>
              <a:buNone/>
            </a:pPr>
            <a:r>
              <a:rPr lang="fr-FR" sz="2400" b="1" dirty="0" smtClean="0">
                <a:solidFill>
                  <a:schemeClr val="accent2"/>
                </a:solidFill>
                <a:cs typeface="Times New Roman" panose="02020603050405020304" pitchFamily="18" charset="0"/>
              </a:rPr>
              <a:t>	</a:t>
            </a:r>
            <a:r>
              <a:rPr lang="fr-FR" sz="2200" dirty="0" smtClean="0">
                <a:solidFill>
                  <a:schemeClr val="accent2"/>
                </a:solidFill>
                <a:cs typeface="Times New Roman" panose="02020603050405020304" pitchFamily="18" charset="0"/>
              </a:rPr>
              <a:t>→</a:t>
            </a:r>
            <a:r>
              <a:rPr lang="fr-FR" sz="2200" b="1" dirty="0" smtClean="0">
                <a:solidFill>
                  <a:schemeClr val="accent2"/>
                </a:solidFill>
                <a:cs typeface="Times New Roman" panose="02020603050405020304" pitchFamily="18" charset="0"/>
              </a:rPr>
              <a:t> </a:t>
            </a:r>
            <a:r>
              <a:rPr lang="en-US" sz="2200" dirty="0" smtClean="0">
                <a:solidFill>
                  <a:schemeClr val="accent2"/>
                </a:solidFill>
                <a:cs typeface="Times New Roman" panose="02020603050405020304" pitchFamily="18" charset="0"/>
              </a:rPr>
              <a:t>Deux </a:t>
            </a:r>
            <a:r>
              <a:rPr lang="en-US" sz="2200" dirty="0">
                <a:solidFill>
                  <a:schemeClr val="accent2"/>
                </a:solidFill>
                <a:cs typeface="Times New Roman" panose="02020603050405020304" pitchFamily="18" charset="0"/>
              </a:rPr>
              <a:t>scanners basse dose initiaux à un an d'intervalle puis un tous les deux ans.</a:t>
            </a:r>
            <a:br>
              <a:rPr lang="en-US" sz="2200" dirty="0">
                <a:solidFill>
                  <a:schemeClr val="accent2"/>
                </a:solidFill>
                <a:cs typeface="Times New Roman" panose="02020603050405020304" pitchFamily="18" charset="0"/>
              </a:rPr>
            </a:br>
            <a:r>
              <a:rPr lang="en-US" sz="2200" dirty="0" smtClean="0">
                <a:solidFill>
                  <a:schemeClr val="accent2"/>
                </a:solidFill>
                <a:cs typeface="Times New Roman" panose="02020603050405020304" pitchFamily="18" charset="0"/>
              </a:rPr>
              <a:t>	→ Accompagnement </a:t>
            </a:r>
            <a:r>
              <a:rPr lang="en-US" sz="2200" dirty="0">
                <a:solidFill>
                  <a:schemeClr val="accent2"/>
                </a:solidFill>
                <a:cs typeface="Times New Roman" panose="02020603050405020304" pitchFamily="18" charset="0"/>
              </a:rPr>
              <a:t>systématique au sevrage tabagique.</a:t>
            </a:r>
            <a:br>
              <a:rPr lang="en-US" sz="2200" dirty="0">
                <a:solidFill>
                  <a:schemeClr val="accent2"/>
                </a:solidFill>
                <a:cs typeface="Times New Roman" panose="02020603050405020304" pitchFamily="18" charset="0"/>
              </a:rPr>
            </a:br>
            <a:r>
              <a:rPr lang="en-US" sz="2200" dirty="0">
                <a:solidFill>
                  <a:schemeClr val="accent2"/>
                </a:solidFill>
                <a:cs typeface="Times New Roman" panose="02020603050405020304" pitchFamily="18" charset="0"/>
              </a:rPr>
              <a:t>	</a:t>
            </a:r>
            <a:r>
              <a:rPr lang="en-US" sz="2200" dirty="0" smtClean="0">
                <a:solidFill>
                  <a:schemeClr val="accent2"/>
                </a:solidFill>
                <a:cs typeface="Times New Roman" panose="02020603050405020304" pitchFamily="18" charset="0"/>
              </a:rPr>
              <a:t>→ Utilisation </a:t>
            </a:r>
            <a:r>
              <a:rPr lang="en-US" sz="2200" dirty="0">
                <a:solidFill>
                  <a:schemeClr val="accent2"/>
                </a:solidFill>
                <a:cs typeface="Times New Roman" panose="02020603050405020304" pitchFamily="18" charset="0"/>
              </a:rPr>
              <a:t>de l'IA comme second lecteur.</a:t>
            </a:r>
            <a:endParaRPr lang="fr-FR" sz="2200" dirty="0">
              <a:solidFill>
                <a:schemeClr val="accent2"/>
              </a:solidFill>
              <a:cs typeface="Times New Roman" panose="02020603050405020304" pitchFamily="18" charset="0"/>
            </a:endParaRPr>
          </a:p>
        </p:txBody>
      </p:sp>
      <p:sp>
        <p:nvSpPr>
          <p:cNvPr id="14" name="ZoneTexte 13"/>
          <p:cNvSpPr txBox="1"/>
          <p:nvPr/>
        </p:nvSpPr>
        <p:spPr>
          <a:xfrm>
            <a:off x="7456777" y="5556412"/>
            <a:ext cx="10779294" cy="984885"/>
          </a:xfrm>
          <a:prstGeom prst="rect">
            <a:avLst/>
          </a:prstGeom>
          <a:noFill/>
        </p:spPr>
        <p:txBody>
          <a:bodyPr wrap="square" rtlCol="0">
            <a:spAutoFit/>
          </a:bodyPr>
          <a:lstStyle/>
          <a:p>
            <a:pPr>
              <a:defRPr sz="1000" i="1">
                <a:solidFill>
                  <a:srgbClr val="646464"/>
                </a:solidFill>
              </a:defRPr>
            </a:pPr>
            <a:r>
              <a:rPr lang="fr-FR" sz="1400" dirty="0">
                <a:solidFill>
                  <a:srgbClr val="000000"/>
                </a:solidFill>
                <a:cs typeface="Times New Roman" panose="02020603050405020304" pitchFamily="18" charset="0"/>
              </a:rPr>
              <a:t/>
            </a:r>
            <a:br>
              <a:rPr lang="fr-FR" sz="1400" dirty="0">
                <a:solidFill>
                  <a:srgbClr val="000000"/>
                </a:solidFill>
                <a:cs typeface="Times New Roman" panose="02020603050405020304" pitchFamily="18" charset="0"/>
              </a:rPr>
            </a:br>
            <a:r>
              <a:rPr lang="en-US" sz="2000" dirty="0">
                <a:solidFill>
                  <a:schemeClr val="accent2"/>
                </a:solidFill>
                <a:ea typeface="MS Mincho"/>
                <a:cs typeface="Times New Roman" panose="02020603050405020304" pitchFamily="18" charset="0"/>
              </a:rPr>
              <a:t/>
            </a:r>
            <a:br>
              <a:rPr lang="en-US" sz="2000" dirty="0">
                <a:solidFill>
                  <a:schemeClr val="accent2"/>
                </a:solidFill>
                <a:ea typeface="MS Mincho"/>
                <a:cs typeface="Times New Roman" panose="02020603050405020304" pitchFamily="18" charset="0"/>
              </a:rPr>
            </a:br>
            <a:r>
              <a:rPr lang="fr-FR" sz="1400" b="1" dirty="0" smtClean="0">
                <a:solidFill>
                  <a:schemeClr val="accent2"/>
                </a:solidFill>
              </a:rPr>
              <a:t>Source </a:t>
            </a:r>
            <a:r>
              <a:rPr lang="fr-FR" sz="1400" dirty="0" smtClean="0">
                <a:solidFill>
                  <a:schemeClr val="accent2"/>
                </a:solidFill>
              </a:rPr>
              <a:t>: </a:t>
            </a:r>
            <a:r>
              <a:rPr lang="fr-FR" sz="1400" dirty="0">
                <a:solidFill>
                  <a:schemeClr val="accent2"/>
                </a:solidFill>
              </a:rPr>
              <a:t>Institut National du Cancer, AP-HP</a:t>
            </a:r>
          </a:p>
          <a:p>
            <a:pPr>
              <a:defRPr sz="1000" i="1">
                <a:solidFill>
                  <a:srgbClr val="646464"/>
                </a:solidFill>
              </a:defRPr>
            </a:pPr>
            <a:endParaRPr lang="fr-FR" b="1"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15479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IMPULSION ((IMplémentation du dépistage du cancer PULmonaire par Scanner en populatION)</a:t>
            </a:r>
            <a:endParaRPr lang="fr-FR" sz="3000" b="1" u="sng" dirty="0" smtClean="0">
              <a:solidFill>
                <a:srgbClr val="435D74"/>
              </a:solidFill>
              <a:latin typeface="+mn-lt"/>
              <a:cs typeface="Times New Roman" panose="02020603050405020304" pitchFamily="18" charset="0"/>
            </a:endParaRPr>
          </a:p>
          <a:p>
            <a:r>
              <a:rPr lang="fr-FR" sz="3000" dirty="0" smtClean="0">
                <a:solidFill>
                  <a:srgbClr val="435D74"/>
                </a:solidFill>
                <a:latin typeface="+mn-lt"/>
                <a:cs typeface="Times New Roman" panose="02020603050405020304" pitchFamily="18" charset="0"/>
              </a:rPr>
              <a:t>Résultats préliminaires</a:t>
            </a:r>
            <a:endParaRPr lang="fr-FR" sz="3000"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11" name="Content Placeholder 2"/>
          <p:cNvSpPr txBox="1">
            <a:spLocks/>
          </p:cNvSpPr>
          <p:nvPr/>
        </p:nvSpPr>
        <p:spPr>
          <a:xfrm>
            <a:off x="502024" y="18355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rgbClr val="000000"/>
                </a:solidFill>
                <a:cs typeface="Times New Roman" panose="02020603050405020304" pitchFamily="18" charset="0"/>
              </a:rPr>
              <a:t>5 % de cancers détectés précocement.</a:t>
            </a:r>
          </a:p>
          <a:p>
            <a:r>
              <a:rPr lang="fr-FR" dirty="0">
                <a:solidFill>
                  <a:srgbClr val="000000"/>
                </a:solidFill>
                <a:cs typeface="Times New Roman" panose="02020603050405020304" pitchFamily="18" charset="0"/>
              </a:rPr>
              <a:t>70% des cancers à stade I ou II.</a:t>
            </a:r>
          </a:p>
        </p:txBody>
      </p:sp>
      <p:sp>
        <p:nvSpPr>
          <p:cNvPr id="14" name="ZoneTexte 13"/>
          <p:cNvSpPr txBox="1"/>
          <p:nvPr/>
        </p:nvSpPr>
        <p:spPr>
          <a:xfrm>
            <a:off x="7456777" y="5556412"/>
            <a:ext cx="10779294" cy="984885"/>
          </a:xfrm>
          <a:prstGeom prst="rect">
            <a:avLst/>
          </a:prstGeom>
          <a:noFill/>
        </p:spPr>
        <p:txBody>
          <a:bodyPr wrap="square" rtlCol="0">
            <a:spAutoFit/>
          </a:bodyPr>
          <a:lstStyle/>
          <a:p>
            <a:pPr>
              <a:defRPr sz="1000" i="1">
                <a:solidFill>
                  <a:srgbClr val="646464"/>
                </a:solidFill>
              </a:defRPr>
            </a:pPr>
            <a:r>
              <a:rPr lang="fr-FR" sz="1400" dirty="0">
                <a:solidFill>
                  <a:srgbClr val="000000"/>
                </a:solidFill>
                <a:cs typeface="Times New Roman" panose="02020603050405020304" pitchFamily="18" charset="0"/>
              </a:rPr>
              <a:t/>
            </a:r>
            <a:br>
              <a:rPr lang="fr-FR" sz="1400" dirty="0">
                <a:solidFill>
                  <a:srgbClr val="000000"/>
                </a:solidFill>
                <a:cs typeface="Times New Roman" panose="02020603050405020304" pitchFamily="18" charset="0"/>
              </a:rPr>
            </a:br>
            <a:r>
              <a:rPr lang="en-US" sz="2000" dirty="0">
                <a:solidFill>
                  <a:schemeClr val="accent2"/>
                </a:solidFill>
                <a:ea typeface="MS Mincho"/>
                <a:cs typeface="Times New Roman" panose="02020603050405020304" pitchFamily="18" charset="0"/>
              </a:rPr>
              <a:t/>
            </a:r>
            <a:br>
              <a:rPr lang="en-US" sz="2000" dirty="0">
                <a:solidFill>
                  <a:schemeClr val="accent2"/>
                </a:solidFill>
                <a:ea typeface="MS Mincho"/>
                <a:cs typeface="Times New Roman" panose="02020603050405020304" pitchFamily="18" charset="0"/>
              </a:rPr>
            </a:br>
            <a:r>
              <a:rPr lang="fr-FR" sz="1400" b="1" dirty="0" smtClean="0">
                <a:solidFill>
                  <a:schemeClr val="accent2"/>
                </a:solidFill>
              </a:rPr>
              <a:t>Source </a:t>
            </a:r>
            <a:r>
              <a:rPr lang="fr-FR" sz="1400" dirty="0" smtClean="0">
                <a:solidFill>
                  <a:schemeClr val="accent2"/>
                </a:solidFill>
              </a:rPr>
              <a:t>: </a:t>
            </a:r>
            <a:r>
              <a:rPr lang="fr-FR" sz="1400" dirty="0">
                <a:solidFill>
                  <a:schemeClr val="accent2"/>
                </a:solidFill>
              </a:rPr>
              <a:t>Institut National du Cancer, </a:t>
            </a:r>
            <a:r>
              <a:rPr lang="fr-FR" sz="1400" dirty="0" smtClean="0">
                <a:solidFill>
                  <a:schemeClr val="accent2"/>
                </a:solidFill>
              </a:rPr>
              <a:t>2025</a:t>
            </a:r>
            <a:endParaRPr lang="fr-FR" sz="1400" dirty="0">
              <a:solidFill>
                <a:schemeClr val="accent2"/>
              </a:solidFill>
            </a:endParaRPr>
          </a:p>
          <a:p>
            <a:pPr>
              <a:defRPr sz="1000" i="1">
                <a:solidFill>
                  <a:srgbClr val="646464"/>
                </a:solidFill>
              </a:defRPr>
            </a:pPr>
            <a:endParaRPr lang="fr-FR" b="1"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11567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PROPOUMON vs IMPULSION</a:t>
            </a:r>
            <a:endParaRPr lang="fr-FR" sz="3000"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graphicFrame>
        <p:nvGraphicFramePr>
          <p:cNvPr id="9" name="Espace réservé du contenu 5"/>
          <p:cNvGraphicFramePr>
            <a:graphicFrameLocks/>
          </p:cNvGraphicFramePr>
          <p:nvPr>
            <p:extLst>
              <p:ext uri="{D42A27DB-BD31-4B8C-83A1-F6EECF244321}">
                <p14:modId xmlns:p14="http://schemas.microsoft.com/office/powerpoint/2010/main" val="933897603"/>
              </p:ext>
            </p:extLst>
          </p:nvPr>
        </p:nvGraphicFramePr>
        <p:xfrm>
          <a:off x="1849960" y="1797891"/>
          <a:ext cx="8277504" cy="3268830"/>
        </p:xfrm>
        <a:graphic>
          <a:graphicData uri="http://schemas.openxmlformats.org/drawingml/2006/table">
            <a:tbl>
              <a:tblPr firstRow="1" firstCol="1" bandRow="1">
                <a:tableStyleId>{5C22544A-7EE6-4342-B048-85BDC9FD1C3A}</a:tableStyleId>
              </a:tblPr>
              <a:tblGrid>
                <a:gridCol w="2759168">
                  <a:extLst>
                    <a:ext uri="{9D8B030D-6E8A-4147-A177-3AD203B41FA5}">
                      <a16:colId xmlns="" xmlns:a16="http://schemas.microsoft.com/office/drawing/2014/main" val="950258705"/>
                    </a:ext>
                  </a:extLst>
                </a:gridCol>
                <a:gridCol w="2759168">
                  <a:extLst>
                    <a:ext uri="{9D8B030D-6E8A-4147-A177-3AD203B41FA5}">
                      <a16:colId xmlns="" xmlns:a16="http://schemas.microsoft.com/office/drawing/2014/main" val="499982616"/>
                    </a:ext>
                  </a:extLst>
                </a:gridCol>
                <a:gridCol w="2759168">
                  <a:extLst>
                    <a:ext uri="{9D8B030D-6E8A-4147-A177-3AD203B41FA5}">
                      <a16:colId xmlns="" xmlns:a16="http://schemas.microsoft.com/office/drawing/2014/main" val="974518636"/>
                    </a:ext>
                  </a:extLst>
                </a:gridCol>
              </a:tblGrid>
              <a:tr h="318149">
                <a:tc>
                  <a:txBody>
                    <a:bodyPr/>
                    <a:lstStyle/>
                    <a:p>
                      <a:pPr>
                        <a:lnSpc>
                          <a:spcPct val="115000"/>
                        </a:lnSpc>
                        <a:spcAft>
                          <a:spcPts val="0"/>
                        </a:spcAft>
                      </a:pPr>
                      <a:r>
                        <a:rPr lang="en-US" sz="1600" dirty="0" smtClean="0">
                          <a:effectLst/>
                        </a:rPr>
                        <a:t>Caractéristiques</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IMPULSION</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PROPOUMON</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extLst>
                  <a:ext uri="{0D108BD9-81ED-4DB2-BD59-A6C34878D82A}">
                    <a16:rowId xmlns="" xmlns:a16="http://schemas.microsoft.com/office/drawing/2014/main" val="3235425384"/>
                  </a:ext>
                </a:extLst>
              </a:tr>
              <a:tr h="658133">
                <a:tc>
                  <a:txBody>
                    <a:bodyPr/>
                    <a:lstStyle/>
                    <a:p>
                      <a:pPr>
                        <a:lnSpc>
                          <a:spcPct val="115000"/>
                        </a:lnSpc>
                        <a:spcAft>
                          <a:spcPts val="0"/>
                        </a:spcAft>
                      </a:pPr>
                      <a:r>
                        <a:rPr lang="en-US" sz="1600" dirty="0">
                          <a:effectLst/>
                        </a:rPr>
                        <a:t>Population ciblée</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Fumeurs et ex-fumeurs (50-74 ans)</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Travailleurs exposés à des cancérogènes respiratoires</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extLst>
                  <a:ext uri="{0D108BD9-81ED-4DB2-BD59-A6C34878D82A}">
                    <a16:rowId xmlns="" xmlns:a16="http://schemas.microsoft.com/office/drawing/2014/main" val="4169324760"/>
                  </a:ext>
                </a:extLst>
              </a:tr>
              <a:tr h="658133">
                <a:tc>
                  <a:txBody>
                    <a:bodyPr/>
                    <a:lstStyle/>
                    <a:p>
                      <a:pPr>
                        <a:lnSpc>
                          <a:spcPct val="115000"/>
                        </a:lnSpc>
                        <a:spcAft>
                          <a:spcPts val="0"/>
                        </a:spcAft>
                      </a:pPr>
                      <a:r>
                        <a:rPr lang="en-US" sz="1600" dirty="0">
                          <a:effectLst/>
                        </a:rPr>
                        <a:t>Objectif principal</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Évaluer la faisabilité d’un dépistage organisé</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Évaluer l’efficacité du dépistage ciblé</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extLst>
                  <a:ext uri="{0D108BD9-81ED-4DB2-BD59-A6C34878D82A}">
                    <a16:rowId xmlns="" xmlns:a16="http://schemas.microsoft.com/office/drawing/2014/main" val="337492716"/>
                  </a:ext>
                </a:extLst>
              </a:tr>
              <a:tr h="658133">
                <a:tc>
                  <a:txBody>
                    <a:bodyPr/>
                    <a:lstStyle/>
                    <a:p>
                      <a:pPr>
                        <a:lnSpc>
                          <a:spcPct val="115000"/>
                        </a:lnSpc>
                        <a:spcAft>
                          <a:spcPts val="0"/>
                        </a:spcAft>
                      </a:pPr>
                      <a:r>
                        <a:rPr lang="en-US" sz="1600" dirty="0">
                          <a:effectLst/>
                        </a:rPr>
                        <a:t>Méthodologie</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Scanners à faible dose à intervalles réguliers</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Scanners selon le niveau de risque individuel</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extLst>
                  <a:ext uri="{0D108BD9-81ED-4DB2-BD59-A6C34878D82A}">
                    <a16:rowId xmlns="" xmlns:a16="http://schemas.microsoft.com/office/drawing/2014/main" val="233624066"/>
                  </a:ext>
                </a:extLst>
              </a:tr>
              <a:tr h="658133">
                <a:tc>
                  <a:txBody>
                    <a:bodyPr/>
                    <a:lstStyle/>
                    <a:p>
                      <a:pPr>
                        <a:lnSpc>
                          <a:spcPct val="115000"/>
                        </a:lnSpc>
                        <a:spcAft>
                          <a:spcPts val="0"/>
                        </a:spcAft>
                      </a:pPr>
                      <a:r>
                        <a:rPr lang="en-US" sz="1600" dirty="0">
                          <a:effectLst/>
                        </a:rPr>
                        <a:t>Accompagnement</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Sevrage tabagique systématique</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Information sur les risques professionnels</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extLst>
                  <a:ext uri="{0D108BD9-81ED-4DB2-BD59-A6C34878D82A}">
                    <a16:rowId xmlns="" xmlns:a16="http://schemas.microsoft.com/office/drawing/2014/main" val="3798336721"/>
                  </a:ext>
                </a:extLst>
              </a:tr>
              <a:tr h="318149">
                <a:tc>
                  <a:txBody>
                    <a:bodyPr/>
                    <a:lstStyle/>
                    <a:p>
                      <a:pPr>
                        <a:lnSpc>
                          <a:spcPct val="115000"/>
                        </a:lnSpc>
                        <a:spcAft>
                          <a:spcPts val="0"/>
                        </a:spcAft>
                      </a:pPr>
                      <a:r>
                        <a:rPr lang="en-US" sz="1600" dirty="0">
                          <a:effectLst/>
                        </a:rPr>
                        <a:t>Financement</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INCa (6 millions d’euros)</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Non spécifié</a:t>
                      </a:r>
                      <a:endParaRPr lang="fr-FR" sz="1600" dirty="0">
                        <a:effectLst/>
                        <a:latin typeface="Cambria" panose="02040503050406030204" pitchFamily="18" charset="0"/>
                        <a:ea typeface="MS Mincho"/>
                        <a:cs typeface="Times New Roman" panose="02020603050405020304" pitchFamily="18" charset="0"/>
                      </a:endParaRPr>
                    </a:p>
                  </a:txBody>
                  <a:tcPr marL="68580" marR="68580" marT="0" marB="0"/>
                </a:tc>
                <a:extLst>
                  <a:ext uri="{0D108BD9-81ED-4DB2-BD59-A6C34878D82A}">
                    <a16:rowId xmlns="" xmlns:a16="http://schemas.microsoft.com/office/drawing/2014/main" val="3341163644"/>
                  </a:ext>
                </a:extLst>
              </a:tr>
            </a:tbl>
          </a:graphicData>
        </a:graphic>
      </p:graphicFrame>
      <p:grpSp>
        <p:nvGrpSpPr>
          <p:cNvPr id="10" name="Google Shape;8372;p153"/>
          <p:cNvGrpSpPr/>
          <p:nvPr/>
        </p:nvGrpSpPr>
        <p:grpSpPr>
          <a:xfrm>
            <a:off x="1516546" y="1344901"/>
            <a:ext cx="471736" cy="465235"/>
            <a:chOff x="2034675" y="3617925"/>
            <a:chExt cx="299325" cy="295200"/>
          </a:xfrm>
          <a:solidFill>
            <a:srgbClr val="B2CFE3"/>
          </a:solidFill>
        </p:grpSpPr>
        <p:sp>
          <p:nvSpPr>
            <p:cNvPr id="12" name="Google Shape;8373;p153"/>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3" name="Google Shape;8374;p153"/>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5" name="Google Shape;8375;p153"/>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6" name="Google Shape;8376;p153"/>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7" name="Google Shape;8377;p153"/>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grpSp>
    </p:spTree>
    <p:extLst>
      <p:ext uri="{BB962C8B-B14F-4D97-AF65-F5344CB8AC3E}">
        <p14:creationId xmlns:p14="http://schemas.microsoft.com/office/powerpoint/2010/main" val="23300600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PROPOUMON vs IMPULSION</a:t>
            </a:r>
            <a:endParaRPr lang="fr-FR" sz="3000"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17" name="Rectangle à coins arrondis 16"/>
          <p:cNvSpPr/>
          <p:nvPr/>
        </p:nvSpPr>
        <p:spPr>
          <a:xfrm>
            <a:off x="48432" y="1344900"/>
            <a:ext cx="5614238" cy="4798451"/>
          </a:xfrm>
          <a:prstGeom prst="roundRect">
            <a:avLst/>
          </a:prstGeom>
          <a:solidFill>
            <a:schemeClr val="accent3">
              <a:lumMod val="75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u="sng" dirty="0" smtClean="0"/>
              <a:t>PROPOUMON</a:t>
            </a:r>
          </a:p>
          <a:p>
            <a:endParaRPr lang="fr-FR" sz="2000" b="1" u="sng" dirty="0" smtClean="0"/>
          </a:p>
          <a:p>
            <a:pPr marL="342900" indent="-342900">
              <a:buFont typeface="Arial" panose="020B0604020202020204" pitchFamily="34" charset="0"/>
              <a:buChar char="•"/>
            </a:pPr>
            <a:r>
              <a:rPr lang="fr-FR" sz="1900" dirty="0"/>
              <a:t>Public ciblé : patients avec cancer </a:t>
            </a:r>
            <a:r>
              <a:rPr lang="fr-FR" sz="1900" dirty="0" smtClean="0"/>
              <a:t>broncho-pulmonaire </a:t>
            </a:r>
            <a:r>
              <a:rPr lang="fr-FR" sz="1900" dirty="0"/>
              <a:t>déjà diagnostiqué. </a:t>
            </a:r>
            <a:endParaRPr lang="fr-FR" sz="1900" dirty="0" smtClean="0"/>
          </a:p>
          <a:p>
            <a:pPr marL="342900" indent="-342900">
              <a:buFont typeface="Arial" panose="020B0604020202020204" pitchFamily="34" charset="0"/>
              <a:buChar char="•"/>
            </a:pPr>
            <a:endParaRPr lang="fr-FR" sz="1900" dirty="0"/>
          </a:p>
          <a:p>
            <a:pPr marL="342900" indent="-342900">
              <a:buFont typeface="Arial" panose="020B0604020202020204" pitchFamily="34" charset="0"/>
              <a:buChar char="•"/>
            </a:pPr>
            <a:r>
              <a:rPr lang="fr-FR" sz="1900" dirty="0"/>
              <a:t>But : repérer les expositions professionnelles passées, orienter vers une consultation spécialisée, et faciliter la déclaration en maladie professionnelle. </a:t>
            </a:r>
            <a:endParaRPr lang="fr-FR" sz="1900" dirty="0" smtClean="0"/>
          </a:p>
          <a:p>
            <a:pPr marL="342900" indent="-342900">
              <a:buFont typeface="Arial" panose="020B0604020202020204" pitchFamily="34" charset="0"/>
              <a:buChar char="•"/>
            </a:pPr>
            <a:endParaRPr lang="fr-FR" sz="1900" dirty="0"/>
          </a:p>
          <a:p>
            <a:pPr marL="342900" indent="-342900">
              <a:buFont typeface="Arial" panose="020B0604020202020204" pitchFamily="34" charset="0"/>
              <a:buChar char="•"/>
            </a:pPr>
            <a:r>
              <a:rPr lang="fr-FR" sz="1900" dirty="0"/>
              <a:t>Méthode : Auto-questionnaire (AQREP), Évaluation par binôme médical, Certificat médical initial (CMI), Déclaration MP. </a:t>
            </a:r>
            <a:endParaRPr lang="fr-FR" sz="1900" dirty="0" smtClean="0"/>
          </a:p>
          <a:p>
            <a:endParaRPr lang="fr-FR" sz="1900" dirty="0"/>
          </a:p>
          <a:p>
            <a:pPr marL="342900" indent="-342900">
              <a:buFont typeface="Arial" panose="020B0604020202020204" pitchFamily="34" charset="0"/>
              <a:buChar char="•"/>
            </a:pPr>
            <a:r>
              <a:rPr lang="fr-FR" sz="1900" dirty="0"/>
              <a:t>Aucun examen </a:t>
            </a:r>
            <a:r>
              <a:rPr lang="fr-FR" sz="1900" dirty="0" smtClean="0"/>
              <a:t>d’imagerie</a:t>
            </a:r>
            <a:endParaRPr lang="fr-FR" sz="1700" dirty="0"/>
          </a:p>
        </p:txBody>
      </p:sp>
      <p:sp>
        <p:nvSpPr>
          <p:cNvPr id="18" name="Rectangle à coins arrondis 17"/>
          <p:cNvSpPr/>
          <p:nvPr/>
        </p:nvSpPr>
        <p:spPr>
          <a:xfrm>
            <a:off x="6373432" y="1301109"/>
            <a:ext cx="5614238" cy="4775286"/>
          </a:xfrm>
          <a:prstGeom prst="roundRect">
            <a:avLst/>
          </a:prstGeom>
          <a:solidFill>
            <a:schemeClr val="accent3">
              <a:lumMod val="75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u="sng" dirty="0" smtClean="0"/>
              <a:t>IMPULSION</a:t>
            </a:r>
          </a:p>
          <a:p>
            <a:endParaRPr lang="fr-FR" sz="2000" b="1" u="sng" dirty="0" smtClean="0"/>
          </a:p>
          <a:p>
            <a:pPr marL="342900" indent="-342900">
              <a:buFont typeface="Arial" panose="020B0604020202020204" pitchFamily="34" charset="0"/>
              <a:buChar char="•"/>
            </a:pPr>
            <a:r>
              <a:rPr lang="fr-FR" sz="1900" dirty="0"/>
              <a:t>Public ciblé : sujets à risque élevé (âge + tabac ± expositions pro), sans diagnostic de cancer. </a:t>
            </a:r>
            <a:endParaRPr lang="fr-FR" sz="1900" dirty="0" smtClean="0"/>
          </a:p>
          <a:p>
            <a:endParaRPr lang="fr-FR" sz="1900" dirty="0"/>
          </a:p>
          <a:p>
            <a:pPr marL="342900" indent="-342900">
              <a:buFont typeface="Arial" panose="020B0604020202020204" pitchFamily="34" charset="0"/>
              <a:buChar char="•"/>
            </a:pPr>
            <a:r>
              <a:rPr lang="fr-FR" sz="1900" dirty="0"/>
              <a:t>But : dépistage précoce du cancer du poumon</a:t>
            </a:r>
            <a:r>
              <a:rPr lang="fr-FR" sz="1900" dirty="0" smtClean="0"/>
              <a:t>.</a:t>
            </a:r>
          </a:p>
          <a:p>
            <a:r>
              <a:rPr lang="fr-FR" sz="1900" dirty="0" smtClean="0"/>
              <a:t> </a:t>
            </a:r>
            <a:endParaRPr lang="fr-FR" sz="1900" dirty="0"/>
          </a:p>
          <a:p>
            <a:pPr marL="342900" indent="-342900">
              <a:buFont typeface="Arial" panose="020B0604020202020204" pitchFamily="34" charset="0"/>
              <a:buChar char="•"/>
            </a:pPr>
            <a:r>
              <a:rPr lang="fr-FR" sz="1900" dirty="0"/>
              <a:t>Méthode : Scanner thoracique basse dose (LDCT), Double lecture dont une avec intelligence artificielle, Sevrage tabagique intégré. </a:t>
            </a:r>
            <a:endParaRPr lang="fr-FR" sz="1900" dirty="0" smtClean="0"/>
          </a:p>
          <a:p>
            <a:endParaRPr lang="fr-FR" sz="1900" dirty="0"/>
          </a:p>
          <a:p>
            <a:pPr marL="342900" indent="-342900">
              <a:buFont typeface="Arial" panose="020B0604020202020204" pitchFamily="34" charset="0"/>
              <a:buChar char="•"/>
            </a:pPr>
            <a:r>
              <a:rPr lang="fr-FR" sz="1900" dirty="0"/>
              <a:t>Pas de volet “reconnaissance en maladie professionnelle” intégré</a:t>
            </a:r>
          </a:p>
        </p:txBody>
      </p:sp>
      <p:grpSp>
        <p:nvGrpSpPr>
          <p:cNvPr id="19" name="Google Shape;8162;p153"/>
          <p:cNvGrpSpPr/>
          <p:nvPr/>
        </p:nvGrpSpPr>
        <p:grpSpPr>
          <a:xfrm>
            <a:off x="5799076" y="3470259"/>
            <a:ext cx="471736" cy="436985"/>
            <a:chOff x="4266025" y="3609275"/>
            <a:chExt cx="299325" cy="277275"/>
          </a:xfrm>
          <a:solidFill>
            <a:srgbClr val="B2CFE3"/>
          </a:solidFill>
        </p:grpSpPr>
        <p:sp>
          <p:nvSpPr>
            <p:cNvPr id="20" name="Google Shape;8163;p153"/>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21" name="Google Shape;8164;p153"/>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grpSp>
    </p:spTree>
    <p:extLst>
      <p:ext uri="{BB962C8B-B14F-4D97-AF65-F5344CB8AC3E}">
        <p14:creationId xmlns:p14="http://schemas.microsoft.com/office/powerpoint/2010/main" val="1479774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PROPOUMON vs IMPULSION</a:t>
            </a:r>
            <a:endParaRPr lang="fr-FR" sz="3000"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11" name="Content Placeholder 2"/>
          <p:cNvSpPr txBox="1">
            <a:spLocks/>
          </p:cNvSpPr>
          <p:nvPr/>
        </p:nvSpPr>
        <p:spPr>
          <a:xfrm>
            <a:off x="502024" y="18355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fr-FR" sz="2400" b="1" dirty="0">
                <a:solidFill>
                  <a:srgbClr val="000000"/>
                </a:solidFill>
              </a:rPr>
              <a:t>Aujourd’hui – Articulation avec le dépistage (scanner basse dose)</a:t>
            </a:r>
            <a:r>
              <a:rPr lang="fr-FR" sz="2400" dirty="0">
                <a:solidFill>
                  <a:srgbClr val="000000"/>
                </a:solidFill>
              </a:rPr>
              <a:t> </a:t>
            </a:r>
          </a:p>
          <a:p>
            <a:pPr fontAlgn="base"/>
            <a:r>
              <a:rPr lang="fr-FR" sz="2400" dirty="0" smtClean="0">
                <a:solidFill>
                  <a:srgbClr val="000000"/>
                </a:solidFill>
              </a:rPr>
              <a:t>IMPULSION distinct </a:t>
            </a:r>
            <a:r>
              <a:rPr lang="fr-FR" sz="2400" dirty="0">
                <a:solidFill>
                  <a:srgbClr val="000000"/>
                </a:solidFill>
              </a:rPr>
              <a:t>de PROPOUMON mais complémentaire. </a:t>
            </a:r>
          </a:p>
          <a:p>
            <a:pPr marL="0" indent="0" fontAlgn="base">
              <a:buNone/>
            </a:pPr>
            <a:r>
              <a:rPr lang="fr-FR" sz="2400" dirty="0" smtClean="0">
                <a:solidFill>
                  <a:srgbClr val="000000"/>
                </a:solidFill>
              </a:rPr>
              <a:t>	→ PROPOUMON </a:t>
            </a:r>
            <a:r>
              <a:rPr lang="fr-FR" sz="2400" dirty="0">
                <a:solidFill>
                  <a:srgbClr val="000000"/>
                </a:solidFill>
              </a:rPr>
              <a:t>reste centré sur les patients déjà diagnostiqués, pour reconnaître un </a:t>
            </a:r>
            <a:r>
              <a:rPr lang="fr-FR" sz="2400" dirty="0" smtClean="0">
                <a:solidFill>
                  <a:srgbClr val="000000"/>
                </a:solidFill>
              </a:rPr>
              <a:t>	lien </a:t>
            </a:r>
            <a:r>
              <a:rPr lang="fr-FR" sz="2400" dirty="0">
                <a:solidFill>
                  <a:srgbClr val="000000"/>
                </a:solidFill>
              </a:rPr>
              <a:t>avec le travail. </a:t>
            </a:r>
          </a:p>
          <a:p>
            <a:pPr marL="0" lvl="0" indent="0" fontAlgn="base">
              <a:buNone/>
            </a:pPr>
            <a:r>
              <a:rPr lang="fr-FR" sz="2400" dirty="0" smtClean="0">
                <a:solidFill>
                  <a:srgbClr val="000000"/>
                </a:solidFill>
              </a:rPr>
              <a:t>	→ IMPULSION </a:t>
            </a:r>
            <a:r>
              <a:rPr lang="fr-FR" sz="2400" dirty="0">
                <a:solidFill>
                  <a:srgbClr val="000000"/>
                </a:solidFill>
              </a:rPr>
              <a:t>s’adresse aux sujets à risque (fumeurs, ex-fumeurs, exposés) sans </a:t>
            </a:r>
            <a:r>
              <a:rPr lang="fr-FR" sz="2400" dirty="0" smtClean="0">
                <a:solidFill>
                  <a:srgbClr val="000000"/>
                </a:solidFill>
              </a:rPr>
              <a:t>	diagnostic</a:t>
            </a:r>
            <a:r>
              <a:rPr lang="fr-FR" sz="2400" dirty="0">
                <a:solidFill>
                  <a:srgbClr val="000000"/>
                </a:solidFill>
              </a:rPr>
              <a:t>, pour les dépister précocement par scanner basse dose (TDM-LD). </a:t>
            </a:r>
          </a:p>
          <a:p>
            <a:pPr marL="0" lvl="0" indent="0" fontAlgn="base">
              <a:buNone/>
            </a:pPr>
            <a:endParaRPr lang="fr-FR" sz="2400" dirty="0" smtClean="0">
              <a:solidFill>
                <a:srgbClr val="000000"/>
              </a:solidFill>
            </a:endParaRPr>
          </a:p>
          <a:p>
            <a:pPr fontAlgn="base"/>
            <a:r>
              <a:rPr lang="fr-FR" sz="2400" dirty="0" smtClean="0">
                <a:solidFill>
                  <a:srgbClr val="000000"/>
                </a:solidFill>
              </a:rPr>
              <a:t>Les </a:t>
            </a:r>
            <a:r>
              <a:rPr lang="fr-FR" sz="2400" dirty="0">
                <a:solidFill>
                  <a:srgbClr val="000000"/>
                </a:solidFill>
              </a:rPr>
              <a:t>deux peuvent coexister chez le même patient : </a:t>
            </a:r>
          </a:p>
          <a:p>
            <a:pPr marL="0" lvl="0" indent="0" fontAlgn="base">
              <a:buNone/>
            </a:pPr>
            <a:r>
              <a:rPr lang="fr-FR" sz="2400" dirty="0" smtClean="0">
                <a:solidFill>
                  <a:srgbClr val="000000"/>
                </a:solidFill>
              </a:rPr>
              <a:t>	→ Scanner </a:t>
            </a:r>
            <a:r>
              <a:rPr lang="fr-FR" sz="2400" dirty="0">
                <a:solidFill>
                  <a:srgbClr val="000000"/>
                </a:solidFill>
              </a:rPr>
              <a:t>dans le cadre IMPULSION. </a:t>
            </a:r>
          </a:p>
          <a:p>
            <a:pPr marL="0" lvl="0" indent="0" fontAlgn="base">
              <a:buNone/>
            </a:pPr>
            <a:r>
              <a:rPr lang="fr-FR" sz="2400" dirty="0" smtClean="0">
                <a:solidFill>
                  <a:srgbClr val="000000"/>
                </a:solidFill>
              </a:rPr>
              <a:t>	→ Puis </a:t>
            </a:r>
            <a:r>
              <a:rPr lang="fr-FR" sz="2400" dirty="0">
                <a:solidFill>
                  <a:srgbClr val="000000"/>
                </a:solidFill>
              </a:rPr>
              <a:t>si CBP : repérage via AQREP dans PROPOUMON. </a:t>
            </a:r>
          </a:p>
        </p:txBody>
      </p:sp>
    </p:spTree>
    <p:extLst>
      <p:ext uri="{BB962C8B-B14F-4D97-AF65-F5344CB8AC3E}">
        <p14:creationId xmlns:p14="http://schemas.microsoft.com/office/powerpoint/2010/main" val="20279378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Perspectives scientifiques</a:t>
            </a: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9" name="Content Placeholder 2"/>
          <p:cNvSpPr txBox="1">
            <a:spLocks/>
          </p:cNvSpPr>
          <p:nvPr/>
        </p:nvSpPr>
        <p:spPr>
          <a:xfrm>
            <a:off x="561975" y="1524000"/>
            <a:ext cx="10972800" cy="32990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smtClean="0">
                <a:solidFill>
                  <a:schemeClr val="accent2"/>
                </a:solidFill>
                <a:cs typeface="Times New Roman" panose="02020603050405020304" pitchFamily="18" charset="0"/>
              </a:rPr>
              <a:t>Biomarqueurs pour détection précoce</a:t>
            </a:r>
          </a:p>
          <a:p>
            <a:pPr marL="0" indent="0">
              <a:buFont typeface="Arial" panose="020B0604020202020204" pitchFamily="34" charset="0"/>
              <a:buNone/>
            </a:pPr>
            <a:r>
              <a:rPr lang="fr-FR" sz="2400" dirty="0" smtClean="0">
                <a:solidFill>
                  <a:schemeClr val="accent2"/>
                </a:solidFill>
                <a:cs typeface="Times New Roman" panose="02020603050405020304" pitchFamily="18" charset="0"/>
              </a:rPr>
              <a:t>Recherche sur l’impact environnemental et professionnel combiné sur incidence cancer pulmonaire</a:t>
            </a:r>
          </a:p>
          <a:p>
            <a:pPr marL="0" indent="0">
              <a:buFont typeface="Arial" panose="020B0604020202020204" pitchFamily="34" charset="0"/>
              <a:buNone/>
            </a:pPr>
            <a:r>
              <a:rPr lang="fr-FR" sz="2400" dirty="0" smtClean="0">
                <a:solidFill>
                  <a:schemeClr val="accent2"/>
                </a:solidFill>
                <a:cs typeface="Times New Roman" panose="02020603050405020304" pitchFamily="18" charset="0"/>
              </a:rPr>
              <a:t>Ex : Amiante/silice vs Radon/tabac/pollution</a:t>
            </a:r>
          </a:p>
        </p:txBody>
      </p:sp>
      <p:sp>
        <p:nvSpPr>
          <p:cNvPr id="10" name="ZoneTexte 9"/>
          <p:cNvSpPr txBox="1"/>
          <p:nvPr/>
        </p:nvSpPr>
        <p:spPr>
          <a:xfrm>
            <a:off x="6992963" y="5420575"/>
            <a:ext cx="10779294" cy="1223925"/>
          </a:xfrm>
          <a:prstGeom prst="rect">
            <a:avLst/>
          </a:prstGeom>
          <a:noFill/>
        </p:spPr>
        <p:txBody>
          <a:bodyPr wrap="square" rtlCol="0">
            <a:spAutoFit/>
          </a:bodyPr>
          <a:lstStyle/>
          <a:p>
            <a:pPr>
              <a:lnSpc>
                <a:spcPct val="115000"/>
              </a:lnSpc>
              <a:spcAft>
                <a:spcPts val="1000"/>
              </a:spcAft>
            </a:pPr>
            <a:r>
              <a:rPr lang="fr-FR" sz="1400" dirty="0">
                <a:solidFill>
                  <a:srgbClr val="000000"/>
                </a:solidFill>
                <a:cs typeface="Times New Roman" panose="02020603050405020304" pitchFamily="18" charset="0"/>
              </a:rPr>
              <a:t/>
            </a:r>
            <a:br>
              <a:rPr lang="fr-FR" sz="1400" dirty="0">
                <a:solidFill>
                  <a:srgbClr val="000000"/>
                </a:solidFill>
                <a:cs typeface="Times New Roman" panose="02020603050405020304" pitchFamily="18" charset="0"/>
              </a:rPr>
            </a:br>
            <a:r>
              <a:rPr lang="en-US" sz="2000" dirty="0">
                <a:solidFill>
                  <a:schemeClr val="accent2"/>
                </a:solidFill>
                <a:ea typeface="MS Mincho"/>
                <a:cs typeface="Times New Roman" panose="02020603050405020304" pitchFamily="18" charset="0"/>
              </a:rPr>
              <a:t/>
            </a:r>
            <a:br>
              <a:rPr lang="en-US" sz="2000" dirty="0">
                <a:solidFill>
                  <a:schemeClr val="accent2"/>
                </a:solidFill>
                <a:ea typeface="MS Mincho"/>
                <a:cs typeface="Times New Roman" panose="02020603050405020304" pitchFamily="18" charset="0"/>
              </a:rPr>
            </a:br>
            <a:r>
              <a:rPr lang="fr-FR" sz="1400" b="1" i="1" dirty="0">
                <a:solidFill>
                  <a:schemeClr val="accent2"/>
                </a:solidFill>
                <a:ea typeface="MS Gothic" panose="020B0609070205080204" pitchFamily="49" charset="-128"/>
                <a:cs typeface="Times New Roman" panose="02020603050405020304" pitchFamily="18" charset="0"/>
              </a:rPr>
              <a:t>Source : </a:t>
            </a:r>
            <a:r>
              <a:rPr lang="fr-FR" sz="1400" i="1" dirty="0">
                <a:solidFill>
                  <a:schemeClr val="accent2"/>
                </a:solidFill>
                <a:ea typeface="MS Gothic" panose="020B0609070205080204" pitchFamily="49" charset="-128"/>
                <a:cs typeface="Times New Roman" panose="02020603050405020304" pitchFamily="18" charset="0"/>
              </a:rPr>
              <a:t>Institut avancée des biosciences 2025</a:t>
            </a:r>
          </a:p>
          <a:p>
            <a:pPr>
              <a:defRPr sz="1000" i="1">
                <a:solidFill>
                  <a:srgbClr val="646464"/>
                </a:solidFill>
              </a:defRPr>
            </a:pPr>
            <a:endParaRPr lang="fr-FR" b="1"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39371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0"/>
          <p:cNvPicPr>
            <a:picLocks noChangeAspect="1"/>
          </p:cNvPicPr>
          <p:nvPr/>
        </p:nvPicPr>
        <p:blipFill>
          <a:blip r:embed="rId3">
            <a:extLst>
              <a:ext uri="{28A0092B-C50C-407E-A947-70E740481C1C}">
                <a14:useLocalDpi xmlns:a14="http://schemas.microsoft.com/office/drawing/2010/main" val="0"/>
              </a:ext>
            </a:extLst>
          </a:blip>
          <a:srcRect l="16290" t="19258" r="24025" b="20576"/>
          <a:stretch>
            <a:fillRect/>
          </a:stretch>
        </p:blipFill>
        <p:spPr bwMode="auto">
          <a:xfrm>
            <a:off x="11044989" y="5773653"/>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290946" y="201901"/>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sng"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rPr>
              <a:t>Suivi post-professionnel</a:t>
            </a:r>
          </a:p>
          <a:p>
            <a:pPr marL="0" marR="0" lvl="0" indent="0" algn="l" defTabSz="914400" rtl="0" eaLnBrk="1" fontAlgn="auto" latinLnBrk="0" hangingPunct="1">
              <a:lnSpc>
                <a:spcPct val="90000"/>
              </a:lnSpc>
              <a:spcBef>
                <a:spcPct val="0"/>
              </a:spcBef>
              <a:spcAft>
                <a:spcPts val="0"/>
              </a:spcAft>
              <a:buClrTx/>
              <a:buSzTx/>
              <a:buFontTx/>
              <a:buNone/>
              <a:tabLst/>
              <a:defRPr/>
            </a:pPr>
            <a:r>
              <a:rPr lang="fr-FR" sz="3000" dirty="0">
                <a:solidFill>
                  <a:srgbClr val="435D74"/>
                </a:solidFill>
                <a:latin typeface="Calibri" panose="020F0502020204030204"/>
                <a:cs typeface="Times New Roman" panose="02020603050405020304" pitchFamily="18" charset="0"/>
              </a:rPr>
              <a:t>Au-delà de l’amiante</a:t>
            </a:r>
            <a:endParaRPr kumimoji="0" lang="fr-FR" sz="3000" i="0" strike="noStrike" kern="1200" cap="none" spc="0" normalizeH="0" baseline="0" noProof="0" dirty="0">
              <a:ln>
                <a:noFill/>
              </a:ln>
              <a:solidFill>
                <a:srgbClr val="435D74"/>
              </a:solidFill>
              <a:effectLst/>
              <a:uLnTx/>
              <a:uFillTx/>
              <a:latin typeface="Calibri" panose="020F0502020204030204"/>
              <a:ea typeface="+mj-ea"/>
              <a:cs typeface="Times New Roman" panose="02020603050405020304" pitchFamily="18" charset="0"/>
            </a:endParaRPr>
          </a:p>
        </p:txBody>
      </p:sp>
      <p:pic>
        <p:nvPicPr>
          <p:cNvPr id="10" name="Image 9"/>
          <p:cNvPicPr>
            <a:picLocks noChangeAspect="1"/>
          </p:cNvPicPr>
          <p:nvPr/>
        </p:nvPicPr>
        <p:blipFill rotWithShape="1">
          <a:blip r:embed="rId4"/>
          <a:srcRect t="-1" b="5576"/>
          <a:stretch/>
        </p:blipFill>
        <p:spPr>
          <a:xfrm>
            <a:off x="0" y="6279188"/>
            <a:ext cx="2453268" cy="566497"/>
          </a:xfrm>
          <a:prstGeom prst="rect">
            <a:avLst/>
          </a:prstGeom>
        </p:spPr>
      </p:pic>
      <p:sp>
        <p:nvSpPr>
          <p:cNvPr id="8" name="Content Placeholder 2">
            <a:extLst>
              <a:ext uri="{FF2B5EF4-FFF2-40B4-BE49-F238E27FC236}">
                <a16:creationId xmlns:a16="http://schemas.microsoft.com/office/drawing/2014/main" xmlns="" id="{FE42518A-047D-423B-A3DD-38275039B009}"/>
              </a:ext>
            </a:extLst>
          </p:cNvPr>
          <p:cNvSpPr txBox="1">
            <a:spLocks/>
          </p:cNvSpPr>
          <p:nvPr/>
        </p:nvSpPr>
        <p:spPr>
          <a:xfrm>
            <a:off x="339738" y="1540854"/>
            <a:ext cx="11512524" cy="4546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prstClr val="black"/>
                </a:solidFill>
                <a:latin typeface="Calibri" panose="020F0502020204030204" pitchFamily="34" charset="0"/>
                <a:cs typeface="Calibri" panose="020F0502020204030204" pitchFamily="34" charset="0"/>
              </a:rPr>
              <a:t>Le suivi post-professionnel est bien codifié dans le cadre des expositions à l’amiante. </a:t>
            </a:r>
          </a:p>
          <a:p>
            <a:r>
              <a:rPr lang="fr-FR" sz="2400" dirty="0">
                <a:solidFill>
                  <a:prstClr val="black"/>
                </a:solidFill>
                <a:latin typeface="Calibri" panose="020F0502020204030204" pitchFamily="34" charset="0"/>
                <a:cs typeface="Calibri" panose="020F0502020204030204" pitchFamily="34" charset="0"/>
              </a:rPr>
              <a:t>En revanche, la question se pose régulièrement pour d’autres contaminants respiratoires irritants ou cancérigènes, pour lesquels aucun cadre réglementaire clair n’existe à ce jour. </a:t>
            </a:r>
          </a:p>
          <a:p>
            <a:r>
              <a:rPr lang="fr-FR" sz="2400" dirty="0">
                <a:solidFill>
                  <a:prstClr val="black"/>
                </a:solidFill>
                <a:latin typeface="Calibri" panose="020F0502020204030204" pitchFamily="34" charset="0"/>
                <a:cs typeface="Calibri" panose="020F0502020204030204" pitchFamily="34" charset="0"/>
              </a:rPr>
              <a:t>Sollicitation par les CPAM pour établir des protocoles de suivi, en dehors de toute recommandation officielle actuellement disponible. Evaluer l’opportunité d’un suivi post-professionnel chez d’anciens travailleurs exposés à des substances non listées dans l’annexe II de l’arrêté du 28 février 1995. Il s’agit souvent d’agents irritants ou suspectés d’effets respiratoires chroniques ou cancérogènes, mais pour lesquels aucun dispositif de SPP n’est officiellement prévu. </a:t>
            </a:r>
          </a:p>
          <a:p>
            <a:r>
              <a:rPr lang="fr-FR" sz="2400" dirty="0">
                <a:solidFill>
                  <a:prstClr val="black"/>
                </a:solidFill>
                <a:latin typeface="Calibri" panose="020F0502020204030204" pitchFamily="34" charset="0"/>
                <a:cs typeface="Calibri" panose="020F0502020204030204" pitchFamily="34" charset="0"/>
              </a:rPr>
              <a:t>Dans ces situations, un avis médical individualisé est demandé, reposant sur l’analyse du poste de travail, des durées d’exposition, et du retentissement clinique ou paraclinique éventuel. </a:t>
            </a:r>
          </a:p>
          <a:p>
            <a:pPr marL="0" indent="0">
              <a:buNone/>
            </a:pPr>
            <a:endParaRPr lang="fr-FR" sz="2200" dirty="0">
              <a:solidFill>
                <a:prstClr val="black"/>
              </a:solidFill>
              <a:cs typeface="Times New Roman" panose="02020603050405020304" pitchFamily="18" charset="0"/>
            </a:endParaRPr>
          </a:p>
          <a:p>
            <a:pPr marL="0" lvl="0" indent="0">
              <a:buNone/>
            </a:pPr>
            <a:endParaRPr lang="fr-FR" sz="2400" b="1" dirty="0">
              <a:solidFill>
                <a:schemeClr val="accent2"/>
              </a:solidFill>
              <a:cs typeface="Times New Roman" panose="02020603050405020304" pitchFamily="18" charset="0"/>
            </a:endParaRPr>
          </a:p>
        </p:txBody>
      </p:sp>
    </p:spTree>
    <p:extLst>
      <p:ext uri="{BB962C8B-B14F-4D97-AF65-F5344CB8AC3E}">
        <p14:creationId xmlns:p14="http://schemas.microsoft.com/office/powerpoint/2010/main" val="6757361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540620"/>
            <a:ext cx="12192000" cy="1366838"/>
          </a:xfrm>
        </p:spPr>
        <p:txBody>
          <a:bodyPr/>
          <a:lstStyle/>
          <a:p>
            <a:endParaRPr lang="fr-FR" dirty="0" smtClean="0">
              <a:latin typeface="Times New Roman" panose="02020603050405020304" pitchFamily="18" charset="0"/>
              <a:cs typeface="Times New Roman" panose="02020603050405020304" pitchFamily="18" charset="0"/>
            </a:endParaRPr>
          </a:p>
          <a:p>
            <a:pPr marL="0" indent="0" algn="ctr">
              <a:spcBef>
                <a:spcPct val="0"/>
              </a:spcBef>
              <a:buNone/>
            </a:pPr>
            <a:r>
              <a:rPr lang="fr-FR" sz="3200" b="1" dirty="0">
                <a:solidFill>
                  <a:srgbClr val="7030A0"/>
                </a:solidFill>
                <a:latin typeface="Times New Roman" panose="02020603050405020304" pitchFamily="18" charset="0"/>
                <a:ea typeface="+mj-ea"/>
                <a:cs typeface="Times New Roman" panose="02020603050405020304" pitchFamily="18" charset="0"/>
              </a:rPr>
              <a:t>Les cancérogènes professionnels </a:t>
            </a:r>
          </a:p>
        </p:txBody>
      </p:sp>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p:cNvPicPr>
            <a:picLocks noChangeAspect="1"/>
          </p:cNvPicPr>
          <p:nvPr/>
        </p:nvPicPr>
        <p:blipFill rotWithShape="1">
          <a:blip r:embed="rId3"/>
          <a:srcRect t="-1" b="5576"/>
          <a:stretch/>
        </p:blipFill>
        <p:spPr>
          <a:xfrm>
            <a:off x="0" y="6258049"/>
            <a:ext cx="2453268" cy="566497"/>
          </a:xfrm>
          <a:prstGeom prst="rect">
            <a:avLst/>
          </a:prstGeom>
        </p:spPr>
      </p:pic>
    </p:spTree>
    <p:extLst>
      <p:ext uri="{BB962C8B-B14F-4D97-AF65-F5344CB8AC3E}">
        <p14:creationId xmlns:p14="http://schemas.microsoft.com/office/powerpoint/2010/main" val="29915337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a:solidFill>
                  <a:srgbClr val="435D74"/>
                </a:solidFill>
                <a:latin typeface="+mn-lt"/>
                <a:cs typeface="Times New Roman" panose="02020603050405020304" pitchFamily="18" charset="0"/>
              </a:rPr>
              <a:t>Agents cancérogènes principaux</a:t>
            </a:r>
            <a:endParaRPr lang="fr-FR" sz="3000"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11" name="Content Placeholder 2"/>
          <p:cNvSpPr txBox="1">
            <a:spLocks/>
          </p:cNvSpPr>
          <p:nvPr/>
        </p:nvSpPr>
        <p:spPr>
          <a:xfrm>
            <a:off x="502024" y="18355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it-IT" sz="2400" dirty="0">
                <a:solidFill>
                  <a:srgbClr val="000000"/>
                </a:solidFill>
              </a:rPr>
              <a:t>Amiante</a:t>
            </a:r>
          </a:p>
          <a:p>
            <a:pPr fontAlgn="base"/>
            <a:r>
              <a:rPr lang="it-IT" sz="2400" dirty="0">
                <a:solidFill>
                  <a:srgbClr val="000000"/>
                </a:solidFill>
              </a:rPr>
              <a:t>Silice cristalline</a:t>
            </a:r>
          </a:p>
          <a:p>
            <a:pPr fontAlgn="base"/>
            <a:r>
              <a:rPr lang="it-IT" sz="2400" dirty="0">
                <a:solidFill>
                  <a:srgbClr val="000000"/>
                </a:solidFill>
              </a:rPr>
              <a:t>Diesel</a:t>
            </a:r>
          </a:p>
          <a:p>
            <a:pPr fontAlgn="base"/>
            <a:r>
              <a:rPr lang="it-IT" sz="2400" dirty="0">
                <a:solidFill>
                  <a:srgbClr val="000000"/>
                </a:solidFill>
              </a:rPr>
              <a:t>Benzène</a:t>
            </a:r>
          </a:p>
          <a:p>
            <a:pPr fontAlgn="base"/>
            <a:r>
              <a:rPr lang="it-IT" sz="2400" dirty="0">
                <a:solidFill>
                  <a:srgbClr val="000000"/>
                </a:solidFill>
              </a:rPr>
              <a:t>Radon</a:t>
            </a:r>
            <a:endParaRPr lang="fr-FR" sz="2400" dirty="0">
              <a:solidFill>
                <a:srgbClr val="000000"/>
              </a:solidFill>
            </a:endParaRPr>
          </a:p>
        </p:txBody>
      </p:sp>
      <p:sp>
        <p:nvSpPr>
          <p:cNvPr id="9" name="ZoneTexte 8"/>
          <p:cNvSpPr txBox="1"/>
          <p:nvPr/>
        </p:nvSpPr>
        <p:spPr>
          <a:xfrm>
            <a:off x="7456777" y="5556412"/>
            <a:ext cx="10779294" cy="984885"/>
          </a:xfrm>
          <a:prstGeom prst="rect">
            <a:avLst/>
          </a:prstGeom>
          <a:noFill/>
        </p:spPr>
        <p:txBody>
          <a:bodyPr wrap="square" rtlCol="0">
            <a:spAutoFit/>
          </a:bodyPr>
          <a:lstStyle/>
          <a:p>
            <a:pPr>
              <a:defRPr sz="1000" i="1">
                <a:solidFill>
                  <a:srgbClr val="646464"/>
                </a:solidFill>
              </a:defRPr>
            </a:pPr>
            <a:r>
              <a:rPr lang="fr-FR" sz="1400" dirty="0">
                <a:solidFill>
                  <a:srgbClr val="000000"/>
                </a:solidFill>
                <a:cs typeface="Times New Roman" panose="02020603050405020304" pitchFamily="18" charset="0"/>
              </a:rPr>
              <a:t/>
            </a:r>
            <a:br>
              <a:rPr lang="fr-FR" sz="1400" dirty="0">
                <a:solidFill>
                  <a:srgbClr val="000000"/>
                </a:solidFill>
                <a:cs typeface="Times New Roman" panose="02020603050405020304" pitchFamily="18" charset="0"/>
              </a:rPr>
            </a:br>
            <a:r>
              <a:rPr lang="en-US" sz="2000" dirty="0">
                <a:solidFill>
                  <a:schemeClr val="accent2"/>
                </a:solidFill>
                <a:ea typeface="MS Mincho"/>
                <a:cs typeface="Times New Roman" panose="02020603050405020304" pitchFamily="18" charset="0"/>
              </a:rPr>
              <a:t/>
            </a:r>
            <a:br>
              <a:rPr lang="en-US" sz="2000" dirty="0">
                <a:solidFill>
                  <a:schemeClr val="accent2"/>
                </a:solidFill>
                <a:ea typeface="MS Mincho"/>
                <a:cs typeface="Times New Roman" panose="02020603050405020304" pitchFamily="18" charset="0"/>
              </a:rPr>
            </a:br>
            <a:r>
              <a:rPr lang="fr-FR" sz="1400" b="1" dirty="0" smtClean="0">
                <a:solidFill>
                  <a:schemeClr val="accent2"/>
                </a:solidFill>
              </a:rPr>
              <a:t>Source </a:t>
            </a:r>
            <a:r>
              <a:rPr lang="fr-FR" sz="1400" dirty="0" smtClean="0">
                <a:solidFill>
                  <a:schemeClr val="accent2"/>
                </a:solidFill>
              </a:rPr>
              <a:t>: </a:t>
            </a:r>
            <a:r>
              <a:rPr lang="fr-FR" sz="1400" dirty="0">
                <a:solidFill>
                  <a:schemeClr val="accent2"/>
                </a:solidFill>
                <a:latin typeface="Times New Roman" panose="02020603050405020304" pitchFamily="18" charset="0"/>
                <a:cs typeface="Times New Roman" panose="02020603050405020304" pitchFamily="18" charset="0"/>
              </a:rPr>
              <a:t>Classification CIRC</a:t>
            </a:r>
          </a:p>
          <a:p>
            <a:pPr>
              <a:defRPr sz="1000" i="1">
                <a:solidFill>
                  <a:srgbClr val="646464"/>
                </a:solidFill>
              </a:defRPr>
            </a:pPr>
            <a:endParaRPr lang="fr-FR" b="1"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84092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Tableaux</a:t>
            </a:r>
            <a:endParaRPr lang="fr-FR" sz="3000"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9" name="ZoneTexte 8"/>
          <p:cNvSpPr txBox="1"/>
          <p:nvPr/>
        </p:nvSpPr>
        <p:spPr>
          <a:xfrm>
            <a:off x="7456777" y="5556412"/>
            <a:ext cx="10779294" cy="984885"/>
          </a:xfrm>
          <a:prstGeom prst="rect">
            <a:avLst/>
          </a:prstGeom>
          <a:noFill/>
        </p:spPr>
        <p:txBody>
          <a:bodyPr wrap="square" rtlCol="0">
            <a:spAutoFit/>
          </a:bodyPr>
          <a:lstStyle/>
          <a:p>
            <a:pPr>
              <a:defRPr sz="1000" i="1">
                <a:solidFill>
                  <a:srgbClr val="646464"/>
                </a:solidFill>
              </a:defRPr>
            </a:pPr>
            <a:r>
              <a:rPr lang="fr-FR" sz="1400" dirty="0">
                <a:solidFill>
                  <a:srgbClr val="000000"/>
                </a:solidFill>
                <a:cs typeface="Times New Roman" panose="02020603050405020304" pitchFamily="18" charset="0"/>
              </a:rPr>
              <a:t/>
            </a:r>
            <a:br>
              <a:rPr lang="fr-FR" sz="1400" dirty="0">
                <a:solidFill>
                  <a:srgbClr val="000000"/>
                </a:solidFill>
                <a:cs typeface="Times New Roman" panose="02020603050405020304" pitchFamily="18" charset="0"/>
              </a:rPr>
            </a:br>
            <a:r>
              <a:rPr lang="en-US" sz="2000" dirty="0">
                <a:solidFill>
                  <a:schemeClr val="accent2"/>
                </a:solidFill>
                <a:ea typeface="MS Mincho"/>
                <a:cs typeface="Times New Roman" panose="02020603050405020304" pitchFamily="18" charset="0"/>
              </a:rPr>
              <a:t/>
            </a:r>
            <a:br>
              <a:rPr lang="en-US" sz="2000" dirty="0">
                <a:solidFill>
                  <a:schemeClr val="accent2"/>
                </a:solidFill>
                <a:ea typeface="MS Mincho"/>
                <a:cs typeface="Times New Roman" panose="02020603050405020304" pitchFamily="18" charset="0"/>
              </a:rPr>
            </a:br>
            <a:r>
              <a:rPr lang="fr-FR" sz="1400" b="1" dirty="0" smtClean="0">
                <a:solidFill>
                  <a:schemeClr val="accent2"/>
                </a:solidFill>
              </a:rPr>
              <a:t>Source </a:t>
            </a:r>
            <a:r>
              <a:rPr lang="fr-FR" sz="1400" dirty="0" smtClean="0">
                <a:solidFill>
                  <a:schemeClr val="accent2"/>
                </a:solidFill>
              </a:rPr>
              <a:t>: </a:t>
            </a:r>
            <a:r>
              <a:rPr lang="fr-FR" sz="1400" dirty="0">
                <a:solidFill>
                  <a:schemeClr val="accent2"/>
                </a:solidFill>
                <a:latin typeface="Times New Roman" panose="02020603050405020304" pitchFamily="18" charset="0"/>
                <a:cs typeface="Times New Roman" panose="02020603050405020304" pitchFamily="18" charset="0"/>
              </a:rPr>
              <a:t>Classification CIRC</a:t>
            </a:r>
          </a:p>
          <a:p>
            <a:pPr>
              <a:defRPr sz="1000" i="1">
                <a:solidFill>
                  <a:srgbClr val="646464"/>
                </a:solidFill>
              </a:defRPr>
            </a:pPr>
            <a:endParaRPr lang="fr-FR" b="1" dirty="0">
              <a:solidFill>
                <a:schemeClr val="accent2"/>
              </a:solidFill>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4"/>
          <a:stretch>
            <a:fillRect/>
          </a:stretch>
        </p:blipFill>
        <p:spPr>
          <a:xfrm>
            <a:off x="290946" y="1201150"/>
            <a:ext cx="5614903" cy="4676037"/>
          </a:xfrm>
          <a:prstGeom prst="rect">
            <a:avLst/>
          </a:prstGeom>
        </p:spPr>
      </p:pic>
      <p:pic>
        <p:nvPicPr>
          <p:cNvPr id="3" name="Image 2"/>
          <p:cNvPicPr>
            <a:picLocks noChangeAspect="1"/>
          </p:cNvPicPr>
          <p:nvPr/>
        </p:nvPicPr>
        <p:blipFill>
          <a:blip r:embed="rId5"/>
          <a:stretch>
            <a:fillRect/>
          </a:stretch>
        </p:blipFill>
        <p:spPr>
          <a:xfrm>
            <a:off x="6132856" y="1048737"/>
            <a:ext cx="5797798" cy="4828450"/>
          </a:xfrm>
          <a:prstGeom prst="rect">
            <a:avLst/>
          </a:prstGeom>
        </p:spPr>
      </p:pic>
    </p:spTree>
    <p:extLst>
      <p:ext uri="{BB962C8B-B14F-4D97-AF65-F5344CB8AC3E}">
        <p14:creationId xmlns:p14="http://schemas.microsoft.com/office/powerpoint/2010/main" val="1908382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Tableaux</a:t>
            </a:r>
            <a:endParaRPr lang="fr-FR" sz="3000"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9" name="ZoneTexte 8"/>
          <p:cNvSpPr txBox="1"/>
          <p:nvPr/>
        </p:nvSpPr>
        <p:spPr>
          <a:xfrm>
            <a:off x="7456777" y="5556412"/>
            <a:ext cx="10779294" cy="984885"/>
          </a:xfrm>
          <a:prstGeom prst="rect">
            <a:avLst/>
          </a:prstGeom>
          <a:noFill/>
        </p:spPr>
        <p:txBody>
          <a:bodyPr wrap="square" rtlCol="0">
            <a:spAutoFit/>
          </a:bodyPr>
          <a:lstStyle/>
          <a:p>
            <a:pPr>
              <a:defRPr sz="1000" i="1">
                <a:solidFill>
                  <a:srgbClr val="646464"/>
                </a:solidFill>
              </a:defRPr>
            </a:pPr>
            <a:r>
              <a:rPr lang="fr-FR" sz="1400" dirty="0">
                <a:solidFill>
                  <a:srgbClr val="000000"/>
                </a:solidFill>
                <a:cs typeface="Times New Roman" panose="02020603050405020304" pitchFamily="18" charset="0"/>
              </a:rPr>
              <a:t/>
            </a:r>
            <a:br>
              <a:rPr lang="fr-FR" sz="1400" dirty="0">
                <a:solidFill>
                  <a:srgbClr val="000000"/>
                </a:solidFill>
                <a:cs typeface="Times New Roman" panose="02020603050405020304" pitchFamily="18" charset="0"/>
              </a:rPr>
            </a:br>
            <a:r>
              <a:rPr lang="en-US" sz="2000" dirty="0">
                <a:solidFill>
                  <a:schemeClr val="accent2"/>
                </a:solidFill>
                <a:ea typeface="MS Mincho"/>
                <a:cs typeface="Times New Roman" panose="02020603050405020304" pitchFamily="18" charset="0"/>
              </a:rPr>
              <a:t/>
            </a:r>
            <a:br>
              <a:rPr lang="en-US" sz="2000" dirty="0">
                <a:solidFill>
                  <a:schemeClr val="accent2"/>
                </a:solidFill>
                <a:ea typeface="MS Mincho"/>
                <a:cs typeface="Times New Roman" panose="02020603050405020304" pitchFamily="18" charset="0"/>
              </a:rPr>
            </a:br>
            <a:r>
              <a:rPr lang="fr-FR" sz="1400" b="1" dirty="0" smtClean="0">
                <a:solidFill>
                  <a:schemeClr val="accent2"/>
                </a:solidFill>
              </a:rPr>
              <a:t>Source </a:t>
            </a:r>
            <a:r>
              <a:rPr lang="fr-FR" sz="1400" dirty="0" smtClean="0">
                <a:solidFill>
                  <a:schemeClr val="accent2"/>
                </a:solidFill>
              </a:rPr>
              <a:t>: </a:t>
            </a:r>
            <a:r>
              <a:rPr lang="fr-FR" sz="1400" dirty="0">
                <a:solidFill>
                  <a:schemeClr val="accent2"/>
                </a:solidFill>
                <a:latin typeface="Times New Roman" panose="02020603050405020304" pitchFamily="18" charset="0"/>
                <a:cs typeface="Times New Roman" panose="02020603050405020304" pitchFamily="18" charset="0"/>
              </a:rPr>
              <a:t>Classification CIRC</a:t>
            </a:r>
          </a:p>
          <a:p>
            <a:pPr>
              <a:defRPr sz="1000" i="1">
                <a:solidFill>
                  <a:srgbClr val="646464"/>
                </a:solidFill>
              </a:defRPr>
            </a:pPr>
            <a:endParaRPr lang="fr-FR" b="1" dirty="0">
              <a:solidFill>
                <a:schemeClr val="accent2"/>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4"/>
          <a:stretch>
            <a:fillRect/>
          </a:stretch>
        </p:blipFill>
        <p:spPr>
          <a:xfrm>
            <a:off x="173354" y="1459598"/>
            <a:ext cx="5634422" cy="4675846"/>
          </a:xfrm>
          <a:prstGeom prst="rect">
            <a:avLst/>
          </a:prstGeom>
        </p:spPr>
      </p:pic>
      <p:pic>
        <p:nvPicPr>
          <p:cNvPr id="10" name="Espace réservé du contenu 3"/>
          <p:cNvPicPr>
            <a:picLocks noChangeAspect="1"/>
          </p:cNvPicPr>
          <p:nvPr/>
        </p:nvPicPr>
        <p:blipFill>
          <a:blip r:embed="rId5"/>
          <a:stretch>
            <a:fillRect/>
          </a:stretch>
        </p:blipFill>
        <p:spPr>
          <a:xfrm>
            <a:off x="5984046" y="1366420"/>
            <a:ext cx="5490965" cy="4481626"/>
          </a:xfrm>
          <a:prstGeom prst="rect">
            <a:avLst/>
          </a:prstGeom>
        </p:spPr>
      </p:pic>
    </p:spTree>
    <p:extLst>
      <p:ext uri="{BB962C8B-B14F-4D97-AF65-F5344CB8AC3E}">
        <p14:creationId xmlns:p14="http://schemas.microsoft.com/office/powerpoint/2010/main" val="227724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Conclusion et recommandations</a:t>
            </a:r>
            <a:endParaRPr lang="fr-FR" sz="3000"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11" name="Content Placeholder 2"/>
          <p:cNvSpPr txBox="1">
            <a:spLocks/>
          </p:cNvSpPr>
          <p:nvPr/>
        </p:nvSpPr>
        <p:spPr>
          <a:xfrm>
            <a:off x="502024" y="18355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fr-FR" sz="2400" b="1" dirty="0">
                <a:solidFill>
                  <a:srgbClr val="000000"/>
                </a:solidFill>
              </a:rPr>
              <a:t>Renforcer</a:t>
            </a:r>
            <a:r>
              <a:rPr lang="fr-FR" sz="2400" dirty="0">
                <a:solidFill>
                  <a:srgbClr val="000000"/>
                </a:solidFill>
              </a:rPr>
              <a:t> </a:t>
            </a:r>
            <a:r>
              <a:rPr lang="fr-FR" sz="2400" dirty="0" smtClean="0">
                <a:solidFill>
                  <a:srgbClr val="000000"/>
                </a:solidFill>
              </a:rPr>
              <a:t>la prévention </a:t>
            </a:r>
            <a:r>
              <a:rPr lang="fr-FR" sz="2400" dirty="0">
                <a:solidFill>
                  <a:srgbClr val="000000"/>
                </a:solidFill>
              </a:rPr>
              <a:t>primaire et secondaire</a:t>
            </a:r>
          </a:p>
          <a:p>
            <a:pPr fontAlgn="base"/>
            <a:r>
              <a:rPr lang="fr-FR" sz="2400" b="1" dirty="0">
                <a:solidFill>
                  <a:srgbClr val="000000"/>
                </a:solidFill>
              </a:rPr>
              <a:t>Optimiser</a:t>
            </a:r>
            <a:r>
              <a:rPr lang="fr-FR" sz="2400" dirty="0">
                <a:solidFill>
                  <a:srgbClr val="000000"/>
                </a:solidFill>
              </a:rPr>
              <a:t> la reconnaissance en maladie professionnelle.</a:t>
            </a:r>
          </a:p>
          <a:p>
            <a:pPr fontAlgn="base"/>
            <a:r>
              <a:rPr lang="fr-FR" sz="2400" dirty="0">
                <a:solidFill>
                  <a:srgbClr val="000000"/>
                </a:solidFill>
              </a:rPr>
              <a:t>Appel à </a:t>
            </a:r>
            <a:r>
              <a:rPr lang="fr-FR" sz="2400" b="1" dirty="0">
                <a:solidFill>
                  <a:srgbClr val="000000"/>
                </a:solidFill>
              </a:rPr>
              <a:t>mobilisation</a:t>
            </a:r>
            <a:r>
              <a:rPr lang="fr-FR" sz="2400" dirty="0">
                <a:solidFill>
                  <a:srgbClr val="000000"/>
                </a:solidFill>
              </a:rPr>
              <a:t> collective.</a:t>
            </a:r>
          </a:p>
        </p:txBody>
      </p:sp>
    </p:spTree>
    <p:extLst>
      <p:ext uri="{BB962C8B-B14F-4D97-AF65-F5344CB8AC3E}">
        <p14:creationId xmlns:p14="http://schemas.microsoft.com/office/powerpoint/2010/main" val="272105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10"/>
          <p:cNvPicPr>
            <a:picLocks noChangeAspect="1"/>
          </p:cNvPicPr>
          <p:nvPr/>
        </p:nvPicPr>
        <p:blipFill>
          <a:blip r:embed="rId2">
            <a:extLst>
              <a:ext uri="{28A0092B-C50C-407E-A947-70E740481C1C}">
                <a14:useLocalDpi xmlns:a14="http://schemas.microsoft.com/office/drawing/2010/main" val="0"/>
              </a:ext>
            </a:extLst>
          </a:blip>
          <a:srcRect l="16290" t="19258" r="24025" b="20576"/>
          <a:stretch>
            <a:fillRect/>
          </a:stretch>
        </p:blipFill>
        <p:spPr bwMode="auto">
          <a:xfrm>
            <a:off x="11044989" y="5758797"/>
            <a:ext cx="1147011" cy="10992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90946" y="201901"/>
            <a:ext cx="1139553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u="sng" dirty="0" smtClean="0">
                <a:solidFill>
                  <a:srgbClr val="435D74"/>
                </a:solidFill>
                <a:latin typeface="+mn-lt"/>
                <a:cs typeface="Times New Roman" panose="02020603050405020304" pitchFamily="18" charset="0"/>
              </a:rPr>
              <a:t>Références</a:t>
            </a:r>
            <a:endParaRPr lang="fr-FR" sz="3000" dirty="0">
              <a:solidFill>
                <a:srgbClr val="435D74"/>
              </a:solidFill>
              <a:latin typeface="+mn-lt"/>
              <a:cs typeface="Times New Roman" panose="02020603050405020304" pitchFamily="18" charset="0"/>
            </a:endParaRPr>
          </a:p>
        </p:txBody>
      </p:sp>
      <p:pic>
        <p:nvPicPr>
          <p:cNvPr id="7" name="Image 6"/>
          <p:cNvPicPr>
            <a:picLocks noChangeAspect="1"/>
          </p:cNvPicPr>
          <p:nvPr/>
        </p:nvPicPr>
        <p:blipFill rotWithShape="1">
          <a:blip r:embed="rId3"/>
          <a:srcRect t="-1" b="5576"/>
          <a:stretch/>
        </p:blipFill>
        <p:spPr>
          <a:xfrm>
            <a:off x="0" y="6258049"/>
            <a:ext cx="2453268" cy="566497"/>
          </a:xfrm>
          <a:prstGeom prst="rect">
            <a:avLst/>
          </a:prstGeom>
        </p:spPr>
      </p:pic>
      <p:sp>
        <p:nvSpPr>
          <p:cNvPr id="8" name="Content Placeholder 2"/>
          <p:cNvSpPr txBox="1">
            <a:spLocks/>
          </p:cNvSpPr>
          <p:nvPr/>
        </p:nvSpPr>
        <p:spPr>
          <a:xfrm>
            <a:off x="349624" y="16831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Aft>
                <a:spcPts val="1000"/>
              </a:spcAft>
              <a:buNone/>
            </a:pPr>
            <a:endParaRPr lang="fr-FR" sz="2100" dirty="0">
              <a:solidFill>
                <a:srgbClr val="000000"/>
              </a:solidFill>
              <a:ea typeface="MS Mincho"/>
              <a:cs typeface="Times New Roman" panose="02020603050405020304" pitchFamily="18" charset="0"/>
            </a:endParaRPr>
          </a:p>
        </p:txBody>
      </p:sp>
      <p:sp>
        <p:nvSpPr>
          <p:cNvPr id="11" name="Content Placeholder 2"/>
          <p:cNvSpPr txBox="1">
            <a:spLocks/>
          </p:cNvSpPr>
          <p:nvPr/>
        </p:nvSpPr>
        <p:spPr>
          <a:xfrm>
            <a:off x="502024" y="1835523"/>
            <a:ext cx="11842376" cy="4460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fr-FR" sz="2400" dirty="0" smtClean="0">
                <a:solidFill>
                  <a:srgbClr val="000000"/>
                </a:solidFill>
              </a:rPr>
              <a:t>HAS </a:t>
            </a:r>
            <a:r>
              <a:rPr lang="fr-FR" sz="2400" dirty="0">
                <a:solidFill>
                  <a:srgbClr val="000000"/>
                </a:solidFill>
              </a:rPr>
              <a:t>&amp; INCa. "Surveillance médico-professionnelle des travailleurs exposés ou ayant été exposés à des agents cancérogènes pulmonaires", Recommandations de bonne pratique, 2015. (document source : tm36.pdf</a:t>
            </a:r>
            <a:r>
              <a:rPr lang="fr-FR" sz="2400" dirty="0" smtClean="0">
                <a:solidFill>
                  <a:srgbClr val="000000"/>
                </a:solidFill>
              </a:rPr>
              <a:t>)</a:t>
            </a:r>
          </a:p>
          <a:p>
            <a:pPr fontAlgn="base"/>
            <a:r>
              <a:rPr lang="fr-FR" sz="2400" dirty="0" smtClean="0">
                <a:solidFill>
                  <a:srgbClr val="000000"/>
                </a:solidFill>
              </a:rPr>
              <a:t>HAS</a:t>
            </a:r>
            <a:r>
              <a:rPr lang="fr-FR" sz="2400" dirty="0">
                <a:solidFill>
                  <a:srgbClr val="000000"/>
                </a:solidFill>
              </a:rPr>
              <a:t>. "Dépistage du cancer du poumon par scanner thoracique à faible dose - Recommandations 2021 et 2023</a:t>
            </a:r>
            <a:r>
              <a:rPr lang="fr-FR" sz="2400" dirty="0" smtClean="0">
                <a:solidFill>
                  <a:srgbClr val="000000"/>
                </a:solidFill>
              </a:rPr>
              <a:t>".</a:t>
            </a:r>
          </a:p>
          <a:p>
            <a:pPr fontAlgn="base"/>
            <a:r>
              <a:rPr lang="fr-FR" sz="2400" dirty="0" smtClean="0">
                <a:solidFill>
                  <a:srgbClr val="000000"/>
                </a:solidFill>
              </a:rPr>
              <a:t>Institut </a:t>
            </a:r>
            <a:r>
              <a:rPr lang="fr-FR" sz="2400" dirty="0">
                <a:solidFill>
                  <a:srgbClr val="000000"/>
                </a:solidFill>
              </a:rPr>
              <a:t>national du cancer. Projets pilotes IMPULSION et PROPOUMON, publications 2023-2025</a:t>
            </a:r>
            <a:r>
              <a:rPr lang="fr-FR" sz="2400" dirty="0" smtClean="0">
                <a:solidFill>
                  <a:srgbClr val="000000"/>
                </a:solidFill>
              </a:rPr>
              <a:t>.</a:t>
            </a:r>
          </a:p>
          <a:p>
            <a:pPr fontAlgn="base"/>
            <a:r>
              <a:rPr lang="fr-FR" sz="2400" dirty="0" smtClean="0">
                <a:solidFill>
                  <a:srgbClr val="000000"/>
                </a:solidFill>
              </a:rPr>
              <a:t>HAL-SHS</a:t>
            </a:r>
            <a:r>
              <a:rPr lang="fr-FR" sz="2400" dirty="0">
                <a:solidFill>
                  <a:srgbClr val="000000"/>
                </a:solidFill>
              </a:rPr>
              <a:t>. Étude AQREP – Autoquestionnaire et repérage des expositions professionnelles, Centre Léon Bérard</a:t>
            </a:r>
            <a:r>
              <a:rPr lang="fr-FR" sz="2400" dirty="0" smtClean="0">
                <a:solidFill>
                  <a:srgbClr val="000000"/>
                </a:solidFill>
              </a:rPr>
              <a:t>.</a:t>
            </a:r>
          </a:p>
          <a:p>
            <a:pPr fontAlgn="base"/>
            <a:r>
              <a:rPr lang="fr-FR" sz="2400" dirty="0" smtClean="0">
                <a:solidFill>
                  <a:srgbClr val="000000"/>
                </a:solidFill>
              </a:rPr>
              <a:t>Publications </a:t>
            </a:r>
            <a:r>
              <a:rPr lang="fr-FR" sz="2400" dirty="0">
                <a:solidFill>
                  <a:srgbClr val="000000"/>
                </a:solidFill>
              </a:rPr>
              <a:t>SPLF, INRS, Système d’Information en Santé Travail.</a:t>
            </a:r>
          </a:p>
        </p:txBody>
      </p:sp>
    </p:spTree>
    <p:extLst>
      <p:ext uri="{BB962C8B-B14F-4D97-AF65-F5344CB8AC3E}">
        <p14:creationId xmlns:p14="http://schemas.microsoft.com/office/powerpoint/2010/main" val="397919722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Personnalisé 3">
      <a:dk1>
        <a:srgbClr val="435D74"/>
      </a:dk1>
      <a:lt1>
        <a:srgbClr val="FFFFFF"/>
      </a:lt1>
      <a:dk2>
        <a:srgbClr val="4E9DC4"/>
      </a:dk2>
      <a:lt2>
        <a:srgbClr val="40BAD2"/>
      </a:lt2>
      <a:accent1>
        <a:srgbClr val="FF6600"/>
      </a:accent1>
      <a:accent2>
        <a:srgbClr val="000000"/>
      </a:accent2>
      <a:accent3>
        <a:srgbClr val="B2CFE3"/>
      </a:accent3>
      <a:accent4>
        <a:srgbClr val="339933"/>
      </a:accent4>
      <a:accent5>
        <a:srgbClr val="003399"/>
      </a:accent5>
      <a:accent6>
        <a:srgbClr val="FFFF66"/>
      </a:accent6>
      <a:hlink>
        <a:srgbClr val="FF3300"/>
      </a:hlink>
      <a:folHlink>
        <a:srgbClr val="2F549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CCD1D53760C64EB4E626ECA1A67312" ma:contentTypeVersion="16" ma:contentTypeDescription="Crée un document." ma:contentTypeScope="" ma:versionID="276ab73e5c633ced0730f5455d0dea4b">
  <xsd:schema xmlns:xsd="http://www.w3.org/2001/XMLSchema" xmlns:xs="http://www.w3.org/2001/XMLSchema" xmlns:p="http://schemas.microsoft.com/office/2006/metadata/properties" xmlns:ns3="27a6a7ef-bf41-4a8c-b93e-463a1fd72bbf" xmlns:ns4="263e8211-a38b-4895-8bae-806a0abdc7c4" targetNamespace="http://schemas.microsoft.com/office/2006/metadata/properties" ma:root="true" ma:fieldsID="e92988e3233911841ef4a4cff7c82254" ns3:_="" ns4:_="">
    <xsd:import namespace="27a6a7ef-bf41-4a8c-b93e-463a1fd72bbf"/>
    <xsd:import namespace="263e8211-a38b-4895-8bae-806a0abdc7c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ServiceObjectDetectorVersions" minOccurs="0"/>
                <xsd:element ref="ns3:MediaServiceSystemTags" minOccurs="0"/>
                <xsd:element ref="ns3:MediaServiceSearchProperties"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a6a7ef-bf41-4a8c-b93e-463a1fd72b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_activity" ma:index="23"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3e8211-a38b-4895-8bae-806a0abdc7c4" elementFormDefault="qualified">
    <xsd:import namespace="http://schemas.microsoft.com/office/2006/documentManagement/types"/>
    <xsd:import namespace="http://schemas.microsoft.com/office/infopath/2007/PartnerControls"/>
    <xsd:element name="SharedWithUsers" ma:index="2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Partagé avec détails" ma:internalName="SharedWithDetails" ma:readOnly="true">
      <xsd:simpleType>
        <xsd:restriction base="dms:Note">
          <xsd:maxLength value="255"/>
        </xsd:restriction>
      </xsd:simpleType>
    </xsd:element>
    <xsd:element name="SharingHintHash" ma:index="2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27a6a7ef-bf41-4a8c-b93e-463a1fd72bbf" xsi:nil="true"/>
  </documentManagement>
</p:properties>
</file>

<file path=customXml/itemProps1.xml><?xml version="1.0" encoding="utf-8"?>
<ds:datastoreItem xmlns:ds="http://schemas.openxmlformats.org/officeDocument/2006/customXml" ds:itemID="{E996EA41-B7B8-4DEC-B773-EBACF1AA5B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a6a7ef-bf41-4a8c-b93e-463a1fd72bbf"/>
    <ds:schemaRef ds:uri="263e8211-a38b-4895-8bae-806a0abdc7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F8C4250-2629-4631-91F8-334A1E43B795}">
  <ds:schemaRefs>
    <ds:schemaRef ds:uri="http://schemas.microsoft.com/sharepoint/v3/contenttype/forms"/>
  </ds:schemaRefs>
</ds:datastoreItem>
</file>

<file path=customXml/itemProps3.xml><?xml version="1.0" encoding="utf-8"?>
<ds:datastoreItem xmlns:ds="http://schemas.openxmlformats.org/officeDocument/2006/customXml" ds:itemID="{C5467DC4-917C-46C1-8E73-CAC3F425CBE5}">
  <ds:schemaRefs>
    <ds:schemaRef ds:uri="http://purl.org/dc/terms/"/>
    <ds:schemaRef ds:uri="http://schemas.microsoft.com/office/infopath/2007/PartnerControls"/>
    <ds:schemaRef ds:uri="263e8211-a38b-4895-8bae-806a0abdc7c4"/>
    <ds:schemaRef ds:uri="http://purl.org/dc/dcmitype/"/>
    <ds:schemaRef ds:uri="http://purl.org/dc/elements/1.1/"/>
    <ds:schemaRef ds:uri="http://schemas.microsoft.com/office/2006/metadata/properties"/>
    <ds:schemaRef ds:uri="http://schemas.microsoft.com/office/2006/documentManagement/types"/>
    <ds:schemaRef ds:uri="27a6a7ef-bf41-4a8c-b93e-463a1fd72bbf"/>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2090</TotalTime>
  <Words>2135</Words>
  <Application>Microsoft Office PowerPoint</Application>
  <PresentationFormat>Grand écran</PresentationFormat>
  <Paragraphs>353</Paragraphs>
  <Slides>43</Slides>
  <Notes>12</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43</vt:i4>
      </vt:variant>
    </vt:vector>
  </HeadingPairs>
  <TitlesOfParts>
    <vt:vector size="54" baseType="lpstr">
      <vt:lpstr>MS Gothic</vt:lpstr>
      <vt:lpstr>ＭＳ Ｐゴシック</vt:lpstr>
      <vt:lpstr>Arial</vt:lpstr>
      <vt:lpstr>Calibri</vt:lpstr>
      <vt:lpstr>Calibri Light</vt:lpstr>
      <vt:lpstr>Cambria</vt:lpstr>
      <vt:lpstr>High Tower Text</vt:lpstr>
      <vt:lpstr>MS Mincho</vt:lpstr>
      <vt:lpstr>Open Sans</vt:lpstr>
      <vt:lpstr>Times New Roman</vt:lpstr>
      <vt:lpstr>Thème Office</vt:lpstr>
      <vt:lpstr>Présentation PowerPoint</vt:lpstr>
      <vt:lpstr>Introduction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du diaporama</dc:title>
  <dc:creator>Lilian BERRIER</dc:creator>
  <cp:lastModifiedBy>Lopez Vincent</cp:lastModifiedBy>
  <cp:revision>55</cp:revision>
  <cp:lastPrinted>2024-04-09T06:55:40Z</cp:lastPrinted>
  <dcterms:created xsi:type="dcterms:W3CDTF">2024-04-08T11:31:06Z</dcterms:created>
  <dcterms:modified xsi:type="dcterms:W3CDTF">2025-04-25T13:46:32Z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0x010100E3CCD1D53760C64EB4E626ECA1A67312</vt:lpwstr>
  </property>
</Properties>
</file>