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64" r:id="rId1"/>
  </p:sldMasterIdLst>
  <p:notesMasterIdLst>
    <p:notesMasterId r:id="rId73"/>
  </p:notesMasterIdLst>
  <p:handoutMasterIdLst>
    <p:handoutMasterId r:id="rId74"/>
  </p:handoutMasterIdLst>
  <p:sldIdLst>
    <p:sldId id="425" r:id="rId2"/>
    <p:sldId id="284" r:id="rId3"/>
    <p:sldId id="426" r:id="rId4"/>
    <p:sldId id="322" r:id="rId5"/>
    <p:sldId id="300" r:id="rId6"/>
    <p:sldId id="427" r:id="rId7"/>
    <p:sldId id="436" r:id="rId8"/>
    <p:sldId id="649" r:id="rId9"/>
    <p:sldId id="431" r:id="rId10"/>
    <p:sldId id="435" r:id="rId11"/>
    <p:sldId id="437" r:id="rId12"/>
    <p:sldId id="438" r:id="rId13"/>
    <p:sldId id="441" r:id="rId14"/>
    <p:sldId id="442" r:id="rId15"/>
    <p:sldId id="364" r:id="rId16"/>
    <p:sldId id="631" r:id="rId17"/>
    <p:sldId id="632" r:id="rId18"/>
    <p:sldId id="443" r:id="rId19"/>
    <p:sldId id="445" r:id="rId20"/>
    <p:sldId id="446" r:id="rId21"/>
    <p:sldId id="447" r:id="rId22"/>
    <p:sldId id="448" r:id="rId23"/>
    <p:sldId id="648" r:id="rId24"/>
    <p:sldId id="309" r:id="rId25"/>
    <p:sldId id="380" r:id="rId26"/>
    <p:sldId id="409" r:id="rId27"/>
    <p:sldId id="643" r:id="rId28"/>
    <p:sldId id="644" r:id="rId29"/>
    <p:sldId id="257" r:id="rId30"/>
    <p:sldId id="258" r:id="rId31"/>
    <p:sldId id="410" r:id="rId32"/>
    <p:sldId id="400" r:id="rId33"/>
    <p:sldId id="401" r:id="rId34"/>
    <p:sldId id="402" r:id="rId35"/>
    <p:sldId id="548" r:id="rId36"/>
    <p:sldId id="647" r:id="rId37"/>
    <p:sldId id="403" r:id="rId38"/>
    <p:sldId id="323" r:id="rId39"/>
    <p:sldId id="324" r:id="rId40"/>
    <p:sldId id="650" r:id="rId41"/>
    <p:sldId id="651" r:id="rId42"/>
    <p:sldId id="656" r:id="rId43"/>
    <p:sldId id="376" r:id="rId44"/>
    <p:sldId id="341" r:id="rId45"/>
    <p:sldId id="331" r:id="rId46"/>
    <p:sldId id="327" r:id="rId47"/>
    <p:sldId id="342" r:id="rId48"/>
    <p:sldId id="506" r:id="rId49"/>
    <p:sldId id="343" r:id="rId50"/>
    <p:sldId id="653" r:id="rId51"/>
    <p:sldId id="335" r:id="rId52"/>
    <p:sldId id="336" r:id="rId53"/>
    <p:sldId id="510" r:id="rId54"/>
    <p:sldId id="657" r:id="rId55"/>
    <p:sldId id="655" r:id="rId56"/>
    <p:sldId id="658" r:id="rId57"/>
    <p:sldId id="654" r:id="rId58"/>
    <p:sldId id="455" r:id="rId59"/>
    <p:sldId id="415" r:id="rId60"/>
    <p:sldId id="453" r:id="rId61"/>
    <p:sldId id="664" r:id="rId62"/>
    <p:sldId id="449" r:id="rId63"/>
    <p:sldId id="359" r:id="rId64"/>
    <p:sldId id="360" r:id="rId65"/>
    <p:sldId id="646" r:id="rId66"/>
    <p:sldId id="629" r:id="rId67"/>
    <p:sldId id="634" r:id="rId68"/>
    <p:sldId id="660" r:id="rId69"/>
    <p:sldId id="661" r:id="rId70"/>
    <p:sldId id="662" r:id="rId71"/>
    <p:sldId id="663" r:id="rId72"/>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00998B"/>
    <a:srgbClr val="206093"/>
    <a:srgbClr val="E43C2F"/>
    <a:srgbClr val="00C1EE"/>
    <a:srgbClr val="EAC600"/>
    <a:srgbClr val="CCAF00"/>
    <a:srgbClr val="FE5E00"/>
    <a:srgbClr val="4DB7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214"/>
    <p:restoredTop sz="87807" autoAdjust="0"/>
  </p:normalViewPr>
  <p:slideViewPr>
    <p:cSldViewPr snapToGrid="0">
      <p:cViewPr>
        <p:scale>
          <a:sx n="76" d="100"/>
          <a:sy n="76" d="100"/>
        </p:scale>
        <p:origin x="1096" y="1072"/>
      </p:cViewPr>
      <p:guideLst>
        <p:guide orient="horz" pos="990"/>
        <p:guide pos="2880"/>
      </p:guideLst>
    </p:cSldViewPr>
  </p:slideViewPr>
  <p:notesTextViewPr>
    <p:cViewPr>
      <p:scale>
        <a:sx n="100" d="100"/>
        <a:sy n="100" d="100"/>
      </p:scale>
      <p:origin x="0" y="0"/>
    </p:cViewPr>
  </p:notesTextViewPr>
  <p:sorterViewPr>
    <p:cViewPr>
      <p:scale>
        <a:sx n="100" d="100"/>
        <a:sy n="100" d="100"/>
      </p:scale>
      <p:origin x="0" y="-1473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9.8227799650043746E-2"/>
          <c:y val="7.5948417146190952E-2"/>
          <c:w val="0.89135553368328957"/>
          <c:h val="0.78868592994628195"/>
        </c:manualLayout>
      </c:layout>
      <c:barChart>
        <c:barDir val="col"/>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Feuil3!$A$24:$A$31</c:f>
              <c:strCache>
                <c:ptCount val="8"/>
                <c:pt idx="0">
                  <c:v>métiers du nettoyage</c:v>
                </c:pt>
                <c:pt idx="1">
                  <c:v>boulangers patissiers</c:v>
                </c:pt>
                <c:pt idx="2">
                  <c:v>coiffeurs</c:v>
                </c:pt>
                <c:pt idx="3">
                  <c:v>métiers du soin</c:v>
                </c:pt>
                <c:pt idx="4">
                  <c:v>Peintres en batiment</c:v>
                </c:pt>
                <c:pt idx="5">
                  <c:v>Laqueurs vernisseurs</c:v>
                </c:pt>
                <c:pt idx="6">
                  <c:v>soudeurs</c:v>
                </c:pt>
                <c:pt idx="7">
                  <c:v>ouvriers en plasturige</c:v>
                </c:pt>
              </c:strCache>
            </c:strRef>
          </c:cat>
          <c:val>
            <c:numRef>
              <c:f>Feuil3!$B$24:$B$31</c:f>
              <c:numCache>
                <c:formatCode>0%</c:formatCode>
                <c:ptCount val="8"/>
                <c:pt idx="0">
                  <c:v>0.152</c:v>
                </c:pt>
                <c:pt idx="1">
                  <c:v>0.12</c:v>
                </c:pt>
                <c:pt idx="2">
                  <c:v>0.1</c:v>
                </c:pt>
                <c:pt idx="3">
                  <c:v>0.05</c:v>
                </c:pt>
                <c:pt idx="4">
                  <c:v>0.02</c:v>
                </c:pt>
                <c:pt idx="5">
                  <c:v>0.02</c:v>
                </c:pt>
                <c:pt idx="6" formatCode="0.0%">
                  <c:v>1.4999999999999999E-2</c:v>
                </c:pt>
                <c:pt idx="7" formatCode="0.0%">
                  <c:v>1.4999999999999999E-2</c:v>
                </c:pt>
              </c:numCache>
            </c:numRef>
          </c:val>
          <c:extLst>
            <c:ext xmlns:c16="http://schemas.microsoft.com/office/drawing/2014/chart" uri="{C3380CC4-5D6E-409C-BE32-E72D297353CC}">
              <c16:uniqueId val="{00000000-A5E0-4143-B89F-19AA83BA6597}"/>
            </c:ext>
          </c:extLst>
        </c:ser>
        <c:dLbls>
          <c:showLegendKey val="0"/>
          <c:showVal val="0"/>
          <c:showCatName val="0"/>
          <c:showSerName val="0"/>
          <c:showPercent val="0"/>
          <c:showBubbleSize val="0"/>
        </c:dLbls>
        <c:gapWidth val="219"/>
        <c:overlap val="-27"/>
        <c:axId val="-2138080456"/>
        <c:axId val="-2138076984"/>
      </c:barChart>
      <c:catAx>
        <c:axId val="-213808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r-FR"/>
          </a:p>
        </c:txPr>
        <c:crossAx val="-2138076984"/>
        <c:crosses val="autoZero"/>
        <c:auto val="1"/>
        <c:lblAlgn val="ctr"/>
        <c:lblOffset val="100"/>
        <c:noMultiLvlLbl val="0"/>
      </c:catAx>
      <c:valAx>
        <c:axId val="-213807698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2138080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fr-F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112" charset="0"/>
                <a:ea typeface="ＭＳ Ｐゴシック" pitchFamily="-112" charset="-128"/>
                <a:cs typeface="ＭＳ Ｐゴシック" pitchFamily="-112" charset="-128"/>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fld id="{1E71D6D0-F880-4667-AC7D-778B6458FF70}" type="datetime1">
              <a:rPr lang="fr-FR" altLang="fr-FR"/>
              <a:pPr/>
              <a:t>25/04/2025</a:t>
            </a:fld>
            <a:endParaRPr lang="fr-FR" alt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112" charset="0"/>
                <a:ea typeface="ＭＳ Ｐゴシック" pitchFamily="-112" charset="-128"/>
                <a:cs typeface="ＭＳ Ｐゴシック" pitchFamily="-112" charset="-128"/>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9DEA1973-491F-4F08-996E-7C2F0A9B5B61}" type="slidenum">
              <a:rPr lang="fr-FR" altLang="fr-F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112" charset="0"/>
                <a:ea typeface="ＭＳ Ｐゴシック" pitchFamily="-112" charset="-128"/>
                <a:cs typeface="ＭＳ Ｐゴシック" pitchFamily="-112" charset="-128"/>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fld id="{5BAB2097-1179-4F6B-B4C5-E126E342D7DA}" type="datetime1">
              <a:rPr lang="fr-FR" altLang="fr-FR"/>
              <a:pPr/>
              <a:t>25/04/2025</a:t>
            </a:fld>
            <a:endParaRPr lang="fr-FR" alt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112" charset="0"/>
                <a:ea typeface="ＭＳ Ｐゴシック" pitchFamily="-112" charset="-128"/>
                <a:cs typeface="ＭＳ Ｐゴシック" pitchFamily="-112" charset="-128"/>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EB7D182E-BC0C-4A41-9FF3-FC7BA6444238}" type="slidenum">
              <a:rPr lang="fr-FR" altLang="fr-FR"/>
              <a:pPr/>
              <a:t>‹N°›</a:t>
            </a:fld>
            <a:endParaRPr lang="fr-FR" altLang="fr-FR"/>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B7D182E-BC0C-4A41-9FF3-FC7BA6444238}" type="slidenum">
              <a:rPr lang="fr-FR" altLang="fr-FR" smtClean="0"/>
              <a:pPr/>
              <a:t>5</a:t>
            </a:fld>
            <a:endParaRPr lang="fr-FR" altLang="fr-FR"/>
          </a:p>
        </p:txBody>
      </p:sp>
    </p:spTree>
    <p:extLst>
      <p:ext uri="{BB962C8B-B14F-4D97-AF65-F5344CB8AC3E}">
        <p14:creationId xmlns:p14="http://schemas.microsoft.com/office/powerpoint/2010/main" val="2562238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B7D182E-BC0C-4A41-9FF3-FC7BA6444238}" type="slidenum">
              <a:rPr lang="fr-FR" altLang="fr-FR" smtClean="0"/>
              <a:pPr/>
              <a:t>6</a:t>
            </a:fld>
            <a:endParaRPr lang="fr-FR" altLang="fr-FR"/>
          </a:p>
        </p:txBody>
      </p:sp>
    </p:spTree>
    <p:extLst>
      <p:ext uri="{BB962C8B-B14F-4D97-AF65-F5344CB8AC3E}">
        <p14:creationId xmlns:p14="http://schemas.microsoft.com/office/powerpoint/2010/main" val="3136659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445B8-BDA1-5EF7-A960-B8E1EBE169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9F8A4F-2408-9784-0447-381EA58D347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FDD6B7E-7333-CFA4-C57E-C8A38BD4469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745934E-960E-4A19-EC43-7B8F7A0801AE}"/>
              </a:ext>
            </a:extLst>
          </p:cNvPr>
          <p:cNvSpPr>
            <a:spLocks noGrp="1"/>
          </p:cNvSpPr>
          <p:nvPr>
            <p:ph type="sldNum" sz="quarter" idx="5"/>
          </p:nvPr>
        </p:nvSpPr>
        <p:spPr/>
        <p:txBody>
          <a:bodyPr/>
          <a:lstStyle/>
          <a:p>
            <a:fld id="{EB7D182E-BC0C-4A41-9FF3-FC7BA6444238}" type="slidenum">
              <a:rPr lang="fr-FR" altLang="fr-FR" smtClean="0"/>
              <a:pPr/>
              <a:t>7</a:t>
            </a:fld>
            <a:endParaRPr lang="fr-FR" altLang="fr-FR"/>
          </a:p>
        </p:txBody>
      </p:sp>
    </p:spTree>
    <p:extLst>
      <p:ext uri="{BB962C8B-B14F-4D97-AF65-F5344CB8AC3E}">
        <p14:creationId xmlns:p14="http://schemas.microsoft.com/office/powerpoint/2010/main" val="2792385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B7D182E-BC0C-4A41-9FF3-FC7BA6444238}" type="slidenum">
              <a:rPr lang="fr-FR" altLang="fr-FR" smtClean="0"/>
              <a:pPr/>
              <a:t>9</a:t>
            </a:fld>
            <a:endParaRPr lang="fr-FR" altLang="fr-FR"/>
          </a:p>
        </p:txBody>
      </p:sp>
    </p:spTree>
    <p:extLst>
      <p:ext uri="{BB962C8B-B14F-4D97-AF65-F5344CB8AC3E}">
        <p14:creationId xmlns:p14="http://schemas.microsoft.com/office/powerpoint/2010/main" val="3481503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B7D182E-BC0C-4A41-9FF3-FC7BA6444238}" type="slidenum">
              <a:rPr lang="fr-FR" altLang="fr-FR" smtClean="0"/>
              <a:pPr/>
              <a:t>11</a:t>
            </a:fld>
            <a:endParaRPr lang="fr-FR" altLang="fr-FR"/>
          </a:p>
        </p:txBody>
      </p:sp>
    </p:spTree>
    <p:extLst>
      <p:ext uri="{BB962C8B-B14F-4D97-AF65-F5344CB8AC3E}">
        <p14:creationId xmlns:p14="http://schemas.microsoft.com/office/powerpoint/2010/main" val="1170513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7854625-E1C1-4D54-A79A-6797614D3D0F}" type="slidenum">
              <a:rPr lang="fr-FR" smtClean="0"/>
              <a:t>15</a:t>
            </a:fld>
            <a:endParaRPr lang="fr-FR"/>
          </a:p>
        </p:txBody>
      </p:sp>
    </p:spTree>
    <p:extLst>
      <p:ext uri="{BB962C8B-B14F-4D97-AF65-F5344CB8AC3E}">
        <p14:creationId xmlns:p14="http://schemas.microsoft.com/office/powerpoint/2010/main" val="838721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B1832-6ED6-B806-10C9-548DC3A77F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4CCE35B-C492-86FD-44EF-FA613CD7CF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636F7C1-1AC6-D04B-62F2-67BE9223280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ACE9B6F-4A31-4E17-A334-50ECF37DD8F9}"/>
              </a:ext>
            </a:extLst>
          </p:cNvPr>
          <p:cNvSpPr>
            <a:spLocks noGrp="1"/>
          </p:cNvSpPr>
          <p:nvPr>
            <p:ph type="sldNum" sz="quarter" idx="5"/>
          </p:nvPr>
        </p:nvSpPr>
        <p:spPr/>
        <p:txBody>
          <a:bodyPr/>
          <a:lstStyle/>
          <a:p>
            <a:fld id="{EB7D182E-BC0C-4A41-9FF3-FC7BA6444238}" type="slidenum">
              <a:rPr lang="fr-FR" altLang="fr-FR" smtClean="0"/>
              <a:pPr/>
              <a:t>18</a:t>
            </a:fld>
            <a:endParaRPr lang="fr-FR" altLang="fr-FR"/>
          </a:p>
        </p:txBody>
      </p:sp>
    </p:spTree>
    <p:extLst>
      <p:ext uri="{BB962C8B-B14F-4D97-AF65-F5344CB8AC3E}">
        <p14:creationId xmlns:p14="http://schemas.microsoft.com/office/powerpoint/2010/main" val="2139450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B7D182E-BC0C-4A41-9FF3-FC7BA6444238}" type="slidenum">
              <a:rPr lang="fr-FR" altLang="fr-FR" smtClean="0"/>
              <a:pPr/>
              <a:t>19</a:t>
            </a:fld>
            <a:endParaRPr lang="fr-FR" altLang="fr-FR"/>
          </a:p>
        </p:txBody>
      </p:sp>
    </p:spTree>
    <p:extLst>
      <p:ext uri="{BB962C8B-B14F-4D97-AF65-F5344CB8AC3E}">
        <p14:creationId xmlns:p14="http://schemas.microsoft.com/office/powerpoint/2010/main" val="407444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63583-D827-8E11-9167-14F15DE41BE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5B39F2A-6D90-26FD-A691-17594167482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E36C071-5A99-4B61-0A4E-1D40B9F9E28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E096276-5C06-8C9D-AF9B-0A3C98E7CBC1}"/>
              </a:ext>
            </a:extLst>
          </p:cNvPr>
          <p:cNvSpPr>
            <a:spLocks noGrp="1"/>
          </p:cNvSpPr>
          <p:nvPr>
            <p:ph type="sldNum" sz="quarter" idx="5"/>
          </p:nvPr>
        </p:nvSpPr>
        <p:spPr/>
        <p:txBody>
          <a:bodyPr/>
          <a:lstStyle/>
          <a:p>
            <a:fld id="{EB7D182E-BC0C-4A41-9FF3-FC7BA6444238}" type="slidenum">
              <a:rPr lang="fr-FR" altLang="fr-FR" smtClean="0"/>
              <a:pPr/>
              <a:t>20</a:t>
            </a:fld>
            <a:endParaRPr lang="fr-FR" altLang="fr-FR"/>
          </a:p>
        </p:txBody>
      </p:sp>
    </p:spTree>
    <p:extLst>
      <p:ext uri="{BB962C8B-B14F-4D97-AF65-F5344CB8AC3E}">
        <p14:creationId xmlns:p14="http://schemas.microsoft.com/office/powerpoint/2010/main" val="906815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65B9E-F10F-CFD4-189F-82C4E4F4B12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20A5662-6148-5595-0649-6544BB0CC3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3FF500A-9761-A7D5-CC2D-36529E67280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DA3DDE3-3659-3698-5A6F-6FDF8214C2EC}"/>
              </a:ext>
            </a:extLst>
          </p:cNvPr>
          <p:cNvSpPr>
            <a:spLocks noGrp="1"/>
          </p:cNvSpPr>
          <p:nvPr>
            <p:ph type="sldNum" sz="quarter" idx="5"/>
          </p:nvPr>
        </p:nvSpPr>
        <p:spPr/>
        <p:txBody>
          <a:bodyPr/>
          <a:lstStyle/>
          <a:p>
            <a:fld id="{EB7D182E-BC0C-4A41-9FF3-FC7BA6444238}" type="slidenum">
              <a:rPr lang="fr-FR" altLang="fr-FR" smtClean="0"/>
              <a:pPr/>
              <a:t>21</a:t>
            </a:fld>
            <a:endParaRPr lang="fr-FR" altLang="fr-FR"/>
          </a:p>
        </p:txBody>
      </p:sp>
    </p:spTree>
    <p:extLst>
      <p:ext uri="{BB962C8B-B14F-4D97-AF65-F5344CB8AC3E}">
        <p14:creationId xmlns:p14="http://schemas.microsoft.com/office/powerpoint/2010/main" val="635336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CC10E-D851-09C8-B1E7-51D030DD8D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946F561-013B-7240-6581-4FA4FA07654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E128818-9D99-A690-A1BC-A3A94268902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9ADB9FB-0D9C-BC8C-8615-6EF3812B2913}"/>
              </a:ext>
            </a:extLst>
          </p:cNvPr>
          <p:cNvSpPr>
            <a:spLocks noGrp="1"/>
          </p:cNvSpPr>
          <p:nvPr>
            <p:ph type="sldNum" sz="quarter" idx="5"/>
          </p:nvPr>
        </p:nvSpPr>
        <p:spPr/>
        <p:txBody>
          <a:bodyPr/>
          <a:lstStyle/>
          <a:p>
            <a:fld id="{EB7D182E-BC0C-4A41-9FF3-FC7BA6444238}" type="slidenum">
              <a:rPr lang="fr-FR" altLang="fr-FR" smtClean="0"/>
              <a:pPr/>
              <a:t>22</a:t>
            </a:fld>
            <a:endParaRPr lang="fr-FR" altLang="fr-FR"/>
          </a:p>
        </p:txBody>
      </p:sp>
    </p:spTree>
    <p:extLst>
      <p:ext uri="{BB962C8B-B14F-4D97-AF65-F5344CB8AC3E}">
        <p14:creationId xmlns:p14="http://schemas.microsoft.com/office/powerpoint/2010/main" val="311131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2800"/>
              <a:t>Etude </a:t>
            </a:r>
            <a:r>
              <a:rPr lang="fr-FR" sz="2800" err="1"/>
              <a:t>harber</a:t>
            </a:r>
            <a:r>
              <a:rPr lang="fr-FR" sz="2800"/>
              <a:t> (</a:t>
            </a:r>
            <a:r>
              <a:rPr lang="en-US" sz="2800"/>
              <a:t>Am J </a:t>
            </a:r>
            <a:r>
              <a:rPr lang="en-US" sz="2800" err="1"/>
              <a:t>Respir</a:t>
            </a:r>
            <a:r>
              <a:rPr lang="en-US" sz="2800"/>
              <a:t> </a:t>
            </a:r>
            <a:r>
              <a:rPr lang="en-US" sz="2800" err="1"/>
              <a:t>Crit</a:t>
            </a:r>
            <a:r>
              <a:rPr lang="en-US" sz="2800"/>
              <a:t> Care Med </a:t>
            </a:r>
            <a:r>
              <a:rPr lang="en-US" sz="2800" err="1"/>
              <a:t>Vol</a:t>
            </a:r>
            <a:r>
              <a:rPr lang="en-US" sz="2800"/>
              <a:t> 176. pp 994–1000, 2007)</a:t>
            </a:r>
            <a:endParaRPr lang="fr-FR" sz="2800"/>
          </a:p>
          <a:p>
            <a:pPr lvl="1"/>
            <a:r>
              <a:rPr lang="fr-FR" sz="2000"/>
              <a:t>Plus de 5700 sujets présentant une BPCO débutante:</a:t>
            </a:r>
          </a:p>
          <a:p>
            <a:pPr lvl="1"/>
            <a:r>
              <a:rPr lang="fr-FR" sz="2000"/>
              <a:t>Chez les hommes : poursuite exposition fumées entraine un déclin supplémentaire de 0,25% du VEMS après test de </a:t>
            </a:r>
            <a:r>
              <a:rPr lang="fr-FR" sz="2000" err="1"/>
              <a:t>bronchodilatation</a:t>
            </a:r>
            <a:r>
              <a:rPr lang="fr-FR" sz="2000"/>
              <a:t> (exprimé en % des valeurs théoriques)</a:t>
            </a:r>
          </a:p>
          <a:p>
            <a:pPr lvl="1"/>
            <a:r>
              <a:rPr lang="fr-FR" sz="2000"/>
              <a:t>Pas chez les femmes</a:t>
            </a:r>
          </a:p>
        </p:txBody>
      </p:sp>
      <p:sp>
        <p:nvSpPr>
          <p:cNvPr id="4" name="Espace réservé du numéro de diapositive 3"/>
          <p:cNvSpPr>
            <a:spLocks noGrp="1"/>
          </p:cNvSpPr>
          <p:nvPr>
            <p:ph type="sldNum" sz="quarter" idx="10"/>
          </p:nvPr>
        </p:nvSpPr>
        <p:spPr/>
        <p:txBody>
          <a:bodyPr/>
          <a:lstStyle/>
          <a:p>
            <a:fld id="{6B3DB8E7-FF65-4EC2-B46E-9378ABFB9913}" type="slidenum">
              <a:rPr lang="fr-FR" smtClean="0"/>
              <a:pPr/>
              <a:t>53</a:t>
            </a:fld>
            <a:endParaRPr lang="fr-FR"/>
          </a:p>
        </p:txBody>
      </p:sp>
    </p:spTree>
    <p:extLst>
      <p:ext uri="{BB962C8B-B14F-4D97-AF65-F5344CB8AC3E}">
        <p14:creationId xmlns:p14="http://schemas.microsoft.com/office/powerpoint/2010/main" val="359221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6B2D02-C510-8B56-5CF6-0DE387A4B8CA}"/>
              </a:ext>
            </a:extLst>
          </p:cNvPr>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805845D8-D981-9DF0-653F-AADA2A7548E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C5B8525-A2AC-DC7E-7705-E0F09A5F103F}"/>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5" name="Espace réservé du pied de page 4">
            <a:extLst>
              <a:ext uri="{FF2B5EF4-FFF2-40B4-BE49-F238E27FC236}">
                <a16:creationId xmlns:a16="http://schemas.microsoft.com/office/drawing/2014/main" id="{451A8308-2777-D7AB-ED61-145B893DE28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FFAADB9-140C-51FA-1831-FE935E2E1ED0}"/>
              </a:ext>
            </a:extLst>
          </p:cNvPr>
          <p:cNvSpPr>
            <a:spLocks noGrp="1"/>
          </p:cNvSpPr>
          <p:nvPr>
            <p:ph type="sldNum" sz="quarter" idx="12"/>
          </p:nvPr>
        </p:nvSpPr>
        <p:spPr/>
        <p:txBody>
          <a:bodyPr/>
          <a:lstStyle/>
          <a:p>
            <a:fld id="{161AF59E-145A-C64A-9DE7-205E642D34F0}" type="slidenum">
              <a:rPr lang="fr-FR" smtClean="0"/>
              <a:t>‹N°›</a:t>
            </a:fld>
            <a:endParaRPr lang="fr-FR"/>
          </a:p>
        </p:txBody>
      </p:sp>
    </p:spTree>
    <p:extLst>
      <p:ext uri="{BB962C8B-B14F-4D97-AF65-F5344CB8AC3E}">
        <p14:creationId xmlns:p14="http://schemas.microsoft.com/office/powerpoint/2010/main" val="607413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CD1EE1-3693-44CB-BA42-EF022750505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690EE60-5A3D-B042-8101-2AC54610FCC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2FEAD3C-1AA1-7417-8303-AEB4D0574F93}"/>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5" name="Espace réservé du pied de page 4">
            <a:extLst>
              <a:ext uri="{FF2B5EF4-FFF2-40B4-BE49-F238E27FC236}">
                <a16:creationId xmlns:a16="http://schemas.microsoft.com/office/drawing/2014/main" id="{FC7754A1-2B32-27E9-7790-B2D33D74B0E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23B69EA-103C-9359-4B06-04D5C4D4FA9C}"/>
              </a:ext>
            </a:extLst>
          </p:cNvPr>
          <p:cNvSpPr>
            <a:spLocks noGrp="1"/>
          </p:cNvSpPr>
          <p:nvPr>
            <p:ph type="sldNum" sz="quarter" idx="12"/>
          </p:nvPr>
        </p:nvSpPr>
        <p:spPr/>
        <p:txBody>
          <a:bodyPr/>
          <a:lstStyle/>
          <a:p>
            <a:fld id="{CC7A3658-E897-4E5D-B63D-00541B617174}" type="slidenum">
              <a:rPr lang="fr-FR" altLang="fr-FR" smtClean="0"/>
              <a:pPr/>
              <a:t>‹N°›</a:t>
            </a:fld>
            <a:endParaRPr lang="fr-FR" altLang="fr-FR"/>
          </a:p>
        </p:txBody>
      </p:sp>
    </p:spTree>
    <p:extLst>
      <p:ext uri="{BB962C8B-B14F-4D97-AF65-F5344CB8AC3E}">
        <p14:creationId xmlns:p14="http://schemas.microsoft.com/office/powerpoint/2010/main" val="116288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1F5389-B7C9-D490-9848-E707F170A4D7}"/>
              </a:ext>
            </a:extLst>
          </p:cNvPr>
          <p:cNvSpPr>
            <a:spLocks noGrp="1"/>
          </p:cNvSpPr>
          <p:nvPr>
            <p:ph type="title"/>
          </p:nvPr>
        </p:nvSpPr>
        <p:spPr>
          <a:xfrm>
            <a:off x="623887" y="1282304"/>
            <a:ext cx="7886700" cy="2139553"/>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9A829703-9472-E6CB-97CF-0EDC9FD20407}"/>
              </a:ext>
            </a:extLst>
          </p:cNvPr>
          <p:cNvSpPr>
            <a:spLocks noGrp="1"/>
          </p:cNvSpPr>
          <p:nvPr>
            <p:ph type="body" idx="1"/>
          </p:nvPr>
        </p:nvSpPr>
        <p:spPr>
          <a:xfrm>
            <a:off x="623887"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C8134B-BC77-0C37-EC5C-66314B8B3CCE}"/>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5" name="Espace réservé du pied de page 4">
            <a:extLst>
              <a:ext uri="{FF2B5EF4-FFF2-40B4-BE49-F238E27FC236}">
                <a16:creationId xmlns:a16="http://schemas.microsoft.com/office/drawing/2014/main" id="{A5C5CAB7-1E9B-92B5-45FD-E6357F60A3C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9B046FA-910D-AF26-F72B-4F2D49A01C91}"/>
              </a:ext>
            </a:extLst>
          </p:cNvPr>
          <p:cNvSpPr>
            <a:spLocks noGrp="1"/>
          </p:cNvSpPr>
          <p:nvPr>
            <p:ph type="sldNum" sz="quarter" idx="12"/>
          </p:nvPr>
        </p:nvSpPr>
        <p:spPr/>
        <p:txBody>
          <a:bodyPr/>
          <a:lstStyle/>
          <a:p>
            <a:fld id="{F93C23D3-25E0-47A9-A318-BF2710690F9F}" type="slidenum">
              <a:rPr lang="fr-FR" altLang="fr-FR" smtClean="0"/>
              <a:pPr/>
              <a:t>‹N°›</a:t>
            </a:fld>
            <a:endParaRPr lang="fr-FR" altLang="fr-FR"/>
          </a:p>
        </p:txBody>
      </p:sp>
    </p:spTree>
    <p:extLst>
      <p:ext uri="{BB962C8B-B14F-4D97-AF65-F5344CB8AC3E}">
        <p14:creationId xmlns:p14="http://schemas.microsoft.com/office/powerpoint/2010/main" val="210664623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A35BC0-DDA7-0746-642E-B22272A9CD0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9C1A09F-678F-D489-8B26-B3029D55B192}"/>
              </a:ext>
            </a:extLst>
          </p:cNvPr>
          <p:cNvSpPr>
            <a:spLocks noGrp="1"/>
          </p:cNvSpPr>
          <p:nvPr>
            <p:ph sz="half" idx="1"/>
          </p:nvPr>
        </p:nvSpPr>
        <p:spPr>
          <a:xfrm>
            <a:off x="628650" y="1369218"/>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EB2FFB1-7BF8-4E55-6BF9-5BC30526F6D9}"/>
              </a:ext>
            </a:extLst>
          </p:cNvPr>
          <p:cNvSpPr>
            <a:spLocks noGrp="1"/>
          </p:cNvSpPr>
          <p:nvPr>
            <p:ph sz="half" idx="2"/>
          </p:nvPr>
        </p:nvSpPr>
        <p:spPr>
          <a:xfrm>
            <a:off x="4629150" y="1369218"/>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39792BA-C19E-BA15-0089-D3901246820A}"/>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6" name="Espace réservé du pied de page 5">
            <a:extLst>
              <a:ext uri="{FF2B5EF4-FFF2-40B4-BE49-F238E27FC236}">
                <a16:creationId xmlns:a16="http://schemas.microsoft.com/office/drawing/2014/main" id="{0B760C65-FD42-AC87-7241-BC8DA8E7BDA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F10B5C9-2C29-A3EA-EF60-8A70197F484E}"/>
              </a:ext>
            </a:extLst>
          </p:cNvPr>
          <p:cNvSpPr>
            <a:spLocks noGrp="1"/>
          </p:cNvSpPr>
          <p:nvPr>
            <p:ph type="sldNum" sz="quarter" idx="12"/>
          </p:nvPr>
        </p:nvSpPr>
        <p:spPr/>
        <p:txBody>
          <a:bodyPr/>
          <a:lstStyle/>
          <a:p>
            <a:fld id="{30E78F5F-B0B1-4B86-AAEF-5E0EC3451DAD}" type="slidenum">
              <a:rPr lang="fr-FR" altLang="fr-FR" smtClean="0"/>
              <a:pPr/>
              <a:t>‹N°›</a:t>
            </a:fld>
            <a:endParaRPr lang="fr-FR" altLang="fr-FR"/>
          </a:p>
        </p:txBody>
      </p:sp>
    </p:spTree>
    <p:extLst>
      <p:ext uri="{BB962C8B-B14F-4D97-AF65-F5344CB8AC3E}">
        <p14:creationId xmlns:p14="http://schemas.microsoft.com/office/powerpoint/2010/main" val="2523417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9495A1-C4AD-1F6A-173A-3A5D4B7D7CE6}"/>
              </a:ext>
            </a:extLst>
          </p:cNvPr>
          <p:cNvSpPr>
            <a:spLocks noGrp="1"/>
          </p:cNvSpPr>
          <p:nvPr>
            <p:ph type="title"/>
          </p:nvPr>
        </p:nvSpPr>
        <p:spPr>
          <a:xfrm>
            <a:off x="629841" y="273844"/>
            <a:ext cx="7886700" cy="994172"/>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1977B1A-6B8A-04D6-52C8-C4936FF798F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404240B-A082-4636-EC3B-5EC03538814F}"/>
              </a:ext>
            </a:extLst>
          </p:cNvPr>
          <p:cNvSpPr>
            <a:spLocks noGrp="1"/>
          </p:cNvSpPr>
          <p:nvPr>
            <p:ph sz="half" idx="2"/>
          </p:nvPr>
        </p:nvSpPr>
        <p:spPr>
          <a:xfrm>
            <a:off x="629842" y="1878806"/>
            <a:ext cx="3868340"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FA82797-D551-8FEB-32F5-42AFDEA4C9AA}"/>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3026692-C5E5-07C3-6CCA-E616B79FD5AE}"/>
              </a:ext>
            </a:extLst>
          </p:cNvPr>
          <p:cNvSpPr>
            <a:spLocks noGrp="1"/>
          </p:cNvSpPr>
          <p:nvPr>
            <p:ph sz="quarter" idx="4"/>
          </p:nvPr>
        </p:nvSpPr>
        <p:spPr>
          <a:xfrm>
            <a:off x="4629150" y="1878806"/>
            <a:ext cx="3887391"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990136A-239B-E16C-689F-5BEC6720D223}"/>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8" name="Espace réservé du pied de page 7">
            <a:extLst>
              <a:ext uri="{FF2B5EF4-FFF2-40B4-BE49-F238E27FC236}">
                <a16:creationId xmlns:a16="http://schemas.microsoft.com/office/drawing/2014/main" id="{E88BD274-151D-427C-50AE-4226A0FF397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F5823A3-0686-26A0-6AE5-E2F27B2A1965}"/>
              </a:ext>
            </a:extLst>
          </p:cNvPr>
          <p:cNvSpPr>
            <a:spLocks noGrp="1"/>
          </p:cNvSpPr>
          <p:nvPr>
            <p:ph type="sldNum" sz="quarter" idx="12"/>
          </p:nvPr>
        </p:nvSpPr>
        <p:spPr/>
        <p:txBody>
          <a:bodyPr/>
          <a:lstStyle/>
          <a:p>
            <a:fld id="{161AF59E-145A-C64A-9DE7-205E642D34F0}" type="slidenum">
              <a:rPr lang="fr-FR" smtClean="0"/>
              <a:t>‹N°›</a:t>
            </a:fld>
            <a:endParaRPr lang="fr-FR"/>
          </a:p>
        </p:txBody>
      </p:sp>
    </p:spTree>
    <p:extLst>
      <p:ext uri="{BB962C8B-B14F-4D97-AF65-F5344CB8AC3E}">
        <p14:creationId xmlns:p14="http://schemas.microsoft.com/office/powerpoint/2010/main" val="3932588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4398DA-354C-E901-B722-C17DFCB39B7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6496EC0-B1F0-593E-A238-41846A401875}"/>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4" name="Espace réservé du pied de page 3">
            <a:extLst>
              <a:ext uri="{FF2B5EF4-FFF2-40B4-BE49-F238E27FC236}">
                <a16:creationId xmlns:a16="http://schemas.microsoft.com/office/drawing/2014/main" id="{60C1E035-631C-2F5B-77EC-32902E1F726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410AE72-40AD-5E33-F6C3-C54DF7A9AC48}"/>
              </a:ext>
            </a:extLst>
          </p:cNvPr>
          <p:cNvSpPr>
            <a:spLocks noGrp="1"/>
          </p:cNvSpPr>
          <p:nvPr>
            <p:ph type="sldNum" sz="quarter" idx="12"/>
          </p:nvPr>
        </p:nvSpPr>
        <p:spPr/>
        <p:txBody>
          <a:bodyPr/>
          <a:lstStyle/>
          <a:p>
            <a:fld id="{7DDA7620-6061-4FDD-ACBC-B38E1EB2FC55}" type="slidenum">
              <a:rPr lang="fr-FR" altLang="fr-FR" smtClean="0"/>
              <a:pPr/>
              <a:t>‹N°›</a:t>
            </a:fld>
            <a:endParaRPr lang="fr-FR" altLang="fr-FR"/>
          </a:p>
        </p:txBody>
      </p:sp>
    </p:spTree>
    <p:extLst>
      <p:ext uri="{BB962C8B-B14F-4D97-AF65-F5344CB8AC3E}">
        <p14:creationId xmlns:p14="http://schemas.microsoft.com/office/powerpoint/2010/main" val="210030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0131373-3386-1F04-7796-FE3C71C6B2BF}"/>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3" name="Espace réservé du pied de page 2">
            <a:extLst>
              <a:ext uri="{FF2B5EF4-FFF2-40B4-BE49-F238E27FC236}">
                <a16:creationId xmlns:a16="http://schemas.microsoft.com/office/drawing/2014/main" id="{6F813BD6-ACB1-D6CD-F0EB-27FE946986C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EF42B4F-3E5D-5789-E51D-6DFAF54A61B5}"/>
              </a:ext>
            </a:extLst>
          </p:cNvPr>
          <p:cNvSpPr>
            <a:spLocks noGrp="1"/>
          </p:cNvSpPr>
          <p:nvPr>
            <p:ph type="sldNum" sz="quarter" idx="12"/>
          </p:nvPr>
        </p:nvSpPr>
        <p:spPr/>
        <p:txBody>
          <a:bodyPr/>
          <a:lstStyle/>
          <a:p>
            <a:fld id="{8FE321A2-8759-B048-9658-1893D04D3BEF}" type="slidenum">
              <a:rPr lang="fr-FR" smtClean="0"/>
              <a:t>‹N°›</a:t>
            </a:fld>
            <a:endParaRPr lang="fr-FR"/>
          </a:p>
        </p:txBody>
      </p:sp>
    </p:spTree>
    <p:extLst>
      <p:ext uri="{BB962C8B-B14F-4D97-AF65-F5344CB8AC3E}">
        <p14:creationId xmlns:p14="http://schemas.microsoft.com/office/powerpoint/2010/main" val="265681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2849D6-BD1F-2148-AE46-44AFC260BD11}"/>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A8D4914B-B99A-3451-6BFE-DCD644637376}"/>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77DD588-15A9-B36B-1355-B03B7F179AE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FDE4403-C534-B96D-91DC-DF046BF30E3A}"/>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6" name="Espace réservé du pied de page 5">
            <a:extLst>
              <a:ext uri="{FF2B5EF4-FFF2-40B4-BE49-F238E27FC236}">
                <a16:creationId xmlns:a16="http://schemas.microsoft.com/office/drawing/2014/main" id="{BA0F3102-38B8-721B-A9E6-83E407109C3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7DDF615-7A37-F481-9BC7-2E903B16ABE9}"/>
              </a:ext>
            </a:extLst>
          </p:cNvPr>
          <p:cNvSpPr>
            <a:spLocks noGrp="1"/>
          </p:cNvSpPr>
          <p:nvPr>
            <p:ph type="sldNum" sz="quarter" idx="12"/>
          </p:nvPr>
        </p:nvSpPr>
        <p:spPr/>
        <p:txBody>
          <a:bodyPr/>
          <a:lstStyle/>
          <a:p>
            <a:fld id="{F93C23D3-25E0-47A9-A318-BF2710690F9F}" type="slidenum">
              <a:rPr lang="fr-FR" altLang="fr-FR" smtClean="0"/>
              <a:pPr/>
              <a:t>‹N°›</a:t>
            </a:fld>
            <a:endParaRPr lang="fr-FR" altLang="fr-FR"/>
          </a:p>
        </p:txBody>
      </p:sp>
    </p:spTree>
    <p:extLst>
      <p:ext uri="{BB962C8B-B14F-4D97-AF65-F5344CB8AC3E}">
        <p14:creationId xmlns:p14="http://schemas.microsoft.com/office/powerpoint/2010/main" val="154245866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A2BAAA-9AEC-30D4-D3B5-2016119D8027}"/>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70375EBA-0D0E-136D-58D2-D2D29529AAF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8A1AE9AC-6E97-E631-7E96-AF04BF48134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C42F86B-3062-F030-D2B2-52EE52E13DEC}"/>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6" name="Espace réservé du pied de page 5">
            <a:extLst>
              <a:ext uri="{FF2B5EF4-FFF2-40B4-BE49-F238E27FC236}">
                <a16:creationId xmlns:a16="http://schemas.microsoft.com/office/drawing/2014/main" id="{D44D27A5-7919-6882-65BA-11364F36FB9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EC6DA63-247D-3277-9982-69947FA70DBC}"/>
              </a:ext>
            </a:extLst>
          </p:cNvPr>
          <p:cNvSpPr>
            <a:spLocks noGrp="1"/>
          </p:cNvSpPr>
          <p:nvPr>
            <p:ph type="sldNum" sz="quarter" idx="12"/>
          </p:nvPr>
        </p:nvSpPr>
        <p:spPr/>
        <p:txBody>
          <a:bodyPr/>
          <a:lstStyle/>
          <a:p>
            <a:fld id="{F93C23D3-25E0-47A9-A318-BF2710690F9F}" type="slidenum">
              <a:rPr lang="fr-FR" altLang="fr-FR" smtClean="0"/>
              <a:pPr/>
              <a:t>‹N°›</a:t>
            </a:fld>
            <a:endParaRPr lang="fr-FR" altLang="fr-FR"/>
          </a:p>
        </p:txBody>
      </p:sp>
    </p:spTree>
    <p:extLst>
      <p:ext uri="{BB962C8B-B14F-4D97-AF65-F5344CB8AC3E}">
        <p14:creationId xmlns:p14="http://schemas.microsoft.com/office/powerpoint/2010/main" val="7594046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6AA505-D8D1-431A-1EC1-B9E9D3EAD01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1023B8C-5633-350B-961D-A61DDDFBC25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11F371B-D222-62DF-EB0A-663415D99EBB}"/>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5" name="Espace réservé du pied de page 4">
            <a:extLst>
              <a:ext uri="{FF2B5EF4-FFF2-40B4-BE49-F238E27FC236}">
                <a16:creationId xmlns:a16="http://schemas.microsoft.com/office/drawing/2014/main" id="{1FBBC8AD-0A7A-7196-0783-AD15B72DA0E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6309E08-3319-2E64-4BBF-8E07B889C65A}"/>
              </a:ext>
            </a:extLst>
          </p:cNvPr>
          <p:cNvSpPr>
            <a:spLocks noGrp="1"/>
          </p:cNvSpPr>
          <p:nvPr>
            <p:ph type="sldNum" sz="quarter" idx="12"/>
          </p:nvPr>
        </p:nvSpPr>
        <p:spPr/>
        <p:txBody>
          <a:bodyPr/>
          <a:lstStyle/>
          <a:p>
            <a:fld id="{F93C23D3-25E0-47A9-A318-BF2710690F9F}" type="slidenum">
              <a:rPr lang="fr-FR" altLang="fr-FR" smtClean="0"/>
              <a:pPr/>
              <a:t>‹N°›</a:t>
            </a:fld>
            <a:endParaRPr lang="fr-FR" altLang="fr-FR"/>
          </a:p>
        </p:txBody>
      </p:sp>
    </p:spTree>
    <p:extLst>
      <p:ext uri="{BB962C8B-B14F-4D97-AF65-F5344CB8AC3E}">
        <p14:creationId xmlns:p14="http://schemas.microsoft.com/office/powerpoint/2010/main" val="71526672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B85D920-8288-0E0F-0EE5-92D762CC9D35}"/>
              </a:ext>
            </a:extLst>
          </p:cNvPr>
          <p:cNvSpPr>
            <a:spLocks noGrp="1"/>
          </p:cNvSpPr>
          <p:nvPr>
            <p:ph type="title" orient="vert"/>
          </p:nvPr>
        </p:nvSpPr>
        <p:spPr>
          <a:xfrm>
            <a:off x="6543675" y="273843"/>
            <a:ext cx="1971675" cy="4358879"/>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934C783-5213-68E5-3FA8-31910DD9849E}"/>
              </a:ext>
            </a:extLst>
          </p:cNvPr>
          <p:cNvSpPr>
            <a:spLocks noGrp="1"/>
          </p:cNvSpPr>
          <p:nvPr>
            <p:ph type="body" orient="vert" idx="1"/>
          </p:nvPr>
        </p:nvSpPr>
        <p:spPr>
          <a:xfrm>
            <a:off x="628650" y="273843"/>
            <a:ext cx="5800725" cy="435887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B7D1AD8-29DB-8977-86BD-5944AEF2890A}"/>
              </a:ext>
            </a:extLst>
          </p:cNvPr>
          <p:cNvSpPr>
            <a:spLocks noGrp="1"/>
          </p:cNvSpPr>
          <p:nvPr>
            <p:ph type="dt" sz="half" idx="10"/>
          </p:nvPr>
        </p:nvSpPr>
        <p:spPr/>
        <p:txBody>
          <a:bodyPr/>
          <a:lstStyle/>
          <a:p>
            <a:fld id="{8FC6C377-89EB-7F49-BCB2-58AA3E07CDC1}" type="datetimeFigureOut">
              <a:rPr lang="fr-FR" smtClean="0"/>
              <a:t>25/04/2025</a:t>
            </a:fld>
            <a:endParaRPr lang="fr-FR"/>
          </a:p>
        </p:txBody>
      </p:sp>
      <p:sp>
        <p:nvSpPr>
          <p:cNvPr id="5" name="Espace réservé du pied de page 4">
            <a:extLst>
              <a:ext uri="{FF2B5EF4-FFF2-40B4-BE49-F238E27FC236}">
                <a16:creationId xmlns:a16="http://schemas.microsoft.com/office/drawing/2014/main" id="{3D4F2B1A-8628-D82B-9BD5-6492A80590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40FB041-46E0-095C-26FD-DAD8CDB72D2C}"/>
              </a:ext>
            </a:extLst>
          </p:cNvPr>
          <p:cNvSpPr>
            <a:spLocks noGrp="1"/>
          </p:cNvSpPr>
          <p:nvPr>
            <p:ph type="sldNum" sz="quarter" idx="12"/>
          </p:nvPr>
        </p:nvSpPr>
        <p:spPr/>
        <p:txBody>
          <a:bodyPr/>
          <a:lstStyle/>
          <a:p>
            <a:fld id="{F93C23D3-25E0-47A9-A318-BF2710690F9F}" type="slidenum">
              <a:rPr lang="fr-FR" altLang="fr-FR" smtClean="0"/>
              <a:pPr/>
              <a:t>‹N°›</a:t>
            </a:fld>
            <a:endParaRPr lang="fr-FR" altLang="fr-FR"/>
          </a:p>
        </p:txBody>
      </p:sp>
    </p:spTree>
    <p:extLst>
      <p:ext uri="{BB962C8B-B14F-4D97-AF65-F5344CB8AC3E}">
        <p14:creationId xmlns:p14="http://schemas.microsoft.com/office/powerpoint/2010/main" val="259107565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a:p>
        </p:txBody>
      </p:sp>
      <p:sp>
        <p:nvSpPr>
          <p:cNvPr id="3" name="Text Placeholder 2"/>
          <p:cNvSpPr>
            <a:spLocks noGrp="1"/>
          </p:cNvSpPr>
          <p:nvPr>
            <p:ph type="body" idx="1"/>
          </p:nvPr>
        </p:nvSpPr>
        <p:spPr>
          <a:xfrm>
            <a:off x="457200" y="1200150"/>
            <a:ext cx="4040188" cy="457200"/>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5" name="Text Placeholder 4"/>
          <p:cNvSpPr>
            <a:spLocks noGrp="1"/>
          </p:cNvSpPr>
          <p:nvPr>
            <p:ph type="body" sz="quarter" idx="3"/>
          </p:nvPr>
        </p:nvSpPr>
        <p:spPr>
          <a:xfrm>
            <a:off x="4648201" y="1200150"/>
            <a:ext cx="4041775" cy="457200"/>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F7EAEB24-CE78-465C-A726-91D0868FA48F}" type="datetime1">
              <a:rPr lang="en-US" smtClean="0"/>
              <a:t>4/25/25</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‹N°›</a:t>
            </a:fld>
            <a:endParaRPr lang="en-US"/>
          </a:p>
        </p:txBody>
      </p:sp>
      <p:sp>
        <p:nvSpPr>
          <p:cNvPr id="11" name="Content Placeholder 10"/>
          <p:cNvSpPr>
            <a:spLocks noGrp="1"/>
          </p:cNvSpPr>
          <p:nvPr>
            <p:ph sz="quarter" idx="13"/>
          </p:nvPr>
        </p:nvSpPr>
        <p:spPr>
          <a:xfrm>
            <a:off x="457200" y="1659636"/>
            <a:ext cx="4041648" cy="293522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12"/>
          <p:cNvSpPr>
            <a:spLocks noGrp="1"/>
          </p:cNvSpPr>
          <p:nvPr>
            <p:ph sz="quarter" idx="14"/>
          </p:nvPr>
        </p:nvSpPr>
        <p:spPr>
          <a:xfrm>
            <a:off x="4672584" y="1659637"/>
            <a:ext cx="4041648" cy="293489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2128081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E606C72-50E3-9A8D-F43B-720BA34654C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8FE0222-7F92-E81B-63CB-DDB70003E9C2}"/>
              </a:ext>
            </a:extLst>
          </p:cNvPr>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6ED88DC-EE13-6F18-CF72-E05336DE3E7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8FC6C377-89EB-7F49-BCB2-58AA3E07CDC1}" type="datetimeFigureOut">
              <a:rPr lang="fr-FR" smtClean="0"/>
              <a:t>25/04/2025</a:t>
            </a:fld>
            <a:endParaRPr lang="fr-FR"/>
          </a:p>
        </p:txBody>
      </p:sp>
      <p:sp>
        <p:nvSpPr>
          <p:cNvPr id="5" name="Espace réservé du pied de page 4">
            <a:extLst>
              <a:ext uri="{FF2B5EF4-FFF2-40B4-BE49-F238E27FC236}">
                <a16:creationId xmlns:a16="http://schemas.microsoft.com/office/drawing/2014/main" id="{52950129-C096-D91F-8F3C-168DF0CB2B50}"/>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AB902CD-B5E4-0A94-07E2-F1FD2FE0EB50}"/>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F93C23D3-25E0-47A9-A318-BF2710690F9F}" type="slidenum">
              <a:rPr lang="fr-FR" altLang="fr-FR" smtClean="0"/>
              <a:pPr/>
              <a:t>‹N°›</a:t>
            </a:fld>
            <a:endParaRPr lang="fr-FR" altLang="fr-FR"/>
          </a:p>
        </p:txBody>
      </p:sp>
      <p:sp>
        <p:nvSpPr>
          <p:cNvPr id="7" name="Forme libre : forme 1">
            <a:extLst>
              <a:ext uri="{FF2B5EF4-FFF2-40B4-BE49-F238E27FC236}">
                <a16:creationId xmlns:a16="http://schemas.microsoft.com/office/drawing/2014/main" id="{6E340062-8EA2-07B2-6184-B234967D6FB1}"/>
              </a:ext>
            </a:extLst>
          </p:cNvPr>
          <p:cNvSpPr/>
          <p:nvPr userDrawn="1"/>
        </p:nvSpPr>
        <p:spPr>
          <a:xfrm>
            <a:off x="7783513" y="695325"/>
            <a:ext cx="1360487" cy="77788"/>
          </a:xfrm>
          <a:custGeom>
            <a:avLst/>
            <a:gdLst>
              <a:gd name="connsiteX0" fmla="*/ 1360967 w 1360967"/>
              <a:gd name="connsiteY0" fmla="*/ 0 h 77973"/>
              <a:gd name="connsiteX1" fmla="*/ 92148 w 1360967"/>
              <a:gd name="connsiteY1" fmla="*/ 0 h 77973"/>
              <a:gd name="connsiteX2" fmla="*/ 0 w 1360967"/>
              <a:gd name="connsiteY2" fmla="*/ 77973 h 77973"/>
              <a:gd name="connsiteX3" fmla="*/ 1360967 w 1360967"/>
              <a:gd name="connsiteY3" fmla="*/ 77973 h 77973"/>
            </a:gdLst>
            <a:ahLst/>
            <a:cxnLst>
              <a:cxn ang="0">
                <a:pos x="connsiteX0" y="connsiteY0"/>
              </a:cxn>
              <a:cxn ang="0">
                <a:pos x="connsiteX1" y="connsiteY1"/>
              </a:cxn>
              <a:cxn ang="0">
                <a:pos x="connsiteX2" y="connsiteY2"/>
              </a:cxn>
              <a:cxn ang="0">
                <a:pos x="connsiteX3" y="connsiteY3"/>
              </a:cxn>
            </a:cxnLst>
            <a:rect l="l" t="t" r="r" b="b"/>
            <a:pathLst>
              <a:path w="1360967" h="77973">
                <a:moveTo>
                  <a:pt x="1360967" y="0"/>
                </a:moveTo>
                <a:lnTo>
                  <a:pt x="92148" y="0"/>
                </a:lnTo>
                <a:lnTo>
                  <a:pt x="0" y="77973"/>
                </a:lnTo>
                <a:lnTo>
                  <a:pt x="1360967" y="77973"/>
                </a:lnTo>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110412786"/>
      </p:ext>
    </p:extLst>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 id="2147484177"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hyperlink" Target="https://www.inrs.fr/accueil/publications/bdd/mp/tableau.html?refINRS=RG%2047" TargetMode="External"/><Relationship Id="rId13" Type="http://schemas.openxmlformats.org/officeDocument/2006/relationships/hyperlink" Target="https://www.inrs.fr/accueil/publications/bdd/mp/tableau.html?refINRS=RG%2066" TargetMode="External"/><Relationship Id="rId18" Type="http://schemas.openxmlformats.org/officeDocument/2006/relationships/hyperlink" Target="https://www.inrs.fr/accueil/publications/bdd/mp/tableau.html?refINRS=RA%2011" TargetMode="External"/><Relationship Id="rId3" Type="http://schemas.openxmlformats.org/officeDocument/2006/relationships/hyperlink" Target="https://www.inrs.fr/accueil/publications/bdd/mp/tableau.html?refINRS=RG%2015%20BIS" TargetMode="External"/><Relationship Id="rId7" Type="http://schemas.openxmlformats.org/officeDocument/2006/relationships/hyperlink" Target="https://www.inrs.fr/accueil/publications/bdd/mp/tableau.html?refINRS=RG%2043" TargetMode="External"/><Relationship Id="rId12" Type="http://schemas.openxmlformats.org/officeDocument/2006/relationships/hyperlink" Target="https://www.inrs.fr/accueil/publications/bdd/mp/tableau.html?refINRS=RG%2063" TargetMode="External"/><Relationship Id="rId17" Type="http://schemas.openxmlformats.org/officeDocument/2006/relationships/hyperlink" Target="https://www.inrs.fr/accueil/publications/bdd/mp/tableau.html?refINRS=RG%2095" TargetMode="External"/><Relationship Id="rId2" Type="http://schemas.openxmlformats.org/officeDocument/2006/relationships/hyperlink" Target="https://www.inrs.fr/accueil/publications/bdd/mp/tableau.html?refINRS=RG%2010%20BIS" TargetMode="External"/><Relationship Id="rId16" Type="http://schemas.openxmlformats.org/officeDocument/2006/relationships/hyperlink" Target="https://www.inrs.fr/accueil/publications/bdd/mp/tableau.html?refINRS=RG%2082" TargetMode="External"/><Relationship Id="rId1" Type="http://schemas.openxmlformats.org/officeDocument/2006/relationships/slideLayout" Target="../slideLayouts/slideLayout2.xml"/><Relationship Id="rId6" Type="http://schemas.openxmlformats.org/officeDocument/2006/relationships/hyperlink" Target="https://www.inrs.fr/accueil/publications/bdd/mp/tableau.html?refINRS=RG%2041" TargetMode="External"/><Relationship Id="rId11" Type="http://schemas.openxmlformats.org/officeDocument/2006/relationships/hyperlink" Target="https://www.inrs.fr/accueil/publications/bdd/mp/tableau.html?refINRS=RG%2062" TargetMode="External"/><Relationship Id="rId5" Type="http://schemas.openxmlformats.org/officeDocument/2006/relationships/hyperlink" Target="https://www.inrs.fr/accueil/publications/bdd/mp/tableau.html?refINRS=RG%2037%20BIS" TargetMode="External"/><Relationship Id="rId15" Type="http://schemas.openxmlformats.org/officeDocument/2006/relationships/hyperlink" Target="https://www.inrs.fr/accueil/publications/bdd/mp/tableau.html?refINRS=RG%2074" TargetMode="External"/><Relationship Id="rId10" Type="http://schemas.openxmlformats.org/officeDocument/2006/relationships/hyperlink" Target="https://www.inrs.fr/accueil/publications/bdd/mp/tableau.html?refINRS=RG%2050" TargetMode="External"/><Relationship Id="rId19" Type="http://schemas.openxmlformats.org/officeDocument/2006/relationships/hyperlink" Target="https://www.inrs.fr/accueil/publications/bdd/mp/tableau.html?refINRS=RA%2045" TargetMode="External"/><Relationship Id="rId4" Type="http://schemas.openxmlformats.org/officeDocument/2006/relationships/hyperlink" Target="https://www.inrs.fr/accueil/publications/bdd/mp/tableau.html?refINRS=RG%2034" TargetMode="External"/><Relationship Id="rId9" Type="http://schemas.openxmlformats.org/officeDocument/2006/relationships/hyperlink" Target="https://www.inrs.fr/accueil/publications/bdd/mp/tableau.html?refINRS=RG%2049%20BIS" TargetMode="External"/><Relationship Id="rId14" Type="http://schemas.openxmlformats.org/officeDocument/2006/relationships/hyperlink" Target="https://www.inrs.fr/accueil/publications/bdd/mp/tableau.html?refINRS=RG%2070"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32.png"/></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05BA42B-C5DB-9A53-D9EA-BE3E69FBE0EF}"/>
              </a:ext>
            </a:extLst>
          </p:cNvPr>
          <p:cNvSpPr>
            <a:spLocks noGrp="1"/>
          </p:cNvSpPr>
          <p:nvPr>
            <p:ph type="ctrTitle"/>
          </p:nvPr>
        </p:nvSpPr>
        <p:spPr/>
        <p:txBody>
          <a:bodyPr>
            <a:noAutofit/>
          </a:bodyPr>
          <a:lstStyle/>
          <a:p>
            <a:pPr algn="ctr"/>
            <a:r>
              <a:rPr lang="fr-FR" sz="3200" dirty="0">
                <a:solidFill>
                  <a:schemeClr val="tx1"/>
                </a:solidFill>
                <a:latin typeface="Arial" panose="020B0604020202020204" pitchFamily="34" charset="0"/>
                <a:cs typeface="Arial" panose="020B0604020202020204" pitchFamily="34" charset="0"/>
              </a:rPr>
              <a:t>Asthmes et BPCO professionnels </a:t>
            </a:r>
            <a:br>
              <a:rPr lang="fr-FR" sz="3200" dirty="0">
                <a:solidFill>
                  <a:schemeClr val="tx1"/>
                </a:solidFill>
                <a:latin typeface="Arial" panose="020B0604020202020204" pitchFamily="34" charset="0"/>
                <a:cs typeface="Arial" panose="020B0604020202020204" pitchFamily="34" charset="0"/>
              </a:rPr>
            </a:br>
            <a:endParaRPr lang="fr-FR" sz="3200" dirty="0">
              <a:solidFill>
                <a:schemeClr val="tx1"/>
              </a:solidFill>
              <a:latin typeface="Arial" panose="020B0604020202020204" pitchFamily="34" charset="0"/>
              <a:cs typeface="Arial" panose="020B0604020202020204" pitchFamily="34" charset="0"/>
            </a:endParaRPr>
          </a:p>
        </p:txBody>
      </p:sp>
      <p:sp>
        <p:nvSpPr>
          <p:cNvPr id="6" name="Sous-titre 5">
            <a:extLst>
              <a:ext uri="{FF2B5EF4-FFF2-40B4-BE49-F238E27FC236}">
                <a16:creationId xmlns:a16="http://schemas.microsoft.com/office/drawing/2014/main" id="{ADE6F1F9-EB2A-EF79-755B-A5D8DB2F5F56}"/>
              </a:ext>
            </a:extLst>
          </p:cNvPr>
          <p:cNvSpPr>
            <a:spLocks noGrp="1"/>
          </p:cNvSpPr>
          <p:nvPr>
            <p:ph type="subTitle" idx="1"/>
          </p:nvPr>
        </p:nvSpPr>
        <p:spPr/>
        <p:txBody>
          <a:bodyPr>
            <a:normAutofit fontScale="92500" lnSpcReduction="10000"/>
          </a:bodyPr>
          <a:lstStyle/>
          <a:p>
            <a:r>
              <a:rPr lang="fr-FR" dirty="0">
                <a:latin typeface="Arial" panose="020B0604020202020204" pitchFamily="34" charset="0"/>
                <a:cs typeface="Arial" panose="020B0604020202020204" pitchFamily="34" charset="0"/>
              </a:rPr>
              <a:t>Dr Isabelle THAON </a:t>
            </a:r>
          </a:p>
          <a:p>
            <a:r>
              <a:rPr lang="fr-FR" dirty="0">
                <a:latin typeface="Arial" panose="020B0604020202020204" pitchFamily="34" charset="0"/>
                <a:cs typeface="Arial" panose="020B0604020202020204" pitchFamily="34" charset="0"/>
              </a:rPr>
              <a:t>MCU-PH en médecine et santé au travail</a:t>
            </a:r>
          </a:p>
          <a:p>
            <a:r>
              <a:rPr lang="fr-FR" dirty="0">
                <a:latin typeface="Arial" panose="020B0604020202020204" pitchFamily="34" charset="0"/>
                <a:cs typeface="Arial" panose="020B0604020202020204" pitchFamily="34" charset="0"/>
              </a:rPr>
              <a:t>Centre de Consultation de Pathologie Professionnelles </a:t>
            </a:r>
          </a:p>
          <a:p>
            <a:r>
              <a:rPr lang="fr-FR" dirty="0">
                <a:latin typeface="Arial" panose="020B0604020202020204" pitchFamily="34" charset="0"/>
                <a:cs typeface="Arial" panose="020B0604020202020204" pitchFamily="34" charset="0"/>
              </a:rPr>
              <a:t>CHRU de Nancy  - Université de Lorraine </a:t>
            </a:r>
          </a:p>
        </p:txBody>
      </p:sp>
      <p:sp>
        <p:nvSpPr>
          <p:cNvPr id="4" name="Espace réservé du numéro de diapositive 3">
            <a:extLst>
              <a:ext uri="{FF2B5EF4-FFF2-40B4-BE49-F238E27FC236}">
                <a16:creationId xmlns:a16="http://schemas.microsoft.com/office/drawing/2014/main" id="{F1C07200-FB5A-EE3A-9FBC-592229BACDF4}"/>
              </a:ext>
            </a:extLst>
          </p:cNvPr>
          <p:cNvSpPr>
            <a:spLocks noGrp="1"/>
          </p:cNvSpPr>
          <p:nvPr>
            <p:ph type="sldNum" sz="quarter" idx="12"/>
          </p:nvPr>
        </p:nvSpPr>
        <p:spPr/>
        <p:txBody>
          <a:bodyPr/>
          <a:lstStyle/>
          <a:p>
            <a:fld id="{CC7A3658-E897-4E5D-B63D-00541B617174}" type="slidenum">
              <a:rPr lang="fr-FR" altLang="fr-FR" smtClean="0">
                <a:latin typeface="Arial" panose="020B0604020202020204" pitchFamily="34" charset="0"/>
                <a:cs typeface="Arial" panose="020B0604020202020204" pitchFamily="34" charset="0"/>
              </a:rPr>
              <a:pPr/>
              <a:t>1</a:t>
            </a:fld>
            <a:endParaRPr lang="fr-FR" altLang="fr-FR" dirty="0">
              <a:latin typeface="Arial" panose="020B0604020202020204" pitchFamily="34" charset="0"/>
              <a:cs typeface="Arial" panose="020B0604020202020204" pitchFamily="34" charset="0"/>
            </a:endParaRPr>
          </a:p>
        </p:txBody>
      </p:sp>
      <p:pic>
        <p:nvPicPr>
          <p:cNvPr id="8" name="Image 7">
            <a:extLst>
              <a:ext uri="{FF2B5EF4-FFF2-40B4-BE49-F238E27FC236}">
                <a16:creationId xmlns:a16="http://schemas.microsoft.com/office/drawing/2014/main" id="{D0BA56F9-94C3-1589-DB91-74D7206DB19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805363" y="398567"/>
            <a:ext cx="3124200" cy="624205"/>
          </a:xfrm>
          <a:prstGeom prst="rect">
            <a:avLst/>
          </a:prstGeom>
        </p:spPr>
      </p:pic>
      <p:pic>
        <p:nvPicPr>
          <p:cNvPr id="9" name="Image 8">
            <a:extLst>
              <a:ext uri="{FF2B5EF4-FFF2-40B4-BE49-F238E27FC236}">
                <a16:creationId xmlns:a16="http://schemas.microsoft.com/office/drawing/2014/main" id="{CA2DE17C-C6CE-9B9D-142D-B7234DAC04C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75933" y="476672"/>
            <a:ext cx="595630" cy="546100"/>
          </a:xfrm>
          <a:prstGeom prst="rect">
            <a:avLst/>
          </a:prstGeom>
        </p:spPr>
      </p:pic>
      <p:pic>
        <p:nvPicPr>
          <p:cNvPr id="10" name="Image 9">
            <a:extLst>
              <a:ext uri="{FF2B5EF4-FFF2-40B4-BE49-F238E27FC236}">
                <a16:creationId xmlns:a16="http://schemas.microsoft.com/office/drawing/2014/main" id="{26D4A387-7370-AB2A-599F-736D104432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1000" y="261843"/>
            <a:ext cx="914860" cy="914860"/>
          </a:xfrm>
          <a:prstGeom prst="rect">
            <a:avLst/>
          </a:prstGeom>
        </p:spPr>
      </p:pic>
    </p:spTree>
    <p:extLst>
      <p:ext uri="{BB962C8B-B14F-4D97-AF65-F5344CB8AC3E}">
        <p14:creationId xmlns:p14="http://schemas.microsoft.com/office/powerpoint/2010/main" val="3404447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altLang="fr-FR" sz="4000" cap="none" dirty="0">
                <a:latin typeface="Arial" panose="020B0604020202020204" pitchFamily="34" charset="0"/>
              </a:rPr>
              <a:t>Absence de conflits d’</a:t>
            </a:r>
            <a:r>
              <a:rPr lang="fr-FR" altLang="ja-JP" sz="4000" cap="none" dirty="0">
                <a:latin typeface="Arial" panose="020B0604020202020204" pitchFamily="34" charset="0"/>
              </a:rPr>
              <a:t>intérêts </a:t>
            </a:r>
            <a:br>
              <a:rPr lang="fr-FR" altLang="ja-JP" sz="4000" cap="none" dirty="0">
                <a:latin typeface="Arial" panose="020B0604020202020204" pitchFamily="34" charset="0"/>
              </a:rPr>
            </a:br>
            <a:endParaRPr lang="fr-FR" altLang="fr-FR" sz="4000" cap="none" dirty="0">
              <a:latin typeface="Arial" panose="020B0604020202020204" pitchFamily="34" charset="0"/>
            </a:endParaRPr>
          </a:p>
        </p:txBody>
      </p:sp>
      <p:sp>
        <p:nvSpPr>
          <p:cNvPr id="9219" name="Espace réservé du contenu 2"/>
          <p:cNvSpPr>
            <a:spLocks noGrp="1"/>
          </p:cNvSpPr>
          <p:nvPr>
            <p:ph type="body" idx="1"/>
          </p:nvPr>
        </p:nvSpPr>
        <p:spPr/>
        <p:txBody>
          <a:bodyPr/>
          <a:lstStyle/>
          <a:p>
            <a:pPr>
              <a:buFont typeface="Arial" charset="0"/>
              <a:buNone/>
              <a:defRPr/>
            </a:pPr>
            <a:endParaRPr lang="fr-FR" dirty="0">
              <a:latin typeface="Arial" charset="0"/>
              <a:ea typeface="MS PGothic" charset="0"/>
              <a:cs typeface="Arial" charset="0"/>
            </a:endParaRPr>
          </a:p>
        </p:txBody>
      </p:sp>
      <p:sp>
        <p:nvSpPr>
          <p:cNvPr id="4" name="Espace réservé du numéro de diapositive 3"/>
          <p:cNvSpPr>
            <a:spLocks noGrp="1"/>
          </p:cNvSpPr>
          <p:nvPr>
            <p:ph type="sldNum" sz="quarter" idx="12"/>
          </p:nvPr>
        </p:nvSpPr>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47DAF64-EFA9-4929-8350-2A35277EACF9}" type="slidenum">
              <a:rPr lang="fr-FR" altLang="fr-FR" sz="600">
                <a:solidFill>
                  <a:schemeClr val="bg1"/>
                </a:solidFill>
              </a:rPr>
              <a:pPr/>
              <a:t>2</a:t>
            </a:fld>
            <a:endParaRPr lang="fr-FR" altLang="fr-FR" sz="6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62B68691-22E1-CD79-B508-9716AA0ECAA0}"/>
              </a:ext>
            </a:extLst>
          </p:cNvPr>
          <p:cNvSpPr>
            <a:spLocks noGrp="1"/>
          </p:cNvSpPr>
          <p:nvPr>
            <p:ph type="title"/>
          </p:nvPr>
        </p:nvSpPr>
        <p:spPr/>
        <p:txBody>
          <a:bodyPr/>
          <a:lstStyle/>
          <a:p>
            <a:pPr algn="ctr"/>
            <a:r>
              <a:rPr lang="fr-FR" dirty="0">
                <a:latin typeface="Arial" panose="020B0604020202020204" pitchFamily="34" charset="0"/>
                <a:cs typeface="Arial" panose="020B0604020202020204" pitchFamily="34" charset="0"/>
              </a:rPr>
              <a:t>Asthmes et BPCO professionnels</a:t>
            </a:r>
          </a:p>
        </p:txBody>
      </p:sp>
      <p:sp>
        <p:nvSpPr>
          <p:cNvPr id="6" name="Espace réservé du contenu 5">
            <a:extLst>
              <a:ext uri="{FF2B5EF4-FFF2-40B4-BE49-F238E27FC236}">
                <a16:creationId xmlns:a16="http://schemas.microsoft.com/office/drawing/2014/main" id="{633CB1D7-3D1F-90C3-FFA4-1F8D1CA011E4}"/>
              </a:ext>
            </a:extLst>
          </p:cNvPr>
          <p:cNvSpPr>
            <a:spLocks noGrp="1"/>
          </p:cNvSpPr>
          <p:nvPr>
            <p:ph sz="half" idx="1"/>
          </p:nvPr>
        </p:nvSpPr>
        <p:spPr/>
        <p:txBody>
          <a:bodyPr>
            <a:normAutofit fontScale="77500" lnSpcReduction="20000"/>
          </a:bodyPr>
          <a:lstStyle/>
          <a:p>
            <a:pPr marL="0" indent="0" algn="ctr">
              <a:lnSpc>
                <a:spcPct val="120000"/>
              </a:lnSpc>
              <a:spcBef>
                <a:spcPts val="0"/>
              </a:spcBef>
              <a:buNone/>
            </a:pPr>
            <a:r>
              <a:rPr lang="fr-FR" dirty="0">
                <a:latin typeface="Arial" panose="020B0604020202020204" pitchFamily="34" charset="0"/>
                <a:cs typeface="Arial" panose="020B0604020202020204" pitchFamily="34" charset="0"/>
              </a:rPr>
              <a:t>De façon plus large </a:t>
            </a:r>
          </a:p>
          <a:p>
            <a:pPr marL="0" indent="0" algn="ctr">
              <a:lnSpc>
                <a:spcPct val="120000"/>
              </a:lnSpc>
              <a:spcBef>
                <a:spcPts val="0"/>
              </a:spcBef>
              <a:buNone/>
            </a:pPr>
            <a:r>
              <a:rPr lang="fr-FR" sz="2400" b="1" dirty="0">
                <a:solidFill>
                  <a:schemeClr val="tx2">
                    <a:lumMod val="75000"/>
                    <a:lumOff val="25000"/>
                  </a:schemeClr>
                </a:solidFill>
                <a:latin typeface="Arial" panose="020B0604020202020204" pitchFamily="34" charset="0"/>
                <a:cs typeface="Arial" panose="020B0604020202020204" pitchFamily="34" charset="0"/>
              </a:rPr>
              <a:t>Asthmes et BPCO en relation avec le travail</a:t>
            </a:r>
            <a:r>
              <a:rPr lang="fr-FR" b="1" dirty="0">
                <a:solidFill>
                  <a:schemeClr val="tx2">
                    <a:lumMod val="75000"/>
                    <a:lumOff val="25000"/>
                  </a:schemeClr>
                </a:solidFill>
                <a:latin typeface="Arial" panose="020B0604020202020204" pitchFamily="34" charset="0"/>
                <a:cs typeface="Arial" panose="020B0604020202020204" pitchFamily="34" charset="0"/>
              </a:rPr>
              <a:t> </a:t>
            </a:r>
          </a:p>
          <a:p>
            <a:pPr marL="0" indent="0" algn="ctr">
              <a:lnSpc>
                <a:spcPct val="120000"/>
              </a:lnSpc>
              <a:spcBef>
                <a:spcPts val="0"/>
              </a:spcBef>
              <a:buNone/>
            </a:pPr>
            <a:endParaRPr lang="fr-FR" dirty="0">
              <a:latin typeface="Arial" panose="020B0604020202020204" pitchFamily="34" charset="0"/>
              <a:cs typeface="Arial" panose="020B0604020202020204" pitchFamily="34" charset="0"/>
            </a:endParaRPr>
          </a:p>
          <a:p>
            <a:pPr marL="0" indent="0" algn="ctr">
              <a:lnSpc>
                <a:spcPct val="120000"/>
              </a:lnSpc>
              <a:spcBef>
                <a:spcPts val="0"/>
              </a:spcBef>
              <a:buNone/>
            </a:pPr>
            <a:r>
              <a:rPr lang="fr-FR" dirty="0">
                <a:latin typeface="Arial" panose="020B0604020202020204" pitchFamily="34" charset="0"/>
                <a:cs typeface="Arial" panose="020B0604020202020204" pitchFamily="34" charset="0"/>
              </a:rPr>
              <a:t>Origine professionnelle ou aggravation du trouble  ventilatoire obstructif  </a:t>
            </a:r>
          </a:p>
          <a:p>
            <a:pPr marL="0" indent="0" algn="ctr">
              <a:lnSpc>
                <a:spcPct val="120000"/>
              </a:lnSpc>
              <a:spcBef>
                <a:spcPts val="0"/>
              </a:spcBef>
              <a:buNone/>
            </a:pPr>
            <a:r>
              <a:rPr lang="fr-FR" dirty="0">
                <a:latin typeface="Arial" panose="020B0604020202020204" pitchFamily="34" charset="0"/>
                <a:cs typeface="Arial" panose="020B0604020202020204" pitchFamily="34" charset="0"/>
              </a:rPr>
              <a:t>par les activités professionnelles ? </a:t>
            </a:r>
          </a:p>
          <a:p>
            <a:pPr marL="0" indent="0" algn="ctr">
              <a:lnSpc>
                <a:spcPct val="120000"/>
              </a:lnSpc>
              <a:spcBef>
                <a:spcPts val="0"/>
              </a:spcBef>
              <a:buNone/>
            </a:pPr>
            <a:endParaRPr lang="fr-FR" dirty="0">
              <a:latin typeface="Arial" panose="020B0604020202020204" pitchFamily="34" charset="0"/>
              <a:cs typeface="Arial" panose="020B0604020202020204" pitchFamily="34" charset="0"/>
            </a:endParaRPr>
          </a:p>
          <a:p>
            <a:pPr marL="0" indent="0" algn="ctr">
              <a:lnSpc>
                <a:spcPct val="120000"/>
              </a:lnSpc>
              <a:spcBef>
                <a:spcPts val="0"/>
              </a:spcBef>
              <a:buNone/>
            </a:pPr>
            <a:r>
              <a:rPr lang="fr-FR" i="1" dirty="0">
                <a:latin typeface="Arial" panose="020B0604020202020204" pitchFamily="34" charset="0"/>
                <a:cs typeface="Arial" panose="020B0604020202020204" pitchFamily="34" charset="0"/>
              </a:rPr>
              <a:t>Et possible impact du trouble ventilatoire obstructif sur le maintien en emploi </a:t>
            </a:r>
          </a:p>
        </p:txBody>
      </p:sp>
      <p:sp>
        <p:nvSpPr>
          <p:cNvPr id="10" name="Espace réservé du contenu 9">
            <a:extLst>
              <a:ext uri="{FF2B5EF4-FFF2-40B4-BE49-F238E27FC236}">
                <a16:creationId xmlns:a16="http://schemas.microsoft.com/office/drawing/2014/main" id="{48142966-B613-1295-F2AF-5A390DED71FB}"/>
              </a:ext>
            </a:extLst>
          </p:cNvPr>
          <p:cNvSpPr>
            <a:spLocks noGrp="1"/>
          </p:cNvSpPr>
          <p:nvPr>
            <p:ph sz="half" idx="2"/>
          </p:nvPr>
        </p:nvSpPr>
        <p:spPr/>
        <p:txBody>
          <a:bodyPr>
            <a:normAutofit fontScale="77500" lnSpcReduction="20000"/>
          </a:bodyPr>
          <a:lstStyle/>
          <a:p>
            <a:endParaRPr lang="fr-FR" dirty="0">
              <a:latin typeface="Arial" panose="020B0604020202020204" pitchFamily="34" charset="0"/>
              <a:cs typeface="Arial" panose="020B0604020202020204" pitchFamily="34" charset="0"/>
            </a:endParaRPr>
          </a:p>
        </p:txBody>
      </p:sp>
      <p:pic>
        <p:nvPicPr>
          <p:cNvPr id="11" name="Picture 4">
            <a:extLst>
              <a:ext uri="{FF2B5EF4-FFF2-40B4-BE49-F238E27FC236}">
                <a16:creationId xmlns:a16="http://schemas.microsoft.com/office/drawing/2014/main" id="{D5868DA0-48AE-12E0-96F0-6687911939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0387" y="1507251"/>
            <a:ext cx="3375125" cy="31254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2">
            <a:extLst>
              <a:ext uri="{FF2B5EF4-FFF2-40B4-BE49-F238E27FC236}">
                <a16:creationId xmlns:a16="http://schemas.microsoft.com/office/drawing/2014/main" id="{EA6334B8-07D7-7C85-CA83-301C71D1A5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2217" y="3775502"/>
            <a:ext cx="3436839" cy="789974"/>
          </a:xfrm>
          <a:prstGeom prst="rect">
            <a:avLst/>
          </a:prstGeom>
          <a:ln w="38100">
            <a:no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xmlns="">
                <a:solidFill>
                  <a:schemeClr val="accent1"/>
                </a:solidFill>
              </a14:hiddenFill>
            </a:ext>
          </a:extLst>
        </p:spPr>
      </p:pic>
      <p:sp>
        <p:nvSpPr>
          <p:cNvPr id="13" name="Rectangle 12">
            <a:extLst>
              <a:ext uri="{FF2B5EF4-FFF2-40B4-BE49-F238E27FC236}">
                <a16:creationId xmlns:a16="http://schemas.microsoft.com/office/drawing/2014/main" id="{20E119C9-DD50-A5EB-829A-167D2EBE69E4}"/>
              </a:ext>
            </a:extLst>
          </p:cNvPr>
          <p:cNvSpPr/>
          <p:nvPr/>
        </p:nvSpPr>
        <p:spPr>
          <a:xfrm>
            <a:off x="5155427" y="1507250"/>
            <a:ext cx="810090" cy="221424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685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nodePh="1">
                                  <p:stCondLst>
                                    <p:cond delay="0"/>
                                  </p:stCondLst>
                                  <p:endCondLst>
                                    <p:cond evt="begin" delay="0">
                                      <p:tn val="21"/>
                                    </p:cond>
                                  </p:end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pPr>
              <a:defRPr/>
            </a:pPr>
            <a:r>
              <a:rPr lang="fr-FR" sz="3600" dirty="0">
                <a:latin typeface="Arial" panose="020B0604020202020204" pitchFamily="34" charset="0"/>
                <a:cs typeface="Arial" panose="020B0604020202020204" pitchFamily="34" charset="0"/>
              </a:rPr>
              <a:t>Asthmes en relation avec le travail</a:t>
            </a:r>
          </a:p>
        </p:txBody>
      </p:sp>
      <p:sp>
        <p:nvSpPr>
          <p:cNvPr id="5" name="Espace réservé du texte 4"/>
          <p:cNvSpPr>
            <a:spLocks noGrp="1"/>
          </p:cNvSpPr>
          <p:nvPr>
            <p:ph type="body" idx="1"/>
          </p:nvPr>
        </p:nvSpPr>
        <p:spPr/>
        <p:txBody>
          <a:bodyPr/>
          <a:lstStyle/>
          <a:p>
            <a:pPr>
              <a:buFont typeface="Arial" charset="0"/>
              <a:buNone/>
              <a:defRPr/>
            </a:pPr>
            <a:endParaRPr lang="fr-FR" dirty="0"/>
          </a:p>
        </p:txBody>
      </p:sp>
      <p:sp>
        <p:nvSpPr>
          <p:cNvPr id="3" name="Espace réservé du numéro de diapositive 2"/>
          <p:cNvSpPr>
            <a:spLocks noGrp="1"/>
          </p:cNvSpPr>
          <p:nvPr>
            <p:ph type="sldNum" sz="quarter" idx="12"/>
          </p:nvPr>
        </p:nvSpPr>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04859BF-3A6F-4FFB-AA7A-E3DF9CEB4213}" type="slidenum">
              <a:rPr lang="fr-FR" altLang="fr-FR" sz="600">
                <a:solidFill>
                  <a:schemeClr val="bg1"/>
                </a:solidFill>
              </a:rPr>
              <a:pPr/>
              <a:t>4</a:t>
            </a:fld>
            <a:endParaRPr lang="fr-FR" altLang="fr-FR" sz="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re 3"/>
          <p:cNvSpPr>
            <a:spLocks noGrp="1"/>
          </p:cNvSpPr>
          <p:nvPr>
            <p:ph type="title"/>
          </p:nvPr>
        </p:nvSpPr>
        <p:spPr>
          <a:xfrm>
            <a:off x="620794" y="195011"/>
            <a:ext cx="7886700" cy="994172"/>
          </a:xfrm>
        </p:spPr>
        <p:txBody>
          <a:bodyPr/>
          <a:lstStyle/>
          <a:p>
            <a:pPr algn="ctr"/>
            <a:r>
              <a:rPr lang="fr-FR" altLang="fr-FR" sz="2400" dirty="0">
                <a:latin typeface="Arial" panose="020B0604020202020204" pitchFamily="34" charset="0"/>
                <a:cs typeface="Arial" panose="020B0604020202020204" pitchFamily="34" charset="0"/>
              </a:rPr>
              <a:t>Asthmes en Relation  avec le travail (ART)</a:t>
            </a:r>
            <a:br>
              <a:rPr lang="fr-FR" altLang="fr-FR" sz="2400" dirty="0">
                <a:latin typeface="Arial" panose="020B0604020202020204" pitchFamily="34" charset="0"/>
                <a:cs typeface="Arial" panose="020B0604020202020204" pitchFamily="34" charset="0"/>
              </a:rPr>
            </a:br>
            <a:endParaRPr lang="en-US" altLang="fr-FR" sz="2400" dirty="0">
              <a:latin typeface="Arial" panose="020B0604020202020204" pitchFamily="34" charset="0"/>
              <a:cs typeface="Arial" panose="020B0604020202020204" pitchFamily="34" charset="0"/>
            </a:endParaRPr>
          </a:p>
        </p:txBody>
      </p:sp>
      <p:sp>
        <p:nvSpPr>
          <p:cNvPr id="6" name="ZoneTexte 5"/>
          <p:cNvSpPr txBox="1"/>
          <p:nvPr/>
        </p:nvSpPr>
        <p:spPr>
          <a:xfrm>
            <a:off x="392430" y="1378585"/>
            <a:ext cx="3452813"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fr-FR" altLang="fr-FR" sz="1200" dirty="0">
                <a:solidFill>
                  <a:srgbClr val="000000"/>
                </a:solidFill>
                <a:cs typeface="Arial" panose="020B0604020202020204" pitchFamily="34" charset="0"/>
              </a:rPr>
              <a:t>Asthmes </a:t>
            </a:r>
          </a:p>
          <a:p>
            <a:pPr algn="ctr"/>
            <a:r>
              <a:rPr lang="fr-FR" altLang="fr-FR" sz="1200" dirty="0">
                <a:solidFill>
                  <a:srgbClr val="000000"/>
                </a:solidFill>
                <a:cs typeface="Arial" panose="020B0604020202020204" pitchFamily="34" charset="0"/>
              </a:rPr>
              <a:t>aggravés </a:t>
            </a:r>
          </a:p>
          <a:p>
            <a:pPr algn="ctr"/>
            <a:r>
              <a:rPr lang="fr-FR" altLang="fr-FR" sz="1200" dirty="0">
                <a:solidFill>
                  <a:srgbClr val="000000"/>
                </a:solidFill>
                <a:cs typeface="Arial" panose="020B0604020202020204" pitchFamily="34" charset="0"/>
              </a:rPr>
              <a:t>par le travail</a:t>
            </a:r>
          </a:p>
          <a:p>
            <a:pPr algn="ctr"/>
            <a:r>
              <a:rPr lang="fr-FR" altLang="fr-FR" sz="1200" i="1" dirty="0">
                <a:solidFill>
                  <a:srgbClr val="000000"/>
                </a:solidFill>
                <a:cs typeface="Arial" panose="020B0604020202020204" pitchFamily="34" charset="0"/>
              </a:rPr>
              <a:t>(Work </a:t>
            </a:r>
            <a:r>
              <a:rPr lang="fr-FR" altLang="fr-FR" sz="1200" i="1" dirty="0" err="1">
                <a:solidFill>
                  <a:srgbClr val="000000"/>
                </a:solidFill>
                <a:cs typeface="Arial" panose="020B0604020202020204" pitchFamily="34" charset="0"/>
              </a:rPr>
              <a:t>Exacerbated</a:t>
            </a:r>
            <a:r>
              <a:rPr lang="fr-FR" altLang="fr-FR" sz="1200" i="1">
                <a:solidFill>
                  <a:srgbClr val="000000"/>
                </a:solidFill>
                <a:cs typeface="Arial" panose="020B0604020202020204" pitchFamily="34" charset="0"/>
              </a:rPr>
              <a:t> Asthma)</a:t>
            </a:r>
          </a:p>
        </p:txBody>
      </p:sp>
      <p:sp>
        <p:nvSpPr>
          <p:cNvPr id="8" name="ZoneTexte 7"/>
          <p:cNvSpPr txBox="1"/>
          <p:nvPr/>
        </p:nvSpPr>
        <p:spPr>
          <a:xfrm>
            <a:off x="4513580" y="1288866"/>
            <a:ext cx="3554413" cy="1154162"/>
          </a:xfrm>
          <a:prstGeom prst="rect">
            <a:avLst/>
          </a:prstGeom>
        </p:spPr>
        <p:style>
          <a:lnRef idx="2">
            <a:schemeClr val="accent1"/>
          </a:lnRef>
          <a:fillRef idx="1">
            <a:schemeClr val="lt1"/>
          </a:fillRef>
          <a:effectRef idx="0">
            <a:schemeClr val="accent1"/>
          </a:effectRef>
          <a:fontRef idx="minor">
            <a:schemeClr val="dk1"/>
          </a:fontRef>
        </p:style>
        <p:txBody>
          <a:bodyPr anchor="ctr">
            <a:spAutoFit/>
          </a:bodyPr>
          <a:lstStyle/>
          <a:p>
            <a:pPr algn="ctr">
              <a:defRPr/>
            </a:pPr>
            <a:endParaRPr lang="fr-FR" sz="800">
              <a:latin typeface="Arial" panose="020B0604020202020204" pitchFamily="34" charset="0"/>
              <a:ea typeface="+mj-ea"/>
              <a:cs typeface="Arial" panose="020B0604020202020204" pitchFamily="34" charset="0"/>
            </a:endParaRPr>
          </a:p>
          <a:p>
            <a:pPr algn="ctr">
              <a:defRPr/>
            </a:pPr>
            <a:r>
              <a:rPr lang="fr-FR">
                <a:latin typeface="Arial" panose="020B0604020202020204" pitchFamily="34" charset="0"/>
                <a:ea typeface="+mj-ea"/>
                <a:cs typeface="Arial" panose="020B0604020202020204" pitchFamily="34" charset="0"/>
              </a:rPr>
              <a:t>Asthmes </a:t>
            </a:r>
          </a:p>
          <a:p>
            <a:pPr algn="ctr">
              <a:defRPr/>
            </a:pPr>
            <a:r>
              <a:rPr lang="fr-FR">
                <a:latin typeface="Arial" panose="020B0604020202020204" pitchFamily="34" charset="0"/>
                <a:ea typeface="+mj-ea"/>
                <a:cs typeface="Arial" panose="020B0604020202020204" pitchFamily="34" charset="0"/>
              </a:rPr>
              <a:t>Professionnels</a:t>
            </a:r>
          </a:p>
          <a:p>
            <a:pPr algn="ctr">
              <a:defRPr/>
            </a:pPr>
            <a:r>
              <a:rPr lang="fr-FR" sz="1600" i="1">
                <a:latin typeface="Arial" panose="020B0604020202020204" pitchFamily="34" charset="0"/>
                <a:ea typeface="+mj-ea"/>
                <a:cs typeface="Arial" panose="020B0604020202020204" pitchFamily="34" charset="0"/>
              </a:rPr>
              <a:t>(</a:t>
            </a:r>
            <a:r>
              <a:rPr lang="fr-FR" sz="1600" i="1" err="1">
                <a:latin typeface="Arial" panose="020B0604020202020204" pitchFamily="34" charset="0"/>
                <a:ea typeface="+mj-ea"/>
                <a:cs typeface="Arial" panose="020B0604020202020204" pitchFamily="34" charset="0"/>
              </a:rPr>
              <a:t>Occupational</a:t>
            </a:r>
            <a:r>
              <a:rPr lang="fr-FR" sz="1600" i="1">
                <a:latin typeface="Arial" panose="020B0604020202020204" pitchFamily="34" charset="0"/>
                <a:ea typeface="+mj-ea"/>
                <a:cs typeface="Arial" panose="020B0604020202020204" pitchFamily="34" charset="0"/>
              </a:rPr>
              <a:t> </a:t>
            </a:r>
            <a:r>
              <a:rPr lang="fr-FR" sz="1600" i="1" err="1">
                <a:latin typeface="Arial" panose="020B0604020202020204" pitchFamily="34" charset="0"/>
                <a:ea typeface="+mj-ea"/>
                <a:cs typeface="Arial" panose="020B0604020202020204" pitchFamily="34" charset="0"/>
              </a:rPr>
              <a:t>Asthma</a:t>
            </a:r>
            <a:r>
              <a:rPr lang="fr-FR" sz="1600" i="1">
                <a:latin typeface="Arial" panose="020B0604020202020204" pitchFamily="34" charset="0"/>
                <a:ea typeface="+mj-ea"/>
                <a:cs typeface="Arial" panose="020B0604020202020204" pitchFamily="34" charset="0"/>
              </a:rPr>
              <a:t>)</a:t>
            </a:r>
          </a:p>
          <a:p>
            <a:pPr algn="ctr">
              <a:defRPr/>
            </a:pPr>
            <a:endParaRPr lang="fr-FR" sz="900">
              <a:latin typeface="Arial" panose="020B0604020202020204" pitchFamily="34" charset="0"/>
              <a:ea typeface="+mj-ea"/>
              <a:cs typeface="Arial" panose="020B0604020202020204" pitchFamily="34" charset="0"/>
            </a:endParaRPr>
          </a:p>
        </p:txBody>
      </p:sp>
      <p:sp>
        <p:nvSpPr>
          <p:cNvPr id="11" name="Flèche vers le bas 10"/>
          <p:cNvSpPr/>
          <p:nvPr/>
        </p:nvSpPr>
        <p:spPr>
          <a:xfrm rot="2827591">
            <a:off x="2809399" y="706279"/>
            <a:ext cx="165100" cy="750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latin typeface="Arial" panose="020B0604020202020204" pitchFamily="34" charset="0"/>
              <a:cs typeface="Arial" panose="020B0604020202020204" pitchFamily="34" charset="0"/>
            </a:endParaRPr>
          </a:p>
        </p:txBody>
      </p:sp>
      <p:sp>
        <p:nvSpPr>
          <p:cNvPr id="16" name="Flèche vers le bas 15"/>
          <p:cNvSpPr/>
          <p:nvPr/>
        </p:nvSpPr>
        <p:spPr>
          <a:xfrm rot="18894282">
            <a:off x="5238723" y="635085"/>
            <a:ext cx="165100" cy="750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latin typeface="Arial" panose="020B0604020202020204" pitchFamily="34" charset="0"/>
              <a:cs typeface="Arial" panose="020B0604020202020204" pitchFamily="34" charset="0"/>
            </a:endParaRPr>
          </a:p>
        </p:txBody>
      </p:sp>
      <p:cxnSp>
        <p:nvCxnSpPr>
          <p:cNvPr id="13" name="Connecteur droit avec flèche 12"/>
          <p:cNvCxnSpPr/>
          <p:nvPr/>
        </p:nvCxnSpPr>
        <p:spPr>
          <a:xfrm flipH="1">
            <a:off x="5574030" y="2445385"/>
            <a:ext cx="517525" cy="4032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a:off x="6691630" y="2445385"/>
            <a:ext cx="495300" cy="4032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6679249" y="2968494"/>
            <a:ext cx="1817451" cy="523220"/>
          </a:xfrm>
          <a:prstGeom prst="rect">
            <a:avLst/>
          </a:prstGeom>
          <a:ln w="19050"/>
        </p:spPr>
        <p:style>
          <a:lnRef idx="2">
            <a:schemeClr val="dk1"/>
          </a:lnRef>
          <a:fillRef idx="1">
            <a:schemeClr val="lt1"/>
          </a:fillRef>
          <a:effectRef idx="0">
            <a:schemeClr val="dk1"/>
          </a:effectRef>
          <a:fontRef idx="minor">
            <a:schemeClr val="dk1"/>
          </a:fontRef>
        </p:style>
        <p:txBody>
          <a:bodyPr wrap="square" anchor="ctr">
            <a:spAutoFit/>
          </a:bodyPr>
          <a:lstStyle/>
          <a:p>
            <a:pPr algn="ctr">
              <a:defRPr/>
            </a:pPr>
            <a:r>
              <a:rPr lang="fr-FR" sz="1400">
                <a:solidFill>
                  <a:schemeClr val="tx1"/>
                </a:solidFill>
                <a:latin typeface="Arial" panose="020B0604020202020204" pitchFamily="34" charset="0"/>
                <a:ea typeface="+mj-ea"/>
                <a:cs typeface="Arial" panose="020B0604020202020204" pitchFamily="34" charset="0"/>
              </a:rPr>
              <a:t>Induits par les irritants</a:t>
            </a:r>
          </a:p>
        </p:txBody>
      </p:sp>
      <p:sp>
        <p:nvSpPr>
          <p:cNvPr id="24" name="ZoneTexte 23"/>
          <p:cNvSpPr txBox="1"/>
          <p:nvPr/>
        </p:nvSpPr>
        <p:spPr>
          <a:xfrm>
            <a:off x="4513580" y="2945692"/>
            <a:ext cx="1978025" cy="553998"/>
          </a:xfrm>
          <a:prstGeom prst="rect">
            <a:avLst/>
          </a:prstGeom>
          <a:ln w="19050"/>
        </p:spPr>
        <p:style>
          <a:lnRef idx="2">
            <a:schemeClr val="dk1"/>
          </a:lnRef>
          <a:fillRef idx="1">
            <a:schemeClr val="lt1"/>
          </a:fillRef>
          <a:effectRef idx="0">
            <a:schemeClr val="dk1"/>
          </a:effectRef>
          <a:fontRef idx="minor">
            <a:schemeClr val="dk1"/>
          </a:fontRef>
        </p:style>
        <p:txBody>
          <a:bodyPr wrap="square" anchor="ctr">
            <a:spAutoFit/>
          </a:bodyPr>
          <a:lstStyle/>
          <a:p>
            <a:pPr algn="ctr">
              <a:spcBef>
                <a:spcPts val="0"/>
              </a:spcBef>
              <a:spcAft>
                <a:spcPts val="0"/>
              </a:spcAft>
              <a:defRPr/>
            </a:pPr>
            <a:endParaRPr lang="fr-FR" sz="1000">
              <a:solidFill>
                <a:schemeClr val="tx1"/>
              </a:solidFill>
              <a:latin typeface="Arial" panose="020B0604020202020204" pitchFamily="34" charset="0"/>
              <a:ea typeface="+mj-ea"/>
              <a:cs typeface="Arial" panose="020B0604020202020204" pitchFamily="34" charset="0"/>
            </a:endParaRPr>
          </a:p>
          <a:p>
            <a:pPr algn="ctr">
              <a:spcBef>
                <a:spcPts val="0"/>
              </a:spcBef>
              <a:spcAft>
                <a:spcPts val="0"/>
              </a:spcAft>
              <a:defRPr/>
            </a:pPr>
            <a:r>
              <a:rPr lang="fr-FR" sz="1400">
                <a:solidFill>
                  <a:schemeClr val="tx1"/>
                </a:solidFill>
                <a:latin typeface="Arial" panose="020B0604020202020204" pitchFamily="34" charset="0"/>
                <a:ea typeface="+mj-ea"/>
                <a:cs typeface="Arial" panose="020B0604020202020204" pitchFamily="34" charset="0"/>
              </a:rPr>
              <a:t>Immunoallergiques</a:t>
            </a:r>
            <a:endParaRPr lang="fr-FR" sz="200">
              <a:solidFill>
                <a:schemeClr val="tx1"/>
              </a:solidFill>
              <a:latin typeface="Arial" panose="020B0604020202020204" pitchFamily="34" charset="0"/>
              <a:ea typeface="+mj-ea"/>
              <a:cs typeface="Arial" panose="020B0604020202020204" pitchFamily="34" charset="0"/>
            </a:endParaRPr>
          </a:p>
          <a:p>
            <a:pPr algn="ctr">
              <a:spcBef>
                <a:spcPts val="0"/>
              </a:spcBef>
              <a:spcAft>
                <a:spcPts val="0"/>
              </a:spcAft>
              <a:defRPr/>
            </a:pPr>
            <a:endParaRPr lang="fr-FR" sz="500">
              <a:solidFill>
                <a:schemeClr val="tx1"/>
              </a:solidFill>
              <a:latin typeface="Arial" panose="020B0604020202020204" pitchFamily="34" charset="0"/>
              <a:ea typeface="+mj-ea"/>
              <a:cs typeface="Arial" panose="020B0604020202020204" pitchFamily="34" charset="0"/>
            </a:endParaRPr>
          </a:p>
        </p:txBody>
      </p:sp>
      <p:sp>
        <p:nvSpPr>
          <p:cNvPr id="2" name="ZoneTexte 1">
            <a:extLst>
              <a:ext uri="{FF2B5EF4-FFF2-40B4-BE49-F238E27FC236}">
                <a16:creationId xmlns:a16="http://schemas.microsoft.com/office/drawing/2014/main" id="{B6790F81-9721-5438-CC65-CF8F6CDD9AB2}"/>
              </a:ext>
            </a:extLst>
          </p:cNvPr>
          <p:cNvSpPr txBox="1"/>
          <p:nvPr/>
        </p:nvSpPr>
        <p:spPr>
          <a:xfrm>
            <a:off x="584607" y="4297139"/>
            <a:ext cx="7783331" cy="553998"/>
          </a:xfrm>
          <a:prstGeom prst="rect">
            <a:avLst/>
          </a:prstGeom>
          <a:noFill/>
        </p:spPr>
        <p:txBody>
          <a:bodyPr wrap="square" rtlCol="0">
            <a:spAutoFit/>
          </a:bodyPr>
          <a:lstStyle/>
          <a:p>
            <a:r>
              <a:rPr lang="fr-FR" sz="1000" baseline="30000">
                <a:latin typeface="Arial" panose="020B0604020202020204" pitchFamily="34" charset="0"/>
                <a:cs typeface="Arial" panose="020B0604020202020204" pitchFamily="34" charset="0"/>
              </a:rPr>
              <a:t>1  </a:t>
            </a:r>
            <a:r>
              <a:rPr lang="fr-FR" sz="1000">
                <a:latin typeface="Arial" panose="020B0604020202020204" pitchFamily="34" charset="0"/>
                <a:cs typeface="Arial" panose="020B0604020202020204" pitchFamily="34" charset="0"/>
              </a:rPr>
              <a:t>Blanc PD et al . Am J </a:t>
            </a:r>
            <a:r>
              <a:rPr lang="fr-FR" sz="1000" err="1">
                <a:latin typeface="Arial" panose="020B0604020202020204" pitchFamily="34" charset="0"/>
                <a:cs typeface="Arial" panose="020B0604020202020204" pitchFamily="34" charset="0"/>
              </a:rPr>
              <a:t>Respir</a:t>
            </a:r>
            <a:r>
              <a:rPr lang="fr-FR" sz="1000">
                <a:latin typeface="Arial" panose="020B0604020202020204" pitchFamily="34" charset="0"/>
                <a:cs typeface="Arial" panose="020B0604020202020204" pitchFamily="34" charset="0"/>
              </a:rPr>
              <a:t> Crit Care Med  2019 Jun 1;199(11):1312-1334.,  </a:t>
            </a:r>
          </a:p>
          <a:p>
            <a:r>
              <a:rPr lang="fr-FR" sz="1000" baseline="30000">
                <a:latin typeface="Arial" panose="020B0604020202020204" pitchFamily="34" charset="0"/>
                <a:cs typeface="Arial" panose="020B0604020202020204" pitchFamily="34" charset="0"/>
              </a:rPr>
              <a:t>2</a:t>
            </a:r>
            <a:r>
              <a:rPr lang="en-US" sz="1000">
                <a:latin typeface="Arial" panose="020B0604020202020204" pitchFamily="34" charset="0"/>
                <a:cs typeface="Arial" panose="020B0604020202020204" pitchFamily="34" charset="0"/>
              </a:rPr>
              <a:t> Fishwick D. </a:t>
            </a:r>
            <a:r>
              <a:rPr lang="fr-FR" sz="1000">
                <a:latin typeface="Arial" panose="020B0604020202020204" pitchFamily="34" charset="0"/>
                <a:cs typeface="Arial" panose="020B0604020202020204" pitchFamily="34" charset="0"/>
              </a:rPr>
              <a:t>Br Med Bull 2014 Jun;110(1):77-88. </a:t>
            </a:r>
          </a:p>
          <a:p>
            <a:r>
              <a:rPr lang="en-US" sz="1000" baseline="30000">
                <a:latin typeface="Arial" panose="020B0604020202020204" pitchFamily="34" charset="0"/>
                <a:cs typeface="Arial" panose="020B0604020202020204" pitchFamily="34" charset="0"/>
              </a:rPr>
              <a:t>3 </a:t>
            </a:r>
            <a:r>
              <a:rPr lang="en-US" sz="1000">
                <a:latin typeface="Arial" panose="020B0604020202020204" pitchFamily="34" charset="0"/>
                <a:cs typeface="Arial" panose="020B0604020202020204" pitchFamily="34" charset="0"/>
              </a:rPr>
              <a:t> A Lau  and </a:t>
            </a:r>
            <a:r>
              <a:rPr lang="fr-FR" sz="1000" err="1">
                <a:latin typeface="Arial" panose="020B0604020202020204" pitchFamily="34" charset="0"/>
                <a:cs typeface="Arial" panose="020B0604020202020204" pitchFamily="34" charset="0"/>
              </a:rPr>
              <a:t>Tarlo</a:t>
            </a:r>
            <a:r>
              <a:rPr lang="fr-FR" sz="1000">
                <a:latin typeface="Arial" panose="020B0604020202020204" pitchFamily="34" charset="0"/>
                <a:cs typeface="Arial" panose="020B0604020202020204" pitchFamily="34" charset="0"/>
              </a:rPr>
              <a:t> SM. </a:t>
            </a:r>
            <a:r>
              <a:rPr lang="fr-FR" sz="1000" err="1">
                <a:latin typeface="Arial" panose="020B0604020202020204" pitchFamily="34" charset="0"/>
                <a:cs typeface="Arial" panose="020B0604020202020204" pitchFamily="34" charset="0"/>
              </a:rPr>
              <a:t>Allergy</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Asthma</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Immunol</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Res</a:t>
            </a:r>
            <a:r>
              <a:rPr lang="fr-FR" sz="1000">
                <a:latin typeface="Arial" panose="020B0604020202020204" pitchFamily="34" charset="0"/>
                <a:cs typeface="Arial" panose="020B0604020202020204" pitchFamily="34" charset="0"/>
              </a:rPr>
              <a:t>  2019 Mar;11(2):188-200.</a:t>
            </a:r>
          </a:p>
        </p:txBody>
      </p:sp>
      <p:sp>
        <p:nvSpPr>
          <p:cNvPr id="3" name="ZoneTexte 2">
            <a:extLst>
              <a:ext uri="{FF2B5EF4-FFF2-40B4-BE49-F238E27FC236}">
                <a16:creationId xmlns:a16="http://schemas.microsoft.com/office/drawing/2014/main" id="{2B8804A8-22A6-7520-84B6-34865E2E0451}"/>
              </a:ext>
            </a:extLst>
          </p:cNvPr>
          <p:cNvSpPr txBox="1"/>
          <p:nvPr/>
        </p:nvSpPr>
        <p:spPr>
          <a:xfrm>
            <a:off x="7495112" y="302835"/>
            <a:ext cx="1359713" cy="430887"/>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p>
            <a:pPr algn="ctr" defTabSz="514350">
              <a:defRPr/>
            </a:pPr>
            <a:r>
              <a:rPr lang="fr-FR" sz="1100" b="1">
                <a:solidFill>
                  <a:schemeClr val="bg1"/>
                </a:solidFill>
                <a:latin typeface="Arial" panose="020B0604020202020204" pitchFamily="34" charset="0"/>
                <a:cs typeface="Arial" panose="020B0604020202020204" pitchFamily="34" charset="0"/>
              </a:rPr>
              <a:t>16% des asthmes de l’adulte </a:t>
            </a:r>
            <a:r>
              <a:rPr lang="fr-FR" sz="1100" b="1" baseline="30000">
                <a:solidFill>
                  <a:schemeClr val="bg1"/>
                </a:solidFill>
                <a:latin typeface="Arial" panose="020B0604020202020204" pitchFamily="34" charset="0"/>
                <a:cs typeface="Arial" panose="020B0604020202020204" pitchFamily="34" charset="0"/>
              </a:rPr>
              <a:t>1</a:t>
            </a:r>
            <a:endParaRPr lang="fr-FR" sz="1100" b="1">
              <a:solidFill>
                <a:schemeClr val="bg1"/>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50BC4B2D-3EFB-216D-DDB2-720BD82E6606}"/>
              </a:ext>
            </a:extLst>
          </p:cNvPr>
          <p:cNvSpPr txBox="1"/>
          <p:nvPr/>
        </p:nvSpPr>
        <p:spPr>
          <a:xfrm>
            <a:off x="6935786" y="1211898"/>
            <a:ext cx="1689930" cy="430887"/>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fr-FR"/>
            </a:defPPr>
            <a:lvl1pPr algn="ctr" defTabSz="514350">
              <a:defRPr sz="1200" b="1">
                <a:solidFill>
                  <a:prstClr val="black"/>
                </a:solidFill>
                <a:latin typeface="Calibri Light" panose="020F0302020204030204"/>
              </a:defRPr>
            </a:lvl1pPr>
          </a:lstStyle>
          <a:p>
            <a:r>
              <a:rPr lang="fr-FR" sz="1100">
                <a:solidFill>
                  <a:schemeClr val="bg1"/>
                </a:solidFill>
                <a:latin typeface="Arial" panose="020B0604020202020204" pitchFamily="34" charset="0"/>
                <a:cs typeface="Arial" panose="020B0604020202020204" pitchFamily="34" charset="0"/>
              </a:rPr>
              <a:t>10% à 15% des asthmes de novo </a:t>
            </a:r>
            <a:r>
              <a:rPr lang="fr-FR" sz="1100" baseline="30000">
                <a:solidFill>
                  <a:schemeClr val="bg1"/>
                </a:solidFill>
                <a:latin typeface="Arial" panose="020B0604020202020204" pitchFamily="34" charset="0"/>
                <a:cs typeface="Arial" panose="020B0604020202020204" pitchFamily="34" charset="0"/>
              </a:rPr>
              <a:t>3</a:t>
            </a:r>
            <a:r>
              <a:rPr lang="fr-FR" sz="1100">
                <a:solidFill>
                  <a:schemeClr val="bg1"/>
                </a:solidFill>
                <a:latin typeface="Arial" panose="020B0604020202020204" pitchFamily="34" charset="0"/>
                <a:cs typeface="Arial" panose="020B0604020202020204" pitchFamily="34" charset="0"/>
              </a:rPr>
              <a:t> </a:t>
            </a:r>
          </a:p>
        </p:txBody>
      </p:sp>
      <p:sp>
        <p:nvSpPr>
          <p:cNvPr id="5" name="ZoneTexte 4">
            <a:extLst>
              <a:ext uri="{FF2B5EF4-FFF2-40B4-BE49-F238E27FC236}">
                <a16:creationId xmlns:a16="http://schemas.microsoft.com/office/drawing/2014/main" id="{F55B4F1F-44B2-2A3C-0AC8-44356B791B17}"/>
              </a:ext>
            </a:extLst>
          </p:cNvPr>
          <p:cNvSpPr txBox="1"/>
          <p:nvPr/>
        </p:nvSpPr>
        <p:spPr>
          <a:xfrm>
            <a:off x="392429" y="2392461"/>
            <a:ext cx="2222501" cy="261610"/>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fr-FR"/>
            </a:defPPr>
            <a:lvl1pPr algn="ctr" defTabSz="514350">
              <a:defRPr sz="1200" b="1">
                <a:solidFill>
                  <a:prstClr val="black"/>
                </a:solidFill>
                <a:latin typeface="Calibri Light" panose="020F0302020204030204"/>
              </a:defRPr>
            </a:lvl1pPr>
          </a:lstStyle>
          <a:p>
            <a:r>
              <a:rPr lang="fr-FR" sz="1100">
                <a:solidFill>
                  <a:schemeClr val="bg1"/>
                </a:solidFill>
                <a:latin typeface="Arial" panose="020B0604020202020204" pitchFamily="34" charset="0"/>
                <a:cs typeface="Arial" panose="020B0604020202020204" pitchFamily="34" charset="0"/>
              </a:rPr>
              <a:t> prévalence médiane 21,5% </a:t>
            </a:r>
            <a:r>
              <a:rPr lang="fr-FR" sz="1100" baseline="30000">
                <a:solidFill>
                  <a:schemeClr val="bg1"/>
                </a:solidFill>
                <a:latin typeface="Arial" panose="020B0604020202020204" pitchFamily="34" charset="0"/>
                <a:cs typeface="Arial" panose="020B0604020202020204" pitchFamily="34" charset="0"/>
              </a:rPr>
              <a:t>2</a:t>
            </a:r>
            <a:endParaRPr lang="fr-FR" sz="1100">
              <a:solidFill>
                <a:schemeClr val="bg1"/>
              </a:solidFill>
              <a:latin typeface="Arial" panose="020B0604020202020204" pitchFamily="34" charset="0"/>
              <a:cs typeface="Arial" panose="020B0604020202020204" pitchFamily="34" charset="0"/>
            </a:endParaRPr>
          </a:p>
        </p:txBody>
      </p:sp>
      <p:sp>
        <p:nvSpPr>
          <p:cNvPr id="9" name="Connecteur 8">
            <a:extLst>
              <a:ext uri="{FF2B5EF4-FFF2-40B4-BE49-F238E27FC236}">
                <a16:creationId xmlns:a16="http://schemas.microsoft.com/office/drawing/2014/main" id="{2579AB5A-22A7-7AE3-21AF-FD643101592E}"/>
              </a:ext>
            </a:extLst>
          </p:cNvPr>
          <p:cNvSpPr/>
          <p:nvPr/>
        </p:nvSpPr>
        <p:spPr>
          <a:xfrm>
            <a:off x="4134205" y="2733328"/>
            <a:ext cx="684137" cy="296665"/>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latin typeface="Arial" panose="020B0604020202020204" pitchFamily="34" charset="0"/>
                <a:cs typeface="Arial" panose="020B0604020202020204" pitchFamily="34" charset="0"/>
              </a:rPr>
              <a:t>80%</a:t>
            </a:r>
          </a:p>
        </p:txBody>
      </p:sp>
      <p:sp>
        <p:nvSpPr>
          <p:cNvPr id="10" name="Connecteur 9">
            <a:extLst>
              <a:ext uri="{FF2B5EF4-FFF2-40B4-BE49-F238E27FC236}">
                <a16:creationId xmlns:a16="http://schemas.microsoft.com/office/drawing/2014/main" id="{9759EC42-65AF-1471-0FEF-A7986CBBA676}"/>
              </a:ext>
            </a:extLst>
          </p:cNvPr>
          <p:cNvSpPr/>
          <p:nvPr/>
        </p:nvSpPr>
        <p:spPr>
          <a:xfrm>
            <a:off x="7989018" y="2635869"/>
            <a:ext cx="684137" cy="296665"/>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latin typeface="Arial" panose="020B0604020202020204" pitchFamily="34" charset="0"/>
                <a:cs typeface="Arial" panose="020B0604020202020204" pitchFamily="34" charset="0"/>
              </a:rPr>
              <a:t>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B24E7-D5CC-738C-35E7-387C01B2B0B7}"/>
            </a:ext>
          </a:extLst>
        </p:cNvPr>
        <p:cNvGrpSpPr/>
        <p:nvPr/>
      </p:nvGrpSpPr>
      <p:grpSpPr>
        <a:xfrm>
          <a:off x="0" y="0"/>
          <a:ext cx="0" cy="0"/>
          <a:chOff x="0" y="0"/>
          <a:chExt cx="0" cy="0"/>
        </a:xfrm>
      </p:grpSpPr>
      <p:sp>
        <p:nvSpPr>
          <p:cNvPr id="14337" name="Titre 1">
            <a:extLst>
              <a:ext uri="{FF2B5EF4-FFF2-40B4-BE49-F238E27FC236}">
                <a16:creationId xmlns:a16="http://schemas.microsoft.com/office/drawing/2014/main" id="{35319F1A-2902-FB8B-3A39-540D0D2A97EC}"/>
              </a:ext>
            </a:extLst>
          </p:cNvPr>
          <p:cNvSpPr>
            <a:spLocks noGrp="1"/>
          </p:cNvSpPr>
          <p:nvPr>
            <p:ph type="title"/>
          </p:nvPr>
        </p:nvSpPr>
        <p:spPr/>
        <p:txBody>
          <a:bodyPr>
            <a:normAutofit fontScale="90000"/>
          </a:bodyPr>
          <a:lstStyle/>
          <a:p>
            <a:r>
              <a:rPr lang="fr-FR" noProof="1">
                <a:latin typeface="Arial" panose="020B0604020202020204" pitchFamily="34" charset="0"/>
                <a:cs typeface="Arial" panose="020B0604020202020204" pitchFamily="34" charset="0"/>
              </a:rPr>
              <a:t>Enjeux</a:t>
            </a:r>
            <a:r>
              <a:rPr lang="en-US" altLang="fr-FR" dirty="0">
                <a:latin typeface="Arial" panose="020B0604020202020204" pitchFamily="34" charset="0"/>
                <a:cs typeface="Arial" panose="020B0604020202020204" pitchFamily="34" charset="0"/>
              </a:rPr>
              <a:t> +++ du diagnostic des </a:t>
            </a:r>
            <a:r>
              <a:rPr lang="fr-FR" altLang="fr-FR" dirty="0">
                <a:latin typeface="Arial" panose="020B0604020202020204" pitchFamily="34" charset="0"/>
                <a:cs typeface="Arial" panose="020B0604020202020204" pitchFamily="34" charset="0"/>
              </a:rPr>
              <a:t>asthmes professionnels (AP)</a:t>
            </a:r>
            <a:endParaRPr lang="en-US" altLang="fr-FR" dirty="0">
              <a:latin typeface="Arial" panose="020B0604020202020204" pitchFamily="34" charset="0"/>
              <a:cs typeface="Arial" panose="020B0604020202020204" pitchFamily="34" charset="0"/>
            </a:endParaRPr>
          </a:p>
        </p:txBody>
      </p:sp>
      <p:sp>
        <p:nvSpPr>
          <p:cNvPr id="4" name="Espace réservé du contenu 3">
            <a:extLst>
              <a:ext uri="{FF2B5EF4-FFF2-40B4-BE49-F238E27FC236}">
                <a16:creationId xmlns:a16="http://schemas.microsoft.com/office/drawing/2014/main" id="{1E5FD964-5DEA-1592-077F-48435C4030D3}"/>
              </a:ext>
            </a:extLst>
          </p:cNvPr>
          <p:cNvSpPr>
            <a:spLocks noGrp="1"/>
          </p:cNvSpPr>
          <p:nvPr>
            <p:ph sz="half" idx="1"/>
          </p:nvPr>
        </p:nvSpPr>
        <p:spPr/>
        <p:style>
          <a:lnRef idx="2">
            <a:schemeClr val="accent1"/>
          </a:lnRef>
          <a:fillRef idx="1">
            <a:schemeClr val="lt1"/>
          </a:fillRef>
          <a:effectRef idx="0">
            <a:schemeClr val="accent1"/>
          </a:effectRef>
          <a:fontRef idx="minor">
            <a:schemeClr val="dk1"/>
          </a:fontRef>
        </p:style>
        <p:txBody>
          <a:bodyPr>
            <a:normAutofit lnSpcReduction="10000"/>
          </a:bodyPr>
          <a:lstStyle/>
          <a:p>
            <a:pPr marL="0" indent="0"/>
            <a:endParaRPr lang="fr-FR" altLang="fr-FR">
              <a:solidFill>
                <a:srgbClr val="000000"/>
              </a:solidFill>
              <a:latin typeface="Arial" panose="020B0604020202020204" pitchFamily="34" charset="0"/>
              <a:ea typeface="MS PGothic" panose="020B0600070205080204" pitchFamily="34" charset="-128"/>
              <a:cs typeface="Arial" panose="020B0604020202020204" pitchFamily="34" charset="0"/>
            </a:endParaRPr>
          </a:p>
          <a:p>
            <a:pPr marL="0" indent="0" algn="ctr">
              <a:buNone/>
            </a:pPr>
            <a:r>
              <a:rPr lang="fr-FR" altLang="fr-FR" sz="2000">
                <a:solidFill>
                  <a:srgbClr val="000000"/>
                </a:solidFill>
                <a:latin typeface="Arial" panose="020B0604020202020204" pitchFamily="34" charset="0"/>
                <a:ea typeface="MS PGothic" panose="020B0600070205080204" pitchFamily="34" charset="-128"/>
                <a:cs typeface="Arial" panose="020B0604020202020204" pitchFamily="34" charset="0"/>
              </a:rPr>
              <a:t>Ne pas </a:t>
            </a:r>
          </a:p>
          <a:p>
            <a:pPr marL="0" indent="0" algn="ctr">
              <a:buNone/>
            </a:pPr>
            <a:r>
              <a:rPr lang="fr-FR" altLang="fr-FR" sz="2000">
                <a:solidFill>
                  <a:srgbClr val="000000"/>
                </a:solidFill>
                <a:latin typeface="Arial" panose="020B0604020202020204" pitchFamily="34" charset="0"/>
                <a:ea typeface="MS PGothic" panose="020B0600070205080204" pitchFamily="34" charset="-128"/>
                <a:cs typeface="Arial" panose="020B0604020202020204" pitchFamily="34" charset="0"/>
              </a:rPr>
              <a:t>diagnostiquer un AP </a:t>
            </a:r>
          </a:p>
          <a:p>
            <a:pPr marL="0" indent="0" algn="ctr"/>
            <a:endParaRPr lang="fr-FR" altLang="fr-FR" sz="160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marL="0" indent="0" algn="ctr"/>
            <a:endParaRPr lang="fr-FR" altLang="fr-FR" sz="160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marL="0" indent="0" algn="ctr">
              <a:buNone/>
            </a:pPr>
            <a:r>
              <a:rPr lang="fr-FR" altLang="fr-FR" sz="1600">
                <a:solidFill>
                  <a:srgbClr val="000000"/>
                </a:solidFill>
                <a:latin typeface="Arial" panose="020B0604020202020204" pitchFamily="34" charset="0"/>
                <a:ea typeface="MS PGothic" panose="020B0600070205080204" pitchFamily="34" charset="-128"/>
                <a:cs typeface="Arial" panose="020B0604020202020204" pitchFamily="34" charset="0"/>
              </a:rPr>
              <a:t>Risque d’ aggravation de l’asthme en cas de persistance de l’exposition</a:t>
            </a:r>
          </a:p>
          <a:p>
            <a:pPr marL="0" indent="0" algn="ctr"/>
            <a:endParaRPr lang="fr-FR" altLang="fr-FR" sz="160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marL="0" indent="0">
              <a:buFont typeface="Calibri" panose="020F0502020204030204" pitchFamily="34" charset="0"/>
              <a:buAutoNum type="arabicPeriod"/>
            </a:pPr>
            <a:r>
              <a:rPr lang="fr-FR" altLang="fr-FR" sz="1600">
                <a:solidFill>
                  <a:srgbClr val="000000"/>
                </a:solidFill>
                <a:latin typeface="Arial" panose="020B0604020202020204" pitchFamily="34" charset="0"/>
                <a:ea typeface="MS PGothic" panose="020B0600070205080204" pitchFamily="34" charset="-128"/>
                <a:cs typeface="Arial" panose="020B0604020202020204" pitchFamily="34" charset="0"/>
              </a:rPr>
              <a:t> Etablir le diagnostic</a:t>
            </a:r>
          </a:p>
          <a:p>
            <a:pPr marL="0" indent="0">
              <a:buFont typeface="Calibri" panose="020F0502020204030204" pitchFamily="34" charset="0"/>
              <a:buAutoNum type="arabicPeriod"/>
            </a:pPr>
            <a:r>
              <a:rPr lang="fr-FR" altLang="fr-FR" sz="1600">
                <a:solidFill>
                  <a:srgbClr val="000000"/>
                </a:solidFill>
                <a:latin typeface="Arial" panose="020B0604020202020204" pitchFamily="34" charset="0"/>
                <a:ea typeface="MS PGothic" panose="020B0600070205080204" pitchFamily="34" charset="-128"/>
                <a:cs typeface="Arial" panose="020B0604020202020204" pitchFamily="34" charset="0"/>
              </a:rPr>
              <a:t> Identifier l’agent causal</a:t>
            </a:r>
            <a:endParaRPr lang="en-US" altLang="fr-FR" sz="160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marL="0" indent="0"/>
            <a:endParaRPr lang="en-US" altLang="fr-FR" sz="1600">
              <a:solidFill>
                <a:srgbClr val="000000"/>
              </a:solidFill>
              <a:latin typeface="Arial" panose="020B0604020202020204" pitchFamily="34" charset="0"/>
              <a:ea typeface="MS PGothic" panose="020B0600070205080204" pitchFamily="34" charset="-128"/>
              <a:cs typeface="Arial" panose="020B0604020202020204" pitchFamily="34" charset="0"/>
            </a:endParaRPr>
          </a:p>
        </p:txBody>
      </p:sp>
      <p:sp>
        <p:nvSpPr>
          <p:cNvPr id="5" name="Espace réservé du contenu 4">
            <a:extLst>
              <a:ext uri="{FF2B5EF4-FFF2-40B4-BE49-F238E27FC236}">
                <a16:creationId xmlns:a16="http://schemas.microsoft.com/office/drawing/2014/main" id="{8DA2AE2B-F776-FB6F-939E-D5AD396C4C6F}"/>
              </a:ext>
            </a:extLst>
          </p:cNvPr>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lnSpcReduction="10000"/>
          </a:bodyPr>
          <a:lstStyle/>
          <a:p>
            <a:pPr marL="0" indent="0" algn="ctr">
              <a:buNone/>
            </a:pPr>
            <a:endParaRPr lang="fr-FR" altLang="fr-FR" sz="240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marL="0" indent="0" algn="ctr">
              <a:buNone/>
            </a:pPr>
            <a:r>
              <a:rPr lang="fr-FR" altLang="fr-FR" sz="2000">
                <a:solidFill>
                  <a:srgbClr val="000000"/>
                </a:solidFill>
                <a:latin typeface="Arial" panose="020B0604020202020204" pitchFamily="34" charset="0"/>
                <a:ea typeface="MS PGothic" panose="020B0600070205080204" pitchFamily="34" charset="-128"/>
                <a:cs typeface="Arial" panose="020B0604020202020204" pitchFamily="34" charset="0"/>
              </a:rPr>
              <a:t>Conclure à tort </a:t>
            </a:r>
          </a:p>
          <a:p>
            <a:pPr marL="0" indent="0" algn="ctr">
              <a:buNone/>
            </a:pPr>
            <a:r>
              <a:rPr lang="fr-FR" altLang="fr-FR" sz="2000">
                <a:solidFill>
                  <a:srgbClr val="000000"/>
                </a:solidFill>
                <a:latin typeface="Arial" panose="020B0604020202020204" pitchFamily="34" charset="0"/>
                <a:ea typeface="MS PGothic" panose="020B0600070205080204" pitchFamily="34" charset="-128"/>
                <a:cs typeface="Arial" panose="020B0604020202020204" pitchFamily="34" charset="0"/>
              </a:rPr>
              <a:t>à l’existence d’un AP</a:t>
            </a:r>
          </a:p>
          <a:p>
            <a:pPr marL="0" indent="0" algn="ctr">
              <a:buNone/>
            </a:pPr>
            <a:endParaRPr lang="fr-FR" altLang="fr-FR" sz="140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marL="0" indent="0" algn="ctr"/>
            <a:endParaRPr lang="fr-FR" altLang="fr-FR" sz="160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marL="0" indent="0" algn="ctr">
              <a:buNone/>
            </a:pPr>
            <a:r>
              <a:rPr lang="fr-FR" altLang="fr-FR" sz="1800">
                <a:solidFill>
                  <a:srgbClr val="000000"/>
                </a:solidFill>
                <a:latin typeface="Arial" panose="020B0604020202020204" pitchFamily="34" charset="0"/>
                <a:ea typeface="MS PGothic" panose="020B0600070205080204" pitchFamily="34" charset="-128"/>
                <a:cs typeface="Arial" panose="020B0604020202020204" pitchFamily="34" charset="0"/>
              </a:rPr>
              <a:t>Risque de conséquences sociales et financières majeures </a:t>
            </a:r>
          </a:p>
          <a:p>
            <a:pPr marL="0" indent="0" algn="ctr">
              <a:buNone/>
            </a:pPr>
            <a:r>
              <a:rPr lang="fr-FR" altLang="fr-FR" sz="1800">
                <a:solidFill>
                  <a:srgbClr val="000000"/>
                </a:solidFill>
                <a:latin typeface="Arial" panose="020B0604020202020204" pitchFamily="34" charset="0"/>
                <a:ea typeface="MS PGothic" panose="020B0600070205080204" pitchFamily="34" charset="-128"/>
                <a:cs typeface="Arial" panose="020B0604020202020204" pitchFamily="34" charset="0"/>
              </a:rPr>
              <a:t>en cas d’exclusion injustifiée du milieu de travail. </a:t>
            </a:r>
          </a:p>
          <a:p>
            <a:pPr marL="0" indent="0"/>
            <a:endParaRPr lang="fr-FR" altLang="fr-FR">
              <a:solidFill>
                <a:srgbClr val="000000"/>
              </a:solidFill>
              <a:latin typeface="Arial" panose="020B0604020202020204" pitchFamily="34" charset="0"/>
              <a:ea typeface="MS PGothic" panose="020B0600070205080204" pitchFamily="34" charset="-128"/>
              <a:cs typeface="Arial" panose="020B0604020202020204" pitchFamily="34" charset="0"/>
            </a:endParaRPr>
          </a:p>
        </p:txBody>
      </p:sp>
      <p:sp>
        <p:nvSpPr>
          <p:cNvPr id="6" name="Flèche droite 5">
            <a:extLst>
              <a:ext uri="{FF2B5EF4-FFF2-40B4-BE49-F238E27FC236}">
                <a16:creationId xmlns:a16="http://schemas.microsoft.com/office/drawing/2014/main" id="{8B869412-8EE4-CD21-AC01-8EEEB5B79BDA}"/>
              </a:ext>
            </a:extLst>
          </p:cNvPr>
          <p:cNvSpPr/>
          <p:nvPr/>
        </p:nvSpPr>
        <p:spPr>
          <a:xfrm rot="5400000">
            <a:off x="2361406" y="2459039"/>
            <a:ext cx="420687" cy="3667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7" name="Flèche droite 6">
            <a:extLst>
              <a:ext uri="{FF2B5EF4-FFF2-40B4-BE49-F238E27FC236}">
                <a16:creationId xmlns:a16="http://schemas.microsoft.com/office/drawing/2014/main" id="{E8BD1F46-ABD1-2578-50E9-97287E5390CA}"/>
              </a:ext>
            </a:extLst>
          </p:cNvPr>
          <p:cNvSpPr/>
          <p:nvPr/>
        </p:nvSpPr>
        <p:spPr>
          <a:xfrm rot="5400000">
            <a:off x="6453188" y="2598738"/>
            <a:ext cx="420688" cy="3667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9092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6B048-4E28-89B4-EF0D-1E903E7F6409}"/>
            </a:ext>
          </a:extLst>
        </p:cNvPr>
        <p:cNvGrpSpPr/>
        <p:nvPr/>
      </p:nvGrpSpPr>
      <p:grpSpPr>
        <a:xfrm>
          <a:off x="0" y="0"/>
          <a:ext cx="0" cy="0"/>
          <a:chOff x="0" y="0"/>
          <a:chExt cx="0" cy="0"/>
        </a:xfrm>
      </p:grpSpPr>
      <p:sp>
        <p:nvSpPr>
          <p:cNvPr id="13313" name="Titre 3">
            <a:extLst>
              <a:ext uri="{FF2B5EF4-FFF2-40B4-BE49-F238E27FC236}">
                <a16:creationId xmlns:a16="http://schemas.microsoft.com/office/drawing/2014/main" id="{7A721551-A6FA-ACC1-10CE-BD766F5C3108}"/>
              </a:ext>
            </a:extLst>
          </p:cNvPr>
          <p:cNvSpPr>
            <a:spLocks noGrp="1"/>
          </p:cNvSpPr>
          <p:nvPr>
            <p:ph type="title"/>
          </p:nvPr>
        </p:nvSpPr>
        <p:spPr>
          <a:xfrm>
            <a:off x="620794" y="195011"/>
            <a:ext cx="7886700" cy="994172"/>
          </a:xfrm>
        </p:spPr>
        <p:txBody>
          <a:bodyPr/>
          <a:lstStyle/>
          <a:p>
            <a:pPr algn="ctr"/>
            <a:r>
              <a:rPr lang="fr-FR" altLang="fr-FR" sz="2400">
                <a:latin typeface="Arial" panose="020B0604020202020204" pitchFamily="34" charset="0"/>
                <a:cs typeface="Arial" panose="020B0604020202020204" pitchFamily="34" charset="0"/>
              </a:rPr>
              <a:t>Asthmes en Relation  avec le travail (ART)</a:t>
            </a:r>
            <a:br>
              <a:rPr lang="fr-FR" altLang="fr-FR" sz="2400">
                <a:latin typeface="Arial" panose="020B0604020202020204" pitchFamily="34" charset="0"/>
                <a:cs typeface="Arial" panose="020B0604020202020204" pitchFamily="34" charset="0"/>
              </a:rPr>
            </a:br>
            <a:endParaRPr lang="en-US" altLang="fr-FR" sz="2400">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8670D77F-DC00-666B-B1FC-DBAD180BFF18}"/>
              </a:ext>
            </a:extLst>
          </p:cNvPr>
          <p:cNvSpPr txBox="1"/>
          <p:nvPr/>
        </p:nvSpPr>
        <p:spPr>
          <a:xfrm>
            <a:off x="392430" y="1378585"/>
            <a:ext cx="3452813"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fr-FR" altLang="fr-FR" sz="1200">
                <a:solidFill>
                  <a:srgbClr val="000000"/>
                </a:solidFill>
                <a:cs typeface="Arial" panose="020B0604020202020204" pitchFamily="34" charset="0"/>
              </a:rPr>
              <a:t>Asthmes </a:t>
            </a:r>
          </a:p>
          <a:p>
            <a:pPr algn="ctr"/>
            <a:r>
              <a:rPr lang="fr-FR" altLang="fr-FR" sz="1200">
                <a:solidFill>
                  <a:srgbClr val="000000"/>
                </a:solidFill>
                <a:cs typeface="Arial" panose="020B0604020202020204" pitchFamily="34" charset="0"/>
              </a:rPr>
              <a:t>aggravés </a:t>
            </a:r>
          </a:p>
          <a:p>
            <a:pPr algn="ctr"/>
            <a:r>
              <a:rPr lang="fr-FR" altLang="fr-FR" sz="1200">
                <a:solidFill>
                  <a:srgbClr val="000000"/>
                </a:solidFill>
                <a:cs typeface="Arial" panose="020B0604020202020204" pitchFamily="34" charset="0"/>
              </a:rPr>
              <a:t>par le travail</a:t>
            </a:r>
          </a:p>
          <a:p>
            <a:pPr algn="ctr"/>
            <a:r>
              <a:rPr lang="fr-FR" altLang="fr-FR" sz="1200" i="1">
                <a:solidFill>
                  <a:srgbClr val="000000"/>
                </a:solidFill>
                <a:cs typeface="Arial" panose="020B0604020202020204" pitchFamily="34" charset="0"/>
              </a:rPr>
              <a:t>(Work Exacerbated Asthma)</a:t>
            </a:r>
          </a:p>
        </p:txBody>
      </p:sp>
      <p:sp>
        <p:nvSpPr>
          <p:cNvPr id="8" name="ZoneTexte 7">
            <a:extLst>
              <a:ext uri="{FF2B5EF4-FFF2-40B4-BE49-F238E27FC236}">
                <a16:creationId xmlns:a16="http://schemas.microsoft.com/office/drawing/2014/main" id="{03A6A4A7-3C48-0DF6-8B9B-FC35C1B701DA}"/>
              </a:ext>
            </a:extLst>
          </p:cNvPr>
          <p:cNvSpPr txBox="1"/>
          <p:nvPr/>
        </p:nvSpPr>
        <p:spPr>
          <a:xfrm>
            <a:off x="4513580" y="1288866"/>
            <a:ext cx="3554413" cy="1154162"/>
          </a:xfrm>
          <a:prstGeom prst="rect">
            <a:avLst/>
          </a:prstGeom>
        </p:spPr>
        <p:style>
          <a:lnRef idx="2">
            <a:schemeClr val="accent1"/>
          </a:lnRef>
          <a:fillRef idx="1">
            <a:schemeClr val="lt1"/>
          </a:fillRef>
          <a:effectRef idx="0">
            <a:schemeClr val="accent1"/>
          </a:effectRef>
          <a:fontRef idx="minor">
            <a:schemeClr val="dk1"/>
          </a:fontRef>
        </p:style>
        <p:txBody>
          <a:bodyPr anchor="ctr">
            <a:spAutoFit/>
          </a:bodyPr>
          <a:lstStyle/>
          <a:p>
            <a:pPr algn="ctr">
              <a:defRPr/>
            </a:pPr>
            <a:endParaRPr lang="fr-FR" sz="800">
              <a:latin typeface="Arial" panose="020B0604020202020204" pitchFamily="34" charset="0"/>
              <a:ea typeface="+mj-ea"/>
              <a:cs typeface="Arial" panose="020B0604020202020204" pitchFamily="34" charset="0"/>
            </a:endParaRPr>
          </a:p>
          <a:p>
            <a:pPr algn="ctr">
              <a:defRPr/>
            </a:pPr>
            <a:r>
              <a:rPr lang="fr-FR">
                <a:latin typeface="Arial" panose="020B0604020202020204" pitchFamily="34" charset="0"/>
                <a:ea typeface="+mj-ea"/>
                <a:cs typeface="Arial" panose="020B0604020202020204" pitchFamily="34" charset="0"/>
              </a:rPr>
              <a:t>Asthmes </a:t>
            </a:r>
          </a:p>
          <a:p>
            <a:pPr algn="ctr">
              <a:defRPr/>
            </a:pPr>
            <a:r>
              <a:rPr lang="fr-FR">
                <a:latin typeface="Arial" panose="020B0604020202020204" pitchFamily="34" charset="0"/>
                <a:ea typeface="+mj-ea"/>
                <a:cs typeface="Arial" panose="020B0604020202020204" pitchFamily="34" charset="0"/>
              </a:rPr>
              <a:t>Professionnels</a:t>
            </a:r>
          </a:p>
          <a:p>
            <a:pPr algn="ctr">
              <a:defRPr/>
            </a:pPr>
            <a:r>
              <a:rPr lang="fr-FR" sz="1600" i="1">
                <a:latin typeface="Arial" panose="020B0604020202020204" pitchFamily="34" charset="0"/>
                <a:ea typeface="+mj-ea"/>
                <a:cs typeface="Arial" panose="020B0604020202020204" pitchFamily="34" charset="0"/>
              </a:rPr>
              <a:t>(</a:t>
            </a:r>
            <a:r>
              <a:rPr lang="fr-FR" sz="1600" i="1" err="1">
                <a:latin typeface="Arial" panose="020B0604020202020204" pitchFamily="34" charset="0"/>
                <a:ea typeface="+mj-ea"/>
                <a:cs typeface="Arial" panose="020B0604020202020204" pitchFamily="34" charset="0"/>
              </a:rPr>
              <a:t>Occupational</a:t>
            </a:r>
            <a:r>
              <a:rPr lang="fr-FR" sz="1600" i="1">
                <a:latin typeface="Arial" panose="020B0604020202020204" pitchFamily="34" charset="0"/>
                <a:ea typeface="+mj-ea"/>
                <a:cs typeface="Arial" panose="020B0604020202020204" pitchFamily="34" charset="0"/>
              </a:rPr>
              <a:t> </a:t>
            </a:r>
            <a:r>
              <a:rPr lang="fr-FR" sz="1600" i="1" err="1">
                <a:latin typeface="Arial" panose="020B0604020202020204" pitchFamily="34" charset="0"/>
                <a:ea typeface="+mj-ea"/>
                <a:cs typeface="Arial" panose="020B0604020202020204" pitchFamily="34" charset="0"/>
              </a:rPr>
              <a:t>Asthma</a:t>
            </a:r>
            <a:r>
              <a:rPr lang="fr-FR" sz="1600" i="1">
                <a:latin typeface="Arial" panose="020B0604020202020204" pitchFamily="34" charset="0"/>
                <a:ea typeface="+mj-ea"/>
                <a:cs typeface="Arial" panose="020B0604020202020204" pitchFamily="34" charset="0"/>
              </a:rPr>
              <a:t>)</a:t>
            </a:r>
          </a:p>
          <a:p>
            <a:pPr algn="ctr">
              <a:defRPr/>
            </a:pPr>
            <a:endParaRPr lang="fr-FR" sz="900">
              <a:latin typeface="Arial" panose="020B0604020202020204" pitchFamily="34" charset="0"/>
              <a:ea typeface="+mj-ea"/>
              <a:cs typeface="Arial" panose="020B0604020202020204" pitchFamily="34" charset="0"/>
            </a:endParaRPr>
          </a:p>
        </p:txBody>
      </p:sp>
      <p:sp>
        <p:nvSpPr>
          <p:cNvPr id="11" name="Flèche vers le bas 10">
            <a:extLst>
              <a:ext uri="{FF2B5EF4-FFF2-40B4-BE49-F238E27FC236}">
                <a16:creationId xmlns:a16="http://schemas.microsoft.com/office/drawing/2014/main" id="{EB325D4B-82C1-5B45-6763-1322C84B91FB}"/>
              </a:ext>
            </a:extLst>
          </p:cNvPr>
          <p:cNvSpPr/>
          <p:nvPr/>
        </p:nvSpPr>
        <p:spPr>
          <a:xfrm rot="2827591">
            <a:off x="2809399" y="706279"/>
            <a:ext cx="165100" cy="750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latin typeface="Arial" panose="020B0604020202020204" pitchFamily="34" charset="0"/>
              <a:cs typeface="Arial" panose="020B0604020202020204" pitchFamily="34" charset="0"/>
            </a:endParaRPr>
          </a:p>
        </p:txBody>
      </p:sp>
      <p:sp>
        <p:nvSpPr>
          <p:cNvPr id="16" name="Flèche vers le bas 15">
            <a:extLst>
              <a:ext uri="{FF2B5EF4-FFF2-40B4-BE49-F238E27FC236}">
                <a16:creationId xmlns:a16="http://schemas.microsoft.com/office/drawing/2014/main" id="{07CE823C-4743-8C02-CE35-74DC17C886B2}"/>
              </a:ext>
            </a:extLst>
          </p:cNvPr>
          <p:cNvSpPr/>
          <p:nvPr/>
        </p:nvSpPr>
        <p:spPr>
          <a:xfrm rot="18894282">
            <a:off x="5238723" y="635085"/>
            <a:ext cx="165100" cy="750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latin typeface="Arial" panose="020B0604020202020204" pitchFamily="34" charset="0"/>
              <a:cs typeface="Arial" panose="020B0604020202020204" pitchFamily="34" charset="0"/>
            </a:endParaRPr>
          </a:p>
        </p:txBody>
      </p:sp>
      <p:cxnSp>
        <p:nvCxnSpPr>
          <p:cNvPr id="13" name="Connecteur droit avec flèche 12">
            <a:extLst>
              <a:ext uri="{FF2B5EF4-FFF2-40B4-BE49-F238E27FC236}">
                <a16:creationId xmlns:a16="http://schemas.microsoft.com/office/drawing/2014/main" id="{395F07C2-740B-5C6D-D2FE-DE138BB5A812}"/>
              </a:ext>
            </a:extLst>
          </p:cNvPr>
          <p:cNvCxnSpPr/>
          <p:nvPr/>
        </p:nvCxnSpPr>
        <p:spPr>
          <a:xfrm flipH="1">
            <a:off x="5574030" y="2445385"/>
            <a:ext cx="517525" cy="4032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BCF5E684-3433-DF91-D9AF-4458B93CFB05}"/>
              </a:ext>
            </a:extLst>
          </p:cNvPr>
          <p:cNvCxnSpPr/>
          <p:nvPr/>
        </p:nvCxnSpPr>
        <p:spPr>
          <a:xfrm>
            <a:off x="6691630" y="2445385"/>
            <a:ext cx="495300" cy="4032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44E189EB-545B-6F11-6120-C48A5DC6E3DB}"/>
              </a:ext>
            </a:extLst>
          </p:cNvPr>
          <p:cNvSpPr txBox="1"/>
          <p:nvPr/>
        </p:nvSpPr>
        <p:spPr>
          <a:xfrm>
            <a:off x="6679249" y="2968494"/>
            <a:ext cx="1817451" cy="523220"/>
          </a:xfrm>
          <a:prstGeom prst="rect">
            <a:avLst/>
          </a:prstGeom>
          <a:ln w="19050"/>
        </p:spPr>
        <p:style>
          <a:lnRef idx="2">
            <a:schemeClr val="dk1"/>
          </a:lnRef>
          <a:fillRef idx="1">
            <a:schemeClr val="lt1"/>
          </a:fillRef>
          <a:effectRef idx="0">
            <a:schemeClr val="dk1"/>
          </a:effectRef>
          <a:fontRef idx="minor">
            <a:schemeClr val="dk1"/>
          </a:fontRef>
        </p:style>
        <p:txBody>
          <a:bodyPr wrap="square" anchor="ctr">
            <a:spAutoFit/>
          </a:bodyPr>
          <a:lstStyle/>
          <a:p>
            <a:pPr algn="ctr">
              <a:defRPr/>
            </a:pPr>
            <a:r>
              <a:rPr lang="fr-FR" sz="1400">
                <a:solidFill>
                  <a:schemeClr val="tx1"/>
                </a:solidFill>
                <a:latin typeface="Arial" panose="020B0604020202020204" pitchFamily="34" charset="0"/>
                <a:ea typeface="+mj-ea"/>
                <a:cs typeface="Arial" panose="020B0604020202020204" pitchFamily="34" charset="0"/>
              </a:rPr>
              <a:t>Induits par les irritants</a:t>
            </a:r>
          </a:p>
        </p:txBody>
      </p:sp>
      <p:sp>
        <p:nvSpPr>
          <p:cNvPr id="24" name="ZoneTexte 23">
            <a:extLst>
              <a:ext uri="{FF2B5EF4-FFF2-40B4-BE49-F238E27FC236}">
                <a16:creationId xmlns:a16="http://schemas.microsoft.com/office/drawing/2014/main" id="{A5E251A7-5931-84CE-57C6-3D68B8E7C71C}"/>
              </a:ext>
            </a:extLst>
          </p:cNvPr>
          <p:cNvSpPr txBox="1"/>
          <p:nvPr/>
        </p:nvSpPr>
        <p:spPr>
          <a:xfrm>
            <a:off x="4513580" y="2945692"/>
            <a:ext cx="1978025" cy="553998"/>
          </a:xfrm>
          <a:prstGeom prst="rect">
            <a:avLst/>
          </a:prstGeom>
          <a:ln w="19050"/>
        </p:spPr>
        <p:style>
          <a:lnRef idx="2">
            <a:schemeClr val="dk1"/>
          </a:lnRef>
          <a:fillRef idx="1">
            <a:schemeClr val="lt1"/>
          </a:fillRef>
          <a:effectRef idx="0">
            <a:schemeClr val="dk1"/>
          </a:effectRef>
          <a:fontRef idx="minor">
            <a:schemeClr val="dk1"/>
          </a:fontRef>
        </p:style>
        <p:txBody>
          <a:bodyPr wrap="square" anchor="ctr">
            <a:spAutoFit/>
          </a:bodyPr>
          <a:lstStyle/>
          <a:p>
            <a:pPr algn="ctr">
              <a:spcBef>
                <a:spcPts val="0"/>
              </a:spcBef>
              <a:spcAft>
                <a:spcPts val="0"/>
              </a:spcAft>
              <a:defRPr/>
            </a:pPr>
            <a:endParaRPr lang="fr-FR" sz="1000">
              <a:solidFill>
                <a:schemeClr val="tx1"/>
              </a:solidFill>
              <a:latin typeface="Arial" panose="020B0604020202020204" pitchFamily="34" charset="0"/>
              <a:ea typeface="+mj-ea"/>
              <a:cs typeface="Arial" panose="020B0604020202020204" pitchFamily="34" charset="0"/>
            </a:endParaRPr>
          </a:p>
          <a:p>
            <a:pPr algn="ctr">
              <a:spcBef>
                <a:spcPts val="0"/>
              </a:spcBef>
              <a:spcAft>
                <a:spcPts val="0"/>
              </a:spcAft>
              <a:defRPr/>
            </a:pPr>
            <a:r>
              <a:rPr lang="fr-FR" sz="1400">
                <a:solidFill>
                  <a:schemeClr val="tx1"/>
                </a:solidFill>
                <a:latin typeface="Arial" panose="020B0604020202020204" pitchFamily="34" charset="0"/>
                <a:ea typeface="+mj-ea"/>
                <a:cs typeface="Arial" panose="020B0604020202020204" pitchFamily="34" charset="0"/>
              </a:rPr>
              <a:t>Immunoallergiques</a:t>
            </a:r>
            <a:endParaRPr lang="fr-FR" sz="200">
              <a:solidFill>
                <a:schemeClr val="tx1"/>
              </a:solidFill>
              <a:latin typeface="Arial" panose="020B0604020202020204" pitchFamily="34" charset="0"/>
              <a:ea typeface="+mj-ea"/>
              <a:cs typeface="Arial" panose="020B0604020202020204" pitchFamily="34" charset="0"/>
            </a:endParaRPr>
          </a:p>
          <a:p>
            <a:pPr algn="ctr">
              <a:spcBef>
                <a:spcPts val="0"/>
              </a:spcBef>
              <a:spcAft>
                <a:spcPts val="0"/>
              </a:spcAft>
              <a:defRPr/>
            </a:pPr>
            <a:endParaRPr lang="fr-FR" sz="500">
              <a:solidFill>
                <a:schemeClr val="tx1"/>
              </a:solidFill>
              <a:latin typeface="Arial" panose="020B0604020202020204" pitchFamily="34" charset="0"/>
              <a:ea typeface="+mj-ea"/>
              <a:cs typeface="Arial" panose="020B0604020202020204" pitchFamily="34" charset="0"/>
            </a:endParaRPr>
          </a:p>
        </p:txBody>
      </p:sp>
      <p:sp>
        <p:nvSpPr>
          <p:cNvPr id="2" name="ZoneTexte 1">
            <a:extLst>
              <a:ext uri="{FF2B5EF4-FFF2-40B4-BE49-F238E27FC236}">
                <a16:creationId xmlns:a16="http://schemas.microsoft.com/office/drawing/2014/main" id="{D69BE18E-216E-4CBB-7EFB-FD3E6CF57CC1}"/>
              </a:ext>
            </a:extLst>
          </p:cNvPr>
          <p:cNvSpPr txBox="1"/>
          <p:nvPr/>
        </p:nvSpPr>
        <p:spPr>
          <a:xfrm>
            <a:off x="584607" y="4297139"/>
            <a:ext cx="7783331" cy="553998"/>
          </a:xfrm>
          <a:prstGeom prst="rect">
            <a:avLst/>
          </a:prstGeom>
          <a:noFill/>
        </p:spPr>
        <p:txBody>
          <a:bodyPr wrap="square" rtlCol="0">
            <a:spAutoFit/>
          </a:bodyPr>
          <a:lstStyle/>
          <a:p>
            <a:r>
              <a:rPr lang="fr-FR" sz="1000" baseline="30000">
                <a:latin typeface="Arial" panose="020B0604020202020204" pitchFamily="34" charset="0"/>
                <a:cs typeface="Arial" panose="020B0604020202020204" pitchFamily="34" charset="0"/>
              </a:rPr>
              <a:t>1  </a:t>
            </a:r>
            <a:r>
              <a:rPr lang="fr-FR" sz="1000">
                <a:latin typeface="Arial" panose="020B0604020202020204" pitchFamily="34" charset="0"/>
                <a:cs typeface="Arial" panose="020B0604020202020204" pitchFamily="34" charset="0"/>
              </a:rPr>
              <a:t>Blanc PD et al . Am J </a:t>
            </a:r>
            <a:r>
              <a:rPr lang="fr-FR" sz="1000" err="1">
                <a:latin typeface="Arial" panose="020B0604020202020204" pitchFamily="34" charset="0"/>
                <a:cs typeface="Arial" panose="020B0604020202020204" pitchFamily="34" charset="0"/>
              </a:rPr>
              <a:t>Respir</a:t>
            </a:r>
            <a:r>
              <a:rPr lang="fr-FR" sz="1000">
                <a:latin typeface="Arial" panose="020B0604020202020204" pitchFamily="34" charset="0"/>
                <a:cs typeface="Arial" panose="020B0604020202020204" pitchFamily="34" charset="0"/>
              </a:rPr>
              <a:t> Crit Care Med  2019 Jun 1;199(11):1312-1334.,  </a:t>
            </a:r>
          </a:p>
          <a:p>
            <a:r>
              <a:rPr lang="fr-FR" sz="1000" baseline="30000">
                <a:latin typeface="Arial" panose="020B0604020202020204" pitchFamily="34" charset="0"/>
                <a:cs typeface="Arial" panose="020B0604020202020204" pitchFamily="34" charset="0"/>
              </a:rPr>
              <a:t>2</a:t>
            </a:r>
            <a:r>
              <a:rPr lang="en-US" sz="1000">
                <a:latin typeface="Arial" panose="020B0604020202020204" pitchFamily="34" charset="0"/>
                <a:cs typeface="Arial" panose="020B0604020202020204" pitchFamily="34" charset="0"/>
              </a:rPr>
              <a:t> Fishwick D. </a:t>
            </a:r>
            <a:r>
              <a:rPr lang="fr-FR" sz="1000">
                <a:latin typeface="Arial" panose="020B0604020202020204" pitchFamily="34" charset="0"/>
                <a:cs typeface="Arial" panose="020B0604020202020204" pitchFamily="34" charset="0"/>
              </a:rPr>
              <a:t>Br Med Bull 2014 Jun;110(1):77-88. </a:t>
            </a:r>
          </a:p>
          <a:p>
            <a:r>
              <a:rPr lang="en-US" sz="1000" baseline="30000">
                <a:latin typeface="Arial" panose="020B0604020202020204" pitchFamily="34" charset="0"/>
                <a:cs typeface="Arial" panose="020B0604020202020204" pitchFamily="34" charset="0"/>
              </a:rPr>
              <a:t>3 </a:t>
            </a:r>
            <a:r>
              <a:rPr lang="en-US" sz="1000">
                <a:latin typeface="Arial" panose="020B0604020202020204" pitchFamily="34" charset="0"/>
                <a:cs typeface="Arial" panose="020B0604020202020204" pitchFamily="34" charset="0"/>
              </a:rPr>
              <a:t> A Lau  and </a:t>
            </a:r>
            <a:r>
              <a:rPr lang="fr-FR" sz="1000" err="1">
                <a:latin typeface="Arial" panose="020B0604020202020204" pitchFamily="34" charset="0"/>
                <a:cs typeface="Arial" panose="020B0604020202020204" pitchFamily="34" charset="0"/>
              </a:rPr>
              <a:t>Tarlo</a:t>
            </a:r>
            <a:r>
              <a:rPr lang="fr-FR" sz="1000">
                <a:latin typeface="Arial" panose="020B0604020202020204" pitchFamily="34" charset="0"/>
                <a:cs typeface="Arial" panose="020B0604020202020204" pitchFamily="34" charset="0"/>
              </a:rPr>
              <a:t> SM. </a:t>
            </a:r>
            <a:r>
              <a:rPr lang="fr-FR" sz="1000" err="1">
                <a:latin typeface="Arial" panose="020B0604020202020204" pitchFamily="34" charset="0"/>
                <a:cs typeface="Arial" panose="020B0604020202020204" pitchFamily="34" charset="0"/>
              </a:rPr>
              <a:t>Allergy</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Asthma</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Immunol</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Res</a:t>
            </a:r>
            <a:r>
              <a:rPr lang="fr-FR" sz="1000">
                <a:latin typeface="Arial" panose="020B0604020202020204" pitchFamily="34" charset="0"/>
                <a:cs typeface="Arial" panose="020B0604020202020204" pitchFamily="34" charset="0"/>
              </a:rPr>
              <a:t>  2019 Mar;11(2):188-200.</a:t>
            </a:r>
          </a:p>
        </p:txBody>
      </p:sp>
      <p:sp>
        <p:nvSpPr>
          <p:cNvPr id="3" name="ZoneTexte 2">
            <a:extLst>
              <a:ext uri="{FF2B5EF4-FFF2-40B4-BE49-F238E27FC236}">
                <a16:creationId xmlns:a16="http://schemas.microsoft.com/office/drawing/2014/main" id="{2CD4739C-47D6-71AF-516C-3935C4821762}"/>
              </a:ext>
            </a:extLst>
          </p:cNvPr>
          <p:cNvSpPr txBox="1"/>
          <p:nvPr/>
        </p:nvSpPr>
        <p:spPr>
          <a:xfrm>
            <a:off x="7495112" y="302835"/>
            <a:ext cx="1359713" cy="430887"/>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p>
            <a:pPr algn="ctr" defTabSz="514350">
              <a:defRPr/>
            </a:pPr>
            <a:r>
              <a:rPr lang="fr-FR" sz="1100" b="1">
                <a:solidFill>
                  <a:schemeClr val="bg1"/>
                </a:solidFill>
                <a:latin typeface="Arial" panose="020B0604020202020204" pitchFamily="34" charset="0"/>
                <a:cs typeface="Arial" panose="020B0604020202020204" pitchFamily="34" charset="0"/>
              </a:rPr>
              <a:t>16% des asthmes de l’adulte </a:t>
            </a:r>
            <a:r>
              <a:rPr lang="fr-FR" sz="1100" b="1" baseline="30000">
                <a:solidFill>
                  <a:schemeClr val="bg1"/>
                </a:solidFill>
                <a:latin typeface="Arial" panose="020B0604020202020204" pitchFamily="34" charset="0"/>
                <a:cs typeface="Arial" panose="020B0604020202020204" pitchFamily="34" charset="0"/>
              </a:rPr>
              <a:t>1</a:t>
            </a:r>
            <a:endParaRPr lang="fr-FR" sz="1100" b="1">
              <a:solidFill>
                <a:schemeClr val="bg1"/>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3F7DD62A-A3A0-CBD3-5A59-AE7E8E6FA54E}"/>
              </a:ext>
            </a:extLst>
          </p:cNvPr>
          <p:cNvSpPr txBox="1"/>
          <p:nvPr/>
        </p:nvSpPr>
        <p:spPr>
          <a:xfrm>
            <a:off x="6935786" y="1211898"/>
            <a:ext cx="1689930" cy="430887"/>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fr-FR"/>
            </a:defPPr>
            <a:lvl1pPr algn="ctr" defTabSz="514350">
              <a:defRPr sz="1200" b="1">
                <a:solidFill>
                  <a:prstClr val="black"/>
                </a:solidFill>
                <a:latin typeface="Calibri Light" panose="020F0302020204030204"/>
              </a:defRPr>
            </a:lvl1pPr>
          </a:lstStyle>
          <a:p>
            <a:r>
              <a:rPr lang="fr-FR" sz="1100">
                <a:solidFill>
                  <a:schemeClr val="bg1"/>
                </a:solidFill>
                <a:latin typeface="Arial" panose="020B0604020202020204" pitchFamily="34" charset="0"/>
                <a:cs typeface="Arial" panose="020B0604020202020204" pitchFamily="34" charset="0"/>
              </a:rPr>
              <a:t>10% à 15% des asthmes de novo </a:t>
            </a:r>
            <a:r>
              <a:rPr lang="fr-FR" sz="1100" baseline="30000">
                <a:solidFill>
                  <a:schemeClr val="bg1"/>
                </a:solidFill>
                <a:latin typeface="Arial" panose="020B0604020202020204" pitchFamily="34" charset="0"/>
                <a:cs typeface="Arial" panose="020B0604020202020204" pitchFamily="34" charset="0"/>
              </a:rPr>
              <a:t>3</a:t>
            </a:r>
            <a:r>
              <a:rPr lang="fr-FR" sz="1100">
                <a:solidFill>
                  <a:schemeClr val="bg1"/>
                </a:solidFill>
                <a:latin typeface="Arial" panose="020B0604020202020204" pitchFamily="34" charset="0"/>
                <a:cs typeface="Arial" panose="020B0604020202020204" pitchFamily="34" charset="0"/>
              </a:rPr>
              <a:t> </a:t>
            </a:r>
          </a:p>
        </p:txBody>
      </p:sp>
      <p:sp>
        <p:nvSpPr>
          <p:cNvPr id="5" name="ZoneTexte 4">
            <a:extLst>
              <a:ext uri="{FF2B5EF4-FFF2-40B4-BE49-F238E27FC236}">
                <a16:creationId xmlns:a16="http://schemas.microsoft.com/office/drawing/2014/main" id="{5F84E5C4-336A-8BFC-D975-E730EB16F4E1}"/>
              </a:ext>
            </a:extLst>
          </p:cNvPr>
          <p:cNvSpPr txBox="1"/>
          <p:nvPr/>
        </p:nvSpPr>
        <p:spPr>
          <a:xfrm>
            <a:off x="392429" y="2392461"/>
            <a:ext cx="2222501" cy="261610"/>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fr-FR"/>
            </a:defPPr>
            <a:lvl1pPr algn="ctr" defTabSz="514350">
              <a:defRPr sz="1200" b="1">
                <a:solidFill>
                  <a:prstClr val="black"/>
                </a:solidFill>
                <a:latin typeface="Calibri Light" panose="020F0302020204030204"/>
              </a:defRPr>
            </a:lvl1pPr>
          </a:lstStyle>
          <a:p>
            <a:r>
              <a:rPr lang="fr-FR" sz="1100">
                <a:solidFill>
                  <a:schemeClr val="bg1"/>
                </a:solidFill>
                <a:latin typeface="Arial" panose="020B0604020202020204" pitchFamily="34" charset="0"/>
                <a:cs typeface="Arial" panose="020B0604020202020204" pitchFamily="34" charset="0"/>
              </a:rPr>
              <a:t> prévalence médiane 21,5% </a:t>
            </a:r>
            <a:r>
              <a:rPr lang="fr-FR" sz="1100" baseline="30000">
                <a:solidFill>
                  <a:schemeClr val="bg1"/>
                </a:solidFill>
                <a:latin typeface="Arial" panose="020B0604020202020204" pitchFamily="34" charset="0"/>
                <a:cs typeface="Arial" panose="020B0604020202020204" pitchFamily="34" charset="0"/>
              </a:rPr>
              <a:t>2</a:t>
            </a:r>
            <a:endParaRPr lang="fr-FR" sz="1100">
              <a:solidFill>
                <a:schemeClr val="bg1"/>
              </a:solidFill>
              <a:latin typeface="Arial" panose="020B0604020202020204" pitchFamily="34" charset="0"/>
              <a:cs typeface="Arial" panose="020B0604020202020204" pitchFamily="34" charset="0"/>
            </a:endParaRPr>
          </a:p>
        </p:txBody>
      </p:sp>
      <p:sp>
        <p:nvSpPr>
          <p:cNvPr id="9" name="Connecteur 8">
            <a:extLst>
              <a:ext uri="{FF2B5EF4-FFF2-40B4-BE49-F238E27FC236}">
                <a16:creationId xmlns:a16="http://schemas.microsoft.com/office/drawing/2014/main" id="{2270156A-B999-EFE6-C8D3-12E2B97E4899}"/>
              </a:ext>
            </a:extLst>
          </p:cNvPr>
          <p:cNvSpPr/>
          <p:nvPr/>
        </p:nvSpPr>
        <p:spPr>
          <a:xfrm>
            <a:off x="4134205" y="2733328"/>
            <a:ext cx="684137" cy="296665"/>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latin typeface="Arial" panose="020B0604020202020204" pitchFamily="34" charset="0"/>
                <a:cs typeface="Arial" panose="020B0604020202020204" pitchFamily="34" charset="0"/>
              </a:rPr>
              <a:t>80%</a:t>
            </a:r>
          </a:p>
        </p:txBody>
      </p:sp>
      <p:sp>
        <p:nvSpPr>
          <p:cNvPr id="10" name="Connecteur 9">
            <a:extLst>
              <a:ext uri="{FF2B5EF4-FFF2-40B4-BE49-F238E27FC236}">
                <a16:creationId xmlns:a16="http://schemas.microsoft.com/office/drawing/2014/main" id="{2579CF50-86D0-C3D2-57F7-A4B0EB3013CE}"/>
              </a:ext>
            </a:extLst>
          </p:cNvPr>
          <p:cNvSpPr/>
          <p:nvPr/>
        </p:nvSpPr>
        <p:spPr>
          <a:xfrm>
            <a:off x="7989018" y="2635869"/>
            <a:ext cx="684137" cy="296665"/>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latin typeface="Arial" panose="020B0604020202020204" pitchFamily="34" charset="0"/>
                <a:cs typeface="Arial" panose="020B0604020202020204" pitchFamily="34" charset="0"/>
              </a:rPr>
              <a:t>20%</a:t>
            </a:r>
          </a:p>
        </p:txBody>
      </p:sp>
      <p:sp>
        <p:nvSpPr>
          <p:cNvPr id="7" name="Rectangle 6">
            <a:extLst>
              <a:ext uri="{FF2B5EF4-FFF2-40B4-BE49-F238E27FC236}">
                <a16:creationId xmlns:a16="http://schemas.microsoft.com/office/drawing/2014/main" id="{FE6885C6-4F79-6803-FFA2-8D9B98D9CEF3}"/>
              </a:ext>
            </a:extLst>
          </p:cNvPr>
          <p:cNvSpPr/>
          <p:nvPr/>
        </p:nvSpPr>
        <p:spPr>
          <a:xfrm>
            <a:off x="3989864" y="2623503"/>
            <a:ext cx="2595563" cy="1108370"/>
          </a:xfrm>
          <a:prstGeom prst="rect">
            <a:avLst/>
          </a:prstGeom>
          <a:noFill/>
          <a:ln w="38100">
            <a:solidFill>
              <a:schemeClr val="accent2"/>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079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F8A678-0DB1-73E1-A939-C25C1C345431}"/>
              </a:ext>
            </a:extLst>
          </p:cNvPr>
          <p:cNvSpPr>
            <a:spLocks noGrp="1"/>
          </p:cNvSpPr>
          <p:nvPr>
            <p:ph type="ctrTitle"/>
          </p:nvPr>
        </p:nvSpPr>
        <p:spPr/>
        <p:txBody>
          <a:bodyPr>
            <a:normAutofit/>
          </a:bodyPr>
          <a:lstStyle/>
          <a:p>
            <a:r>
              <a:rPr lang="fr-FR" sz="3600" dirty="0">
                <a:latin typeface="Arial" panose="020B0604020202020204" pitchFamily="34" charset="0"/>
                <a:cs typeface="Arial" panose="020B0604020202020204" pitchFamily="34" charset="0"/>
              </a:rPr>
              <a:t>Quelles expositions peuvent être impliquées ?</a:t>
            </a:r>
          </a:p>
        </p:txBody>
      </p:sp>
      <p:sp>
        <p:nvSpPr>
          <p:cNvPr id="3" name="Sous-titre 2">
            <a:extLst>
              <a:ext uri="{FF2B5EF4-FFF2-40B4-BE49-F238E27FC236}">
                <a16:creationId xmlns:a16="http://schemas.microsoft.com/office/drawing/2014/main" id="{3017A963-7F31-B4DF-469D-F70268F5209E}"/>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D24CE72-F1B3-4CF7-83EA-230C2E17AAF0}"/>
              </a:ext>
            </a:extLst>
          </p:cNvPr>
          <p:cNvSpPr>
            <a:spLocks noGrp="1"/>
          </p:cNvSpPr>
          <p:nvPr>
            <p:ph type="sldNum" sz="quarter" idx="12"/>
          </p:nvPr>
        </p:nvSpPr>
        <p:spPr/>
        <p:txBody>
          <a:bodyPr/>
          <a:lstStyle/>
          <a:p>
            <a:fld id="{161AF59E-145A-C64A-9DE7-205E642D34F0}" type="slidenum">
              <a:rPr lang="fr-FR" smtClean="0"/>
              <a:t>8</a:t>
            </a:fld>
            <a:endParaRPr lang="fr-FR"/>
          </a:p>
        </p:txBody>
      </p:sp>
    </p:spTree>
    <p:extLst>
      <p:ext uri="{BB962C8B-B14F-4D97-AF65-F5344CB8AC3E}">
        <p14:creationId xmlns:p14="http://schemas.microsoft.com/office/powerpoint/2010/main" val="817369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5A873-03B5-416A-3E89-63C3427CBE18}"/>
              </a:ext>
            </a:extLst>
          </p:cNvPr>
          <p:cNvSpPr>
            <a:spLocks noGrp="1"/>
          </p:cNvSpPr>
          <p:nvPr>
            <p:ph type="title"/>
          </p:nvPr>
        </p:nvSpPr>
        <p:spPr>
          <a:xfrm>
            <a:off x="628650" y="273844"/>
            <a:ext cx="7886700" cy="843756"/>
          </a:xfrm>
        </p:spPr>
        <p:txBody>
          <a:bodyPr>
            <a:noAutofit/>
          </a:bodyPr>
          <a:lstStyle/>
          <a:p>
            <a:r>
              <a:rPr lang="fr-FR" sz="2800">
                <a:latin typeface="Arial" panose="020B0604020202020204" pitchFamily="34" charset="0"/>
                <a:cs typeface="Arial" panose="020B0604020202020204" pitchFamily="34" charset="0"/>
              </a:rPr>
              <a:t>AP immuno-allergiques  : </a:t>
            </a:r>
            <a:br>
              <a:rPr lang="fr-FR" sz="2800">
                <a:latin typeface="Arial" panose="020B0604020202020204" pitchFamily="34" charset="0"/>
                <a:cs typeface="Arial" panose="020B0604020202020204" pitchFamily="34" charset="0"/>
              </a:rPr>
            </a:br>
            <a:r>
              <a:rPr lang="fr-FR" altLang="fr-FR" sz="2800" i="1">
                <a:latin typeface="Arial" panose="020B0604020202020204" pitchFamily="34" charset="0"/>
              </a:rPr>
              <a:t>Quelles expositions peuvent être impliquées ? </a:t>
            </a:r>
            <a:endParaRPr lang="fr-FR" sz="2800" i="1">
              <a:latin typeface="Arial" panose="020B0604020202020204" pitchFamily="34" charset="0"/>
              <a:cs typeface="Arial" panose="020B0604020202020204" pitchFamily="34" charset="0"/>
            </a:endParaRPr>
          </a:p>
        </p:txBody>
      </p:sp>
      <p:sp>
        <p:nvSpPr>
          <p:cNvPr id="5" name="Espace réservé du contenu 4">
            <a:extLst>
              <a:ext uri="{FF2B5EF4-FFF2-40B4-BE49-F238E27FC236}">
                <a16:creationId xmlns:a16="http://schemas.microsoft.com/office/drawing/2014/main" id="{EAA52E57-9670-7F66-7964-971B4FAB65B0}"/>
              </a:ext>
            </a:extLst>
          </p:cNvPr>
          <p:cNvSpPr>
            <a:spLocks noGrp="1"/>
          </p:cNvSpPr>
          <p:nvPr>
            <p:ph idx="1"/>
          </p:nvPr>
        </p:nvSpPr>
        <p:spPr>
          <a:xfrm>
            <a:off x="628650" y="1294010"/>
            <a:ext cx="7886700" cy="3263504"/>
          </a:xfrm>
        </p:spPr>
        <p:txBody>
          <a:bodyPr>
            <a:noAutofit/>
          </a:bodyPr>
          <a:lstStyle/>
          <a:p>
            <a:pPr marL="0" indent="0" algn="ctr">
              <a:lnSpc>
                <a:spcPct val="120000"/>
              </a:lnSpc>
              <a:spcBef>
                <a:spcPts val="0"/>
              </a:spcBef>
              <a:buNone/>
            </a:pPr>
            <a:r>
              <a:rPr lang="fr-FR" altLang="fr-FR" sz="900">
                <a:latin typeface="Arial" panose="020B0604020202020204" pitchFamily="34" charset="0"/>
                <a:cs typeface="Arial" panose="020B0604020202020204" pitchFamily="34" charset="0"/>
              </a:rPr>
              <a:t> </a:t>
            </a:r>
            <a:r>
              <a:rPr lang="fr-FR" altLang="fr-FR" sz="1800" b="1">
                <a:solidFill>
                  <a:schemeClr val="tx2">
                    <a:lumMod val="75000"/>
                    <a:lumOff val="25000"/>
                  </a:schemeClr>
                </a:solidFill>
                <a:latin typeface="Arial" panose="020B0604020202020204" pitchFamily="34" charset="0"/>
                <a:cs typeface="Arial" panose="020B0604020202020204" pitchFamily="34" charset="0"/>
              </a:rPr>
              <a:t>&gt; 400 substances et agents identifiés </a:t>
            </a:r>
            <a:r>
              <a:rPr lang="fr-FR" altLang="fr-FR" sz="1800">
                <a:latin typeface="Arial" panose="020B0604020202020204" pitchFamily="34" charset="0"/>
                <a:cs typeface="Arial" panose="020B0604020202020204" pitchFamily="34" charset="0"/>
              </a:rPr>
              <a:t>	</a:t>
            </a:r>
          </a:p>
          <a:p>
            <a:pPr marL="0" indent="0">
              <a:lnSpc>
                <a:spcPct val="100000"/>
              </a:lnSpc>
              <a:spcBef>
                <a:spcPts val="0"/>
              </a:spcBef>
              <a:buNone/>
            </a:pPr>
            <a:endParaRPr lang="fr-FR" sz="1400">
              <a:latin typeface="Arial" panose="020B0604020202020204" pitchFamily="34" charset="0"/>
              <a:cs typeface="Arial" panose="020B0604020202020204" pitchFamily="34" charset="0"/>
            </a:endParaRPr>
          </a:p>
          <a:p>
            <a:pPr marL="0" indent="0">
              <a:lnSpc>
                <a:spcPct val="100000"/>
              </a:lnSpc>
              <a:spcBef>
                <a:spcPts val="0"/>
              </a:spcBef>
              <a:buNone/>
            </a:pPr>
            <a:r>
              <a:rPr lang="fr-FR" sz="1800">
                <a:latin typeface="Arial" panose="020B0604020202020204" pitchFamily="34" charset="0"/>
                <a:cs typeface="Arial" panose="020B0604020202020204" pitchFamily="34" charset="0"/>
              </a:rPr>
              <a:t>Traditionnellement </a:t>
            </a:r>
            <a:r>
              <a:rPr lang="fr-FR" sz="1800" b="1">
                <a:solidFill>
                  <a:schemeClr val="tx2">
                    <a:lumMod val="75000"/>
                    <a:lumOff val="25000"/>
                  </a:schemeClr>
                </a:solidFill>
                <a:latin typeface="Arial" panose="020B0604020202020204" pitchFamily="34" charset="0"/>
                <a:cs typeface="Arial" panose="020B0604020202020204" pitchFamily="34" charset="0"/>
              </a:rPr>
              <a:t>répartis en 2 catégories </a:t>
            </a:r>
            <a:r>
              <a:rPr lang="fr-FR" sz="1800">
                <a:latin typeface="Arial" panose="020B0604020202020204" pitchFamily="34" charset="0"/>
                <a:cs typeface="Arial" panose="020B0604020202020204" pitchFamily="34" charset="0"/>
              </a:rPr>
              <a:t>:</a:t>
            </a:r>
          </a:p>
          <a:p>
            <a:pPr marL="0" indent="0">
              <a:lnSpc>
                <a:spcPct val="100000"/>
              </a:lnSpc>
              <a:spcBef>
                <a:spcPts val="0"/>
              </a:spcBef>
              <a:buNone/>
            </a:pPr>
            <a:endParaRPr lang="fr-FR" sz="1800">
              <a:latin typeface="Arial" panose="020B0604020202020204" pitchFamily="34" charset="0"/>
              <a:cs typeface="Arial" panose="020B0604020202020204" pitchFamily="34" charset="0"/>
            </a:endParaRPr>
          </a:p>
          <a:p>
            <a:pPr>
              <a:lnSpc>
                <a:spcPct val="100000"/>
              </a:lnSpc>
              <a:spcBef>
                <a:spcPts val="0"/>
              </a:spcBef>
            </a:pPr>
            <a:r>
              <a:rPr lang="fr-FR" sz="1800">
                <a:latin typeface="Arial" panose="020B0604020202020204" pitchFamily="34" charset="0"/>
                <a:cs typeface="Arial" panose="020B0604020202020204" pitchFamily="34" charset="0"/>
              </a:rPr>
              <a:t>Agents de HPM (&gt;1kDa)  :  </a:t>
            </a:r>
            <a:r>
              <a:rPr lang="fr-FR" sz="1800" b="1">
                <a:solidFill>
                  <a:schemeClr val="accent1"/>
                </a:solidFill>
                <a:latin typeface="Arial" panose="020B0604020202020204" pitchFamily="34" charset="0"/>
                <a:cs typeface="Arial" panose="020B0604020202020204" pitchFamily="34" charset="0"/>
              </a:rPr>
              <a:t>Agents protéiques d’origine animale, végétale, fongique, enzymatique  =&gt; </a:t>
            </a:r>
            <a:r>
              <a:rPr lang="fr-FR" sz="1800">
                <a:latin typeface="Arial" panose="020B0604020202020204" pitchFamily="34" charset="0"/>
                <a:cs typeface="Arial" panose="020B0604020202020204" pitchFamily="34" charset="0"/>
              </a:rPr>
              <a:t>M</a:t>
            </a:r>
            <a:r>
              <a:rPr lang="fr-FR" altLang="fr-FR" sz="1800">
                <a:latin typeface="Arial" panose="020B0604020202020204" pitchFamily="34" charset="0"/>
                <a:cs typeface="Arial" panose="020B0604020202020204" pitchFamily="34" charset="0"/>
              </a:rPr>
              <a:t>écanisme  IgE médié </a:t>
            </a:r>
          </a:p>
          <a:p>
            <a:pPr>
              <a:lnSpc>
                <a:spcPct val="100000"/>
              </a:lnSpc>
              <a:spcBef>
                <a:spcPts val="0"/>
              </a:spcBef>
            </a:pPr>
            <a:endParaRPr lang="fr-FR" altLang="fr-FR" sz="1800">
              <a:latin typeface="Arial" panose="020B0604020202020204" pitchFamily="34" charset="0"/>
              <a:cs typeface="Arial" panose="020B0604020202020204" pitchFamily="34" charset="0"/>
            </a:endParaRPr>
          </a:p>
          <a:p>
            <a:pPr>
              <a:lnSpc>
                <a:spcPct val="100000"/>
              </a:lnSpc>
              <a:spcBef>
                <a:spcPts val="0"/>
              </a:spcBef>
            </a:pPr>
            <a:r>
              <a:rPr lang="fr-FR" sz="1800">
                <a:latin typeface="Arial" panose="020B0604020202020204" pitchFamily="34" charset="0"/>
                <a:cs typeface="Arial" panose="020B0604020202020204" pitchFamily="34" charset="0"/>
              </a:rPr>
              <a:t>Agents de BPM (&lt;1kDa)</a:t>
            </a:r>
            <a:r>
              <a:rPr lang="fr-FR" altLang="fr-FR" sz="1800">
                <a:latin typeface="Arial" panose="020B0604020202020204" pitchFamily="34" charset="0"/>
                <a:cs typeface="Arial" panose="020B0604020202020204" pitchFamily="34" charset="0"/>
              </a:rPr>
              <a:t>  : </a:t>
            </a:r>
            <a:r>
              <a:rPr lang="fr-FR" sz="1800" b="1">
                <a:solidFill>
                  <a:schemeClr val="accent1"/>
                </a:solidFill>
                <a:latin typeface="Arial" panose="020B0604020202020204" pitchFamily="34" charset="0"/>
                <a:cs typeface="Arial" panose="020B0604020202020204" pitchFamily="34" charset="0"/>
              </a:rPr>
              <a:t>Agents chimiques  =&gt; </a:t>
            </a:r>
            <a:r>
              <a:rPr lang="fr-FR" sz="1800">
                <a:latin typeface="Arial" panose="020B0604020202020204" pitchFamily="34" charset="0"/>
                <a:cs typeface="Arial" panose="020B0604020202020204" pitchFamily="34" charset="0"/>
              </a:rPr>
              <a:t>Mécanisme(s) immunologique(s) potentiellement </a:t>
            </a:r>
            <a:r>
              <a:rPr lang="fr-FR" sz="1800" b="1">
                <a:solidFill>
                  <a:schemeClr val="accent1"/>
                </a:solidFill>
                <a:latin typeface="Arial" panose="020B0604020202020204" pitchFamily="34" charset="0"/>
                <a:cs typeface="Arial" panose="020B0604020202020204" pitchFamily="34" charset="0"/>
              </a:rPr>
              <a:t>multiple(s)</a:t>
            </a:r>
            <a:r>
              <a:rPr lang="fr-FR" sz="1800">
                <a:solidFill>
                  <a:schemeClr val="accent1"/>
                </a:solidFill>
                <a:latin typeface="Arial" panose="020B0604020202020204" pitchFamily="34" charset="0"/>
                <a:cs typeface="Arial" panose="020B0604020202020204" pitchFamily="34" charset="0"/>
              </a:rPr>
              <a:t>, </a:t>
            </a:r>
            <a:r>
              <a:rPr lang="fr-FR" sz="1800" b="1">
                <a:solidFill>
                  <a:schemeClr val="accent1"/>
                </a:solidFill>
                <a:latin typeface="Arial" panose="020B0604020202020204" pitchFamily="34" charset="0"/>
                <a:cs typeface="Arial" panose="020B0604020202020204" pitchFamily="34" charset="0"/>
              </a:rPr>
              <a:t>complexe(s)</a:t>
            </a:r>
            <a:r>
              <a:rPr lang="fr-FR" sz="1800">
                <a:solidFill>
                  <a:schemeClr val="accent1"/>
                </a:solidFill>
                <a:latin typeface="Arial" panose="020B0604020202020204" pitchFamily="34" charset="0"/>
                <a:cs typeface="Arial" panose="020B0604020202020204" pitchFamily="34" charset="0"/>
              </a:rPr>
              <a:t>, </a:t>
            </a:r>
            <a:r>
              <a:rPr lang="fr-FR" sz="1800" b="1">
                <a:solidFill>
                  <a:schemeClr val="accent1"/>
                </a:solidFill>
                <a:latin typeface="Arial" panose="020B0604020202020204" pitchFamily="34" charset="0"/>
                <a:cs typeface="Arial" panose="020B0604020202020204" pitchFamily="34" charset="0"/>
              </a:rPr>
              <a:t>pas encore bien compris</a:t>
            </a:r>
            <a:r>
              <a:rPr lang="fr-FR" sz="1800" b="1">
                <a:solidFill>
                  <a:srgbClr val="006600"/>
                </a:solidFill>
                <a:latin typeface="Arial" panose="020B0604020202020204" pitchFamily="34" charset="0"/>
                <a:cs typeface="Arial" panose="020B0604020202020204" pitchFamily="34" charset="0"/>
              </a:rPr>
              <a:t> </a:t>
            </a:r>
            <a:r>
              <a:rPr lang="fr-FR" altLang="fr-FR" sz="1800">
                <a:latin typeface="Arial" panose="020B0604020202020204" pitchFamily="34" charset="0"/>
                <a:cs typeface="Arial" panose="020B0604020202020204" pitchFamily="34" charset="0"/>
              </a:rPr>
              <a:t>mais IgE médié avéré pour qq substances (ex anhydrides d’acide )</a:t>
            </a:r>
            <a:endParaRPr lang="fr-FR" sz="1800">
              <a:latin typeface="Arial" panose="020B0604020202020204" pitchFamily="34" charset="0"/>
              <a:cs typeface="Arial" panose="020B0604020202020204" pitchFamily="34" charset="0"/>
            </a:endParaRPr>
          </a:p>
          <a:p>
            <a:pPr marL="0" indent="0">
              <a:lnSpc>
                <a:spcPct val="120000"/>
              </a:lnSpc>
              <a:spcBef>
                <a:spcPts val="0"/>
              </a:spcBef>
              <a:buNone/>
            </a:pPr>
            <a:endParaRPr lang="fr-FR" altLang="fr-FR" sz="1050">
              <a:latin typeface="Arial" panose="020B0604020202020204" pitchFamily="34" charset="0"/>
              <a:cs typeface="Arial" panose="020B0604020202020204" pitchFamily="34" charset="0"/>
            </a:endParaRPr>
          </a:p>
          <a:p>
            <a:pPr marL="0" indent="0" algn="ctr">
              <a:spcBef>
                <a:spcPts val="0"/>
              </a:spcBef>
              <a:buNone/>
            </a:pPr>
            <a:endParaRPr lang="fr-FR" sz="1600">
              <a:solidFill>
                <a:schemeClr val="tx2">
                  <a:lumMod val="75000"/>
                  <a:lumOff val="25000"/>
                </a:schemeClr>
              </a:solidFill>
              <a:latin typeface="Arial" panose="020B0604020202020204" pitchFamily="34" charset="0"/>
              <a:cs typeface="Arial" panose="020B0604020202020204" pitchFamily="34" charset="0"/>
            </a:endParaRPr>
          </a:p>
          <a:p>
            <a:pPr marL="0" indent="0">
              <a:lnSpc>
                <a:spcPct val="120000"/>
              </a:lnSpc>
              <a:spcBef>
                <a:spcPts val="0"/>
              </a:spcBef>
              <a:buNone/>
            </a:pPr>
            <a:endParaRPr lang="fr-FR" altLang="fr-FR" sz="900">
              <a:latin typeface="Arial" panose="020B0604020202020204" pitchFamily="34" charset="0"/>
              <a:cs typeface="Arial" panose="020B0604020202020204" pitchFamily="34" charset="0"/>
            </a:endParaRPr>
          </a:p>
        </p:txBody>
      </p:sp>
      <p:sp>
        <p:nvSpPr>
          <p:cNvPr id="8" name="Rectangle 9">
            <a:extLst>
              <a:ext uri="{FF2B5EF4-FFF2-40B4-BE49-F238E27FC236}">
                <a16:creationId xmlns:a16="http://schemas.microsoft.com/office/drawing/2014/main" id="{9AA4F4DD-4060-3637-1AB3-BD296A7A984A}"/>
              </a:ext>
            </a:extLst>
          </p:cNvPr>
          <p:cNvSpPr>
            <a:spLocks noChangeArrowheads="1"/>
          </p:cNvSpPr>
          <p:nvPr/>
        </p:nvSpPr>
        <p:spPr bwMode="auto">
          <a:xfrm>
            <a:off x="1898249" y="4733924"/>
            <a:ext cx="47398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nl-NL" altLang="fr-FR" sz="1400" baseline="30000"/>
              <a:t>CM </a:t>
            </a:r>
            <a:r>
              <a:rPr lang="nl-NL" altLang="fr-FR" sz="1400" baseline="30000" err="1"/>
              <a:t>Barber</a:t>
            </a:r>
            <a:r>
              <a:rPr lang="nl-NL" altLang="fr-FR" sz="1400" baseline="30000"/>
              <a:t>  et al .Thorax 2022;0:1–10. doi:10.1136/thoraxjnl-2021-218597</a:t>
            </a:r>
            <a:endParaRPr lang="fr-FR" altLang="fr-FR" sz="1400"/>
          </a:p>
        </p:txBody>
      </p:sp>
    </p:spTree>
    <p:extLst>
      <p:ext uri="{BB962C8B-B14F-4D97-AF65-F5344CB8AC3E}">
        <p14:creationId xmlns:p14="http://schemas.microsoft.com/office/powerpoint/2010/main" val="1290348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D667D-F823-0094-A646-2359797616CC}"/>
            </a:ext>
          </a:extLst>
        </p:cNvPr>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9DBE5497-F56B-ACA3-E42D-B7502A0690E9}"/>
              </a:ext>
            </a:extLst>
          </p:cNvPr>
          <p:cNvGraphicFramePr>
            <a:graphicFrameLocks noGrp="1"/>
          </p:cNvGraphicFramePr>
          <p:nvPr>
            <p:ph idx="1"/>
            <p:extLst>
              <p:ext uri="{D42A27DB-BD31-4B8C-83A1-F6EECF244321}">
                <p14:modId xmlns:p14="http://schemas.microsoft.com/office/powerpoint/2010/main" val="706827050"/>
              </p:ext>
            </p:extLst>
          </p:nvPr>
        </p:nvGraphicFramePr>
        <p:xfrm>
          <a:off x="456115" y="1574157"/>
          <a:ext cx="7886700" cy="2230192"/>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1805983778"/>
                    </a:ext>
                  </a:extLst>
                </a:gridCol>
                <a:gridCol w="3943350">
                  <a:extLst>
                    <a:ext uri="{9D8B030D-6E8A-4147-A177-3AD203B41FA5}">
                      <a16:colId xmlns:a16="http://schemas.microsoft.com/office/drawing/2014/main" val="2157807206"/>
                    </a:ext>
                  </a:extLst>
                </a:gridCol>
              </a:tblGrid>
              <a:tr h="373452">
                <a:tc>
                  <a:txBody>
                    <a:bodyPr/>
                    <a:lstStyle/>
                    <a:p>
                      <a:pPr lvl="1" algn="l"/>
                      <a:r>
                        <a:rPr lang="fr-FR" sz="1200">
                          <a:latin typeface="Arial" panose="020B0604020202020204" pitchFamily="34" charset="0"/>
                          <a:cs typeface="Arial" panose="020B0604020202020204" pitchFamily="34" charset="0"/>
                        </a:rPr>
                        <a:t>Allergènes HPM</a:t>
                      </a:r>
                    </a:p>
                  </a:txBody>
                  <a:tcPr marL="51435" marR="51435" marT="34290" marB="34290" anchor="ctr"/>
                </a:tc>
                <a:tc>
                  <a:txBody>
                    <a:bodyPr/>
                    <a:lstStyle/>
                    <a:p>
                      <a:pPr algn="ctr"/>
                      <a:r>
                        <a:rPr lang="fr-FR" sz="1200">
                          <a:latin typeface="Arial" panose="020B0604020202020204" pitchFamily="34" charset="0"/>
                          <a:cs typeface="Arial" panose="020B0604020202020204" pitchFamily="34" charset="0"/>
                        </a:rPr>
                        <a:t>Métiers / Secteurs d’activité </a:t>
                      </a:r>
                    </a:p>
                  </a:txBody>
                  <a:tcPr marL="51435" marR="51435" marT="34290" marB="34290" anchor="ctr"/>
                </a:tc>
                <a:extLst>
                  <a:ext uri="{0D108BD9-81ED-4DB2-BD59-A6C34878D82A}">
                    <a16:rowId xmlns:a16="http://schemas.microsoft.com/office/drawing/2014/main" val="2728213868"/>
                  </a:ext>
                </a:extLst>
              </a:tr>
              <a:tr h="370840">
                <a:tc>
                  <a:txBody>
                    <a:bodyPr/>
                    <a:lstStyle/>
                    <a:p>
                      <a:pPr algn="l"/>
                      <a:r>
                        <a:rPr lang="fr-FR" sz="1200" b="1">
                          <a:latin typeface="Arial" panose="020B0604020202020204" pitchFamily="34" charset="0"/>
                          <a:cs typeface="Arial" panose="020B0604020202020204" pitchFamily="34" charset="0"/>
                        </a:rPr>
                        <a:t>Céréales, farines </a:t>
                      </a:r>
                      <a:r>
                        <a:rPr lang="fr-FR" sz="1200">
                          <a:latin typeface="Arial" panose="020B0604020202020204" pitchFamily="34" charset="0"/>
                          <a:cs typeface="Arial" panose="020B0604020202020204" pitchFamily="34" charset="0"/>
                        </a:rPr>
                        <a:t>(blé, seigle, riz, sarrasin…)</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Boulanger, pâtissier, meunier</a:t>
                      </a:r>
                    </a:p>
                  </a:txBody>
                  <a:tcPr marL="51435" marR="51435" marT="34290" marB="34290" anchor="ctr"/>
                </a:tc>
                <a:extLst>
                  <a:ext uri="{0D108BD9-81ED-4DB2-BD59-A6C34878D82A}">
                    <a16:rowId xmlns:a16="http://schemas.microsoft.com/office/drawing/2014/main" val="1739983971"/>
                  </a:ext>
                </a:extLst>
              </a:tr>
              <a:tr h="370840">
                <a:tc>
                  <a:txBody>
                    <a:bodyPr/>
                    <a:lstStyle/>
                    <a:p>
                      <a:pPr algn="l"/>
                      <a:r>
                        <a:rPr lang="fr-FR" sz="1200" b="1">
                          <a:latin typeface="Arial" panose="020B0604020202020204" pitchFamily="34" charset="0"/>
                          <a:cs typeface="Arial" panose="020B0604020202020204" pitchFamily="34" charset="0"/>
                        </a:rPr>
                        <a:t>Animaux </a:t>
                      </a:r>
                      <a:r>
                        <a:rPr lang="fr-FR" sz="1200">
                          <a:latin typeface="Arial" panose="020B0604020202020204" pitchFamily="34" charset="0"/>
                          <a:cs typeface="Arial" panose="020B0604020202020204" pitchFamily="34" charset="0"/>
                        </a:rPr>
                        <a:t>: souris, rats, vaches, fruits de mer…</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Employé de laboratoire, agriculteur, pêcheur, employé de l’industrie agro-alimentaire…</a:t>
                      </a:r>
                    </a:p>
                  </a:txBody>
                  <a:tcPr marL="51435" marR="51435" marT="34290" marB="34290" anchor="ctr"/>
                </a:tc>
                <a:extLst>
                  <a:ext uri="{0D108BD9-81ED-4DB2-BD59-A6C34878D82A}">
                    <a16:rowId xmlns:a16="http://schemas.microsoft.com/office/drawing/2014/main" val="62599422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200" b="1">
                          <a:latin typeface="Arial" panose="020B0604020202020204" pitchFamily="34" charset="0"/>
                          <a:cs typeface="Arial" panose="020B0604020202020204" pitchFamily="34" charset="0"/>
                        </a:rPr>
                        <a:t>Enzymes </a:t>
                      </a:r>
                      <a:r>
                        <a:rPr lang="fr-FR" sz="1200">
                          <a:latin typeface="Arial" panose="020B0604020202020204" pitchFamily="34" charset="0"/>
                          <a:cs typeface="Arial" panose="020B0604020202020204" pitchFamily="34" charset="0"/>
                        </a:rPr>
                        <a:t>: ⍺-</a:t>
                      </a:r>
                      <a:r>
                        <a:rPr lang="fr-FR" sz="1200" kern="1200">
                          <a:solidFill>
                            <a:schemeClr val="dk1"/>
                          </a:solidFill>
                          <a:latin typeface="Arial" panose="020B0604020202020204" pitchFamily="34" charset="0"/>
                          <a:ea typeface="+mn-ea"/>
                          <a:cs typeface="Arial" panose="020B0604020202020204" pitchFamily="34" charset="0"/>
                        </a:rPr>
                        <a:t>amylase</a:t>
                      </a:r>
                      <a:r>
                        <a:rPr lang="fr-FR" sz="1200">
                          <a:latin typeface="Arial" panose="020B0604020202020204" pitchFamily="34" charset="0"/>
                          <a:cs typeface="Arial" panose="020B0604020202020204" pitchFamily="34" charset="0"/>
                        </a:rPr>
                        <a:t>, subtilisine (</a:t>
                      </a:r>
                      <a:r>
                        <a:rPr lang="fr-FR" sz="1200" err="1">
                          <a:latin typeface="Arial" panose="020B0604020202020204" pitchFamily="34" charset="0"/>
                          <a:cs typeface="Arial" panose="020B0604020202020204" pitchFamily="34" charset="0"/>
                        </a:rPr>
                        <a:t>alcalase</a:t>
                      </a:r>
                      <a:r>
                        <a:rPr lang="fr-FR" sz="1200">
                          <a:latin typeface="Arial" panose="020B0604020202020204" pitchFamily="34" charset="0"/>
                          <a:cs typeface="Arial" panose="020B0604020202020204" pitchFamily="34" charset="0"/>
                        </a:rPr>
                        <a:t>), papaïne, </a:t>
                      </a:r>
                      <a:r>
                        <a:rPr lang="fr-FR" sz="1200" err="1">
                          <a:latin typeface="Arial" panose="020B0604020202020204" pitchFamily="34" charset="0"/>
                          <a:cs typeface="Arial" panose="020B0604020202020204" pitchFamily="34" charset="0"/>
                        </a:rPr>
                        <a:t>maxatase</a:t>
                      </a:r>
                      <a:r>
                        <a:rPr lang="fr-FR" sz="1200">
                          <a:latin typeface="Arial" panose="020B0604020202020204" pitchFamily="34" charset="0"/>
                          <a:cs typeface="Arial" panose="020B0604020202020204" pitchFamily="34" charset="0"/>
                        </a:rPr>
                        <a:t>, </a:t>
                      </a:r>
                      <a:r>
                        <a:rPr lang="fr-FR" sz="1200" kern="1200">
                          <a:solidFill>
                            <a:schemeClr val="dk1"/>
                          </a:solidFill>
                          <a:latin typeface="Arial" panose="020B0604020202020204" pitchFamily="34" charset="0"/>
                          <a:ea typeface="+mn-ea"/>
                          <a:cs typeface="Arial" panose="020B0604020202020204" pitchFamily="34" charset="0"/>
                        </a:rPr>
                        <a:t>bromélaïne</a:t>
                      </a:r>
                      <a:r>
                        <a:rPr lang="fr-FR" sz="1200">
                          <a:latin typeface="Arial" panose="020B0604020202020204" pitchFamily="34" charset="0"/>
                          <a:cs typeface="Arial" panose="020B0604020202020204" pitchFamily="34" charset="0"/>
                        </a:rPr>
                        <a:t>…</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Boulanger, employé de l’agro-alimentaire, fabrication/utilisation de détergents, industrie pharmaceutique…</a:t>
                      </a:r>
                    </a:p>
                  </a:txBody>
                  <a:tcPr marL="51435" marR="51435" marT="34290" marB="34290" anchor="ctr"/>
                </a:tc>
                <a:extLst>
                  <a:ext uri="{0D108BD9-81ED-4DB2-BD59-A6C34878D82A}">
                    <a16:rowId xmlns:a16="http://schemas.microsoft.com/office/drawing/2014/main" val="3179377257"/>
                  </a:ext>
                </a:extLst>
              </a:tr>
              <a:tr h="370840">
                <a:tc>
                  <a:txBody>
                    <a:bodyPr/>
                    <a:lstStyle/>
                    <a:p>
                      <a:pPr algn="l"/>
                      <a:r>
                        <a:rPr lang="fr-FR" sz="1200" b="1">
                          <a:latin typeface="Arial" panose="020B0604020202020204" pitchFamily="34" charset="0"/>
                          <a:cs typeface="Arial" panose="020B0604020202020204" pitchFamily="34" charset="0"/>
                        </a:rPr>
                        <a:t>Latex</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Soignants, employé de laboratoire, employé du nettoyage…</a:t>
                      </a:r>
                    </a:p>
                  </a:txBody>
                  <a:tcPr marL="51435" marR="51435" marT="34290" marB="34290" anchor="ctr"/>
                </a:tc>
                <a:extLst>
                  <a:ext uri="{0D108BD9-81ED-4DB2-BD59-A6C34878D82A}">
                    <a16:rowId xmlns:a16="http://schemas.microsoft.com/office/drawing/2014/main" val="1730208117"/>
                  </a:ext>
                </a:extLst>
              </a:tr>
            </a:tbl>
          </a:graphicData>
        </a:graphic>
      </p:graphicFrame>
      <p:sp>
        <p:nvSpPr>
          <p:cNvPr id="7" name="ZoneTexte 6">
            <a:extLst>
              <a:ext uri="{FF2B5EF4-FFF2-40B4-BE49-F238E27FC236}">
                <a16:creationId xmlns:a16="http://schemas.microsoft.com/office/drawing/2014/main" id="{4CA04080-A50B-470E-E67C-F99C935E1FF6}"/>
              </a:ext>
            </a:extLst>
          </p:cNvPr>
          <p:cNvSpPr txBox="1"/>
          <p:nvPr/>
        </p:nvSpPr>
        <p:spPr>
          <a:xfrm>
            <a:off x="456115" y="4407991"/>
            <a:ext cx="8231770" cy="276999"/>
          </a:xfrm>
          <a:prstGeom prst="rect">
            <a:avLst/>
          </a:prstGeom>
          <a:noFill/>
        </p:spPr>
        <p:txBody>
          <a:bodyPr wrap="square">
            <a:spAutoFit/>
          </a:bodyPr>
          <a:lstStyle/>
          <a:p>
            <a:pPr>
              <a:buNone/>
            </a:pPr>
            <a:r>
              <a:rPr lang="fr-FR" sz="1200">
                <a:solidFill>
                  <a:srgbClr val="141413"/>
                </a:solidFill>
                <a:effectLst/>
                <a:latin typeface="Arial" panose="020B0604020202020204" pitchFamily="34" charset="0"/>
                <a:cs typeface="Arial" panose="020B0604020202020204" pitchFamily="34" charset="0"/>
              </a:rPr>
              <a:t>C </a:t>
            </a:r>
            <a:r>
              <a:rPr lang="fr-FR" sz="1200" err="1">
                <a:solidFill>
                  <a:srgbClr val="141413"/>
                </a:solidFill>
                <a:effectLst/>
                <a:latin typeface="Arial" panose="020B0604020202020204" pitchFamily="34" charset="0"/>
                <a:cs typeface="Arial" panose="020B0604020202020204" pitchFamily="34" charset="0"/>
              </a:rPr>
              <a:t>Lemière</a:t>
            </a:r>
            <a:r>
              <a:rPr lang="fr-FR" sz="1200">
                <a:solidFill>
                  <a:srgbClr val="141413"/>
                </a:solidFill>
                <a:effectLst/>
                <a:latin typeface="Arial" panose="020B0604020202020204" pitchFamily="34" charset="0"/>
                <a:cs typeface="Arial" panose="020B0604020202020204" pitchFamily="34" charset="0"/>
              </a:rPr>
              <a:t>. Can </a:t>
            </a:r>
            <a:r>
              <a:rPr lang="fr-FR" sz="1200" err="1">
                <a:solidFill>
                  <a:srgbClr val="141413"/>
                </a:solidFill>
                <a:effectLst/>
                <a:latin typeface="Arial" panose="020B0604020202020204" pitchFamily="34" charset="0"/>
                <a:cs typeface="Arial" panose="020B0604020202020204" pitchFamily="34" charset="0"/>
              </a:rPr>
              <a:t>Respir</a:t>
            </a:r>
            <a:r>
              <a:rPr lang="fr-FR" sz="1200">
                <a:solidFill>
                  <a:srgbClr val="141413"/>
                </a:solidFill>
                <a:effectLst/>
                <a:latin typeface="Arial" panose="020B0604020202020204" pitchFamily="34" charset="0"/>
                <a:cs typeface="Arial" panose="020B0604020202020204" pitchFamily="34" charset="0"/>
              </a:rPr>
              <a:t> J 2013;20(6):442-444 /  D. Bernstein </a:t>
            </a:r>
            <a:r>
              <a:rPr lang="fr-FR" sz="1200" i="1">
                <a:solidFill>
                  <a:srgbClr val="141413"/>
                </a:solidFill>
                <a:effectLst/>
                <a:latin typeface="Arial" panose="020B0604020202020204" pitchFamily="34" charset="0"/>
                <a:cs typeface="Arial" panose="020B0604020202020204" pitchFamily="34" charset="0"/>
              </a:rPr>
              <a:t>et al.</a:t>
            </a:r>
            <a:r>
              <a:rPr lang="fr-FR" sz="1200">
                <a:solidFill>
                  <a:srgbClr val="141413"/>
                </a:solidFill>
                <a:effectLst/>
                <a:latin typeface="Arial" panose="020B0604020202020204" pitchFamily="34" charset="0"/>
                <a:cs typeface="Arial" panose="020B0604020202020204" pitchFamily="34" charset="0"/>
              </a:rPr>
              <a:t>  </a:t>
            </a:r>
            <a:r>
              <a:rPr lang="fr-FR" sz="1200">
                <a:solidFill>
                  <a:srgbClr val="000000"/>
                </a:solidFill>
                <a:effectLst/>
                <a:latin typeface="Arial" panose="020B0604020202020204" pitchFamily="34" charset="0"/>
                <a:cs typeface="Arial" panose="020B0604020202020204" pitchFamily="34" charset="0"/>
              </a:rPr>
              <a:t>J </a:t>
            </a:r>
            <a:r>
              <a:rPr lang="fr-FR" sz="1200" err="1">
                <a:solidFill>
                  <a:srgbClr val="000000"/>
                </a:solidFill>
                <a:effectLst/>
                <a:latin typeface="Arial" panose="020B0604020202020204" pitchFamily="34" charset="0"/>
                <a:cs typeface="Arial" panose="020B0604020202020204" pitchFamily="34" charset="0"/>
              </a:rPr>
              <a:t>Allergy</a:t>
            </a:r>
            <a:r>
              <a:rPr lang="fr-FR" sz="1200">
                <a:solidFill>
                  <a:srgbClr val="000000"/>
                </a:solidFill>
                <a:effectLst/>
                <a:latin typeface="Arial" panose="020B0604020202020204" pitchFamily="34" charset="0"/>
                <a:cs typeface="Arial" panose="020B0604020202020204" pitchFamily="34" charset="0"/>
              </a:rPr>
              <a:t> Clin </a:t>
            </a:r>
            <a:r>
              <a:rPr lang="fr-FR" sz="1200" err="1">
                <a:solidFill>
                  <a:srgbClr val="000000"/>
                </a:solidFill>
                <a:effectLst/>
                <a:latin typeface="Arial" panose="020B0604020202020204" pitchFamily="34" charset="0"/>
                <a:cs typeface="Arial" panose="020B0604020202020204" pitchFamily="34" charset="0"/>
              </a:rPr>
              <a:t>Immunol</a:t>
            </a:r>
            <a:r>
              <a:rPr lang="fr-FR" sz="1200">
                <a:solidFill>
                  <a:srgbClr val="000000"/>
                </a:solidFill>
                <a:effectLst/>
                <a:latin typeface="Arial" panose="020B0604020202020204" pitchFamily="34" charset="0"/>
                <a:cs typeface="Arial" panose="020B0604020202020204" pitchFamily="34" charset="0"/>
              </a:rPr>
              <a:t> </a:t>
            </a:r>
            <a:r>
              <a:rPr lang="fr-FR" sz="1200" err="1">
                <a:solidFill>
                  <a:srgbClr val="000000"/>
                </a:solidFill>
                <a:effectLst/>
                <a:latin typeface="Arial" panose="020B0604020202020204" pitchFamily="34" charset="0"/>
                <a:cs typeface="Arial" panose="020B0604020202020204" pitchFamily="34" charset="0"/>
              </a:rPr>
              <a:t>Pract</a:t>
            </a:r>
            <a:r>
              <a:rPr lang="fr-FR" sz="1200">
                <a:solidFill>
                  <a:srgbClr val="000000"/>
                </a:solidFill>
                <a:latin typeface="Arial" panose="020B0604020202020204" pitchFamily="34" charset="0"/>
                <a:cs typeface="Arial" panose="020B0604020202020204" pitchFamily="34" charset="0"/>
              </a:rPr>
              <a:t> </a:t>
            </a:r>
            <a:r>
              <a:rPr lang="fr-FR" sz="1200">
                <a:solidFill>
                  <a:srgbClr val="000000"/>
                </a:solidFill>
                <a:effectLst/>
                <a:latin typeface="Arial" panose="020B0604020202020204" pitchFamily="34" charset="0"/>
                <a:cs typeface="Arial" panose="020B0604020202020204" pitchFamily="34" charset="0"/>
              </a:rPr>
              <a:t>2024;12:1951-8</a:t>
            </a:r>
          </a:p>
        </p:txBody>
      </p:sp>
      <p:sp>
        <p:nvSpPr>
          <p:cNvPr id="9" name="ZoneTexte 8">
            <a:extLst>
              <a:ext uri="{FF2B5EF4-FFF2-40B4-BE49-F238E27FC236}">
                <a16:creationId xmlns:a16="http://schemas.microsoft.com/office/drawing/2014/main" id="{EB39C7E1-EF93-601B-F1D8-279BC1067295}"/>
              </a:ext>
            </a:extLst>
          </p:cNvPr>
          <p:cNvSpPr txBox="1"/>
          <p:nvPr/>
        </p:nvSpPr>
        <p:spPr>
          <a:xfrm>
            <a:off x="6197600" y="3921504"/>
            <a:ext cx="1803699" cy="338554"/>
          </a:xfrm>
          <a:prstGeom prst="rect">
            <a:avLst/>
          </a:prstGeom>
          <a:noFill/>
        </p:spPr>
        <p:txBody>
          <a:bodyPr wrap="none" rtlCol="0">
            <a:spAutoFit/>
          </a:bodyPr>
          <a:lstStyle/>
          <a:p>
            <a:r>
              <a:rPr lang="fr-FR" sz="1600" b="1">
                <a:solidFill>
                  <a:schemeClr val="accent1"/>
                </a:solidFill>
                <a:latin typeface="Arial" panose="020B0604020202020204" pitchFamily="34" charset="0"/>
                <a:cs typeface="Arial" panose="020B0604020202020204" pitchFamily="34" charset="0"/>
              </a:rPr>
              <a:t>Non exhaustif …</a:t>
            </a:r>
          </a:p>
        </p:txBody>
      </p:sp>
      <p:sp>
        <p:nvSpPr>
          <p:cNvPr id="16" name="Titre 1">
            <a:extLst>
              <a:ext uri="{FF2B5EF4-FFF2-40B4-BE49-F238E27FC236}">
                <a16:creationId xmlns:a16="http://schemas.microsoft.com/office/drawing/2014/main" id="{8FE95A2B-334F-372E-07ED-22446817ACB7}"/>
              </a:ext>
            </a:extLst>
          </p:cNvPr>
          <p:cNvSpPr>
            <a:spLocks noGrp="1"/>
          </p:cNvSpPr>
          <p:nvPr>
            <p:ph type="title"/>
          </p:nvPr>
        </p:nvSpPr>
        <p:spPr>
          <a:xfrm>
            <a:off x="283580" y="273844"/>
            <a:ext cx="8231770" cy="843756"/>
          </a:xfrm>
        </p:spPr>
        <p:txBody>
          <a:bodyPr>
            <a:noAutofit/>
          </a:bodyPr>
          <a:lstStyle/>
          <a:p>
            <a:r>
              <a:rPr lang="fr-FR" sz="2800" dirty="0">
                <a:latin typeface="Arial" panose="020B0604020202020204" pitchFamily="34" charset="0"/>
                <a:cs typeface="Arial" panose="020B0604020202020204" pitchFamily="34" charset="0"/>
              </a:rPr>
              <a:t>AP immuno-allergiques  : </a:t>
            </a:r>
            <a:endParaRPr lang="fr-FR" sz="28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0909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5146F-8268-AAE8-47CE-5AFEF565CB81}"/>
            </a:ext>
          </a:extLst>
        </p:cNvPr>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928C9D05-8955-C448-B113-593386FC0B9F}"/>
              </a:ext>
            </a:extLst>
          </p:cNvPr>
          <p:cNvGraphicFramePr>
            <a:graphicFrameLocks noGrp="1"/>
          </p:cNvGraphicFramePr>
          <p:nvPr>
            <p:ph idx="1"/>
            <p:extLst>
              <p:ext uri="{D42A27DB-BD31-4B8C-83A1-F6EECF244321}">
                <p14:modId xmlns:p14="http://schemas.microsoft.com/office/powerpoint/2010/main" val="3702125312"/>
              </p:ext>
            </p:extLst>
          </p:nvPr>
        </p:nvGraphicFramePr>
        <p:xfrm>
          <a:off x="246251" y="1127371"/>
          <a:ext cx="8651497" cy="3594172"/>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1805983778"/>
                    </a:ext>
                  </a:extLst>
                </a:gridCol>
                <a:gridCol w="4841497">
                  <a:extLst>
                    <a:ext uri="{9D8B030D-6E8A-4147-A177-3AD203B41FA5}">
                      <a16:colId xmlns:a16="http://schemas.microsoft.com/office/drawing/2014/main" val="2157807206"/>
                    </a:ext>
                  </a:extLst>
                </a:gridCol>
              </a:tblGrid>
              <a:tr h="373452">
                <a:tc>
                  <a:txBody>
                    <a:bodyPr/>
                    <a:lstStyle/>
                    <a:p>
                      <a:pPr lvl="1" algn="l"/>
                      <a:r>
                        <a:rPr lang="fr-FR" sz="1200">
                          <a:latin typeface="Arial" panose="020B0604020202020204" pitchFamily="34" charset="0"/>
                          <a:cs typeface="Arial" panose="020B0604020202020204" pitchFamily="34" charset="0"/>
                        </a:rPr>
                        <a:t>Allergènes BPM</a:t>
                      </a:r>
                    </a:p>
                  </a:txBody>
                  <a:tcPr marL="51435" marR="51435" marT="34290" marB="34290" anchor="ctr"/>
                </a:tc>
                <a:tc>
                  <a:txBody>
                    <a:bodyPr/>
                    <a:lstStyle/>
                    <a:p>
                      <a:pPr algn="ctr"/>
                      <a:r>
                        <a:rPr lang="fr-FR" sz="1200">
                          <a:latin typeface="Arial" panose="020B0604020202020204" pitchFamily="34" charset="0"/>
                          <a:cs typeface="Arial" panose="020B0604020202020204" pitchFamily="34" charset="0"/>
                        </a:rPr>
                        <a:t>Métiers / Secteurs d’activité </a:t>
                      </a:r>
                    </a:p>
                  </a:txBody>
                  <a:tcPr marL="51435" marR="51435" marT="34290" marB="34290" anchor="ctr"/>
                </a:tc>
                <a:extLst>
                  <a:ext uri="{0D108BD9-81ED-4DB2-BD59-A6C34878D82A}">
                    <a16:rowId xmlns:a16="http://schemas.microsoft.com/office/drawing/2014/main" val="2728213868"/>
                  </a:ext>
                </a:extLst>
              </a:tr>
              <a:tr h="370840">
                <a:tc>
                  <a:txBody>
                    <a:bodyPr/>
                    <a:lstStyle/>
                    <a:p>
                      <a:r>
                        <a:rPr lang="fr-FR" sz="1200" b="1">
                          <a:latin typeface="Arial" panose="020B0604020202020204" pitchFamily="34" charset="0"/>
                          <a:cs typeface="Arial" panose="020B0604020202020204" pitchFamily="34" charset="0"/>
                        </a:rPr>
                        <a:t>Isocyanates </a:t>
                      </a:r>
                      <a:r>
                        <a:rPr lang="fr-FR" sz="1200" kern="1200">
                          <a:solidFill>
                            <a:schemeClr val="dk1"/>
                          </a:solidFill>
                          <a:latin typeface="Arial" panose="020B0604020202020204" pitchFamily="34" charset="0"/>
                          <a:ea typeface="+mn-ea"/>
                          <a:cs typeface="Arial" panose="020B0604020202020204" pitchFamily="34" charset="0"/>
                        </a:rPr>
                        <a:t>(</a:t>
                      </a:r>
                      <a:r>
                        <a:rPr lang="fr-FR" sz="1200" kern="1200" err="1">
                          <a:solidFill>
                            <a:schemeClr val="dk1"/>
                          </a:solidFill>
                          <a:latin typeface="Arial" panose="020B0604020202020204" pitchFamily="34" charset="0"/>
                          <a:ea typeface="+mn-ea"/>
                          <a:cs typeface="Arial" panose="020B0604020202020204" pitchFamily="34" charset="0"/>
                        </a:rPr>
                        <a:t>toluene</a:t>
                      </a:r>
                      <a:r>
                        <a:rPr lang="fr-FR" sz="1200" kern="1200">
                          <a:solidFill>
                            <a:schemeClr val="dk1"/>
                          </a:solidFill>
                          <a:latin typeface="Arial" panose="020B0604020202020204" pitchFamily="34" charset="0"/>
                          <a:ea typeface="+mn-ea"/>
                          <a:cs typeface="Arial" panose="020B0604020202020204" pitchFamily="34" charset="0"/>
                        </a:rPr>
                        <a:t> </a:t>
                      </a:r>
                      <a:r>
                        <a:rPr lang="fr-FR" sz="1200" kern="1200" err="1">
                          <a:solidFill>
                            <a:schemeClr val="dk1"/>
                          </a:solidFill>
                          <a:latin typeface="Arial" panose="020B0604020202020204" pitchFamily="34" charset="0"/>
                          <a:ea typeface="+mn-ea"/>
                          <a:cs typeface="Arial" panose="020B0604020202020204" pitchFamily="34" charset="0"/>
                        </a:rPr>
                        <a:t>diisocyanate</a:t>
                      </a:r>
                      <a:r>
                        <a:rPr lang="fr-FR" sz="1200" kern="1200">
                          <a:solidFill>
                            <a:schemeClr val="dk1"/>
                          </a:solidFill>
                          <a:latin typeface="Arial" panose="020B0604020202020204" pitchFamily="34" charset="0"/>
                          <a:ea typeface="+mn-ea"/>
                          <a:cs typeface="Arial" panose="020B0604020202020204" pitchFamily="34" charset="0"/>
                        </a:rPr>
                        <a:t>, </a:t>
                      </a:r>
                      <a:r>
                        <a:rPr lang="fr-FR" sz="1200" kern="1200" err="1">
                          <a:solidFill>
                            <a:schemeClr val="dk1"/>
                          </a:solidFill>
                          <a:latin typeface="Arial" panose="020B0604020202020204" pitchFamily="34" charset="0"/>
                          <a:ea typeface="+mn-ea"/>
                          <a:cs typeface="Arial" panose="020B0604020202020204" pitchFamily="34" charset="0"/>
                        </a:rPr>
                        <a:t>methylene</a:t>
                      </a:r>
                      <a:r>
                        <a:rPr lang="fr-FR" sz="1200" kern="1200">
                          <a:solidFill>
                            <a:schemeClr val="dk1"/>
                          </a:solidFill>
                          <a:latin typeface="Arial" panose="020B0604020202020204" pitchFamily="34" charset="0"/>
                          <a:ea typeface="+mn-ea"/>
                          <a:cs typeface="Arial" panose="020B0604020202020204" pitchFamily="34" charset="0"/>
                        </a:rPr>
                        <a:t> </a:t>
                      </a:r>
                      <a:r>
                        <a:rPr lang="fr-FR" sz="1200" kern="1200" err="1">
                          <a:solidFill>
                            <a:schemeClr val="dk1"/>
                          </a:solidFill>
                          <a:latin typeface="Arial" panose="020B0604020202020204" pitchFamily="34" charset="0"/>
                          <a:ea typeface="+mn-ea"/>
                          <a:cs typeface="Arial" panose="020B0604020202020204" pitchFamily="34" charset="0"/>
                        </a:rPr>
                        <a:t>diphenyl-diisocyanate</a:t>
                      </a:r>
                      <a:r>
                        <a:rPr lang="fr-FR" sz="1200" kern="1200">
                          <a:solidFill>
                            <a:schemeClr val="dk1"/>
                          </a:solidFill>
                          <a:latin typeface="Arial" panose="020B0604020202020204" pitchFamily="34" charset="0"/>
                          <a:ea typeface="+mn-ea"/>
                          <a:cs typeface="Arial" panose="020B0604020202020204" pitchFamily="34" charset="0"/>
                        </a:rPr>
                        <a:t>, </a:t>
                      </a:r>
                      <a:r>
                        <a:rPr lang="fr-FR" sz="1200" kern="1200" err="1">
                          <a:solidFill>
                            <a:schemeClr val="dk1"/>
                          </a:solidFill>
                          <a:latin typeface="Arial" panose="020B0604020202020204" pitchFamily="34" charset="0"/>
                          <a:ea typeface="+mn-ea"/>
                          <a:cs typeface="Arial" panose="020B0604020202020204" pitchFamily="34" charset="0"/>
                        </a:rPr>
                        <a:t>hexamethylene</a:t>
                      </a:r>
                      <a:r>
                        <a:rPr lang="fr-FR" sz="1200" kern="1200">
                          <a:solidFill>
                            <a:schemeClr val="dk1"/>
                          </a:solidFill>
                          <a:latin typeface="Arial" panose="020B0604020202020204" pitchFamily="34" charset="0"/>
                          <a:ea typeface="+mn-ea"/>
                          <a:cs typeface="Arial" panose="020B0604020202020204" pitchFamily="34" charset="0"/>
                        </a:rPr>
                        <a:t> </a:t>
                      </a:r>
                      <a:r>
                        <a:rPr lang="fr-FR" sz="1200" kern="1200" err="1">
                          <a:solidFill>
                            <a:schemeClr val="dk1"/>
                          </a:solidFill>
                          <a:latin typeface="Arial" panose="020B0604020202020204" pitchFamily="34" charset="0"/>
                          <a:ea typeface="+mn-ea"/>
                          <a:cs typeface="Arial" panose="020B0604020202020204" pitchFamily="34" charset="0"/>
                        </a:rPr>
                        <a:t>diisocyanate</a:t>
                      </a:r>
                      <a:r>
                        <a:rPr lang="fr-FR" sz="1200" kern="1200">
                          <a:solidFill>
                            <a:schemeClr val="dk1"/>
                          </a:solidFill>
                          <a:latin typeface="Arial" panose="020B0604020202020204" pitchFamily="34" charset="0"/>
                          <a:ea typeface="+mn-ea"/>
                          <a:cs typeface="Arial" panose="020B0604020202020204" pitchFamily="34" charset="0"/>
                        </a:rPr>
                        <a:t>..)</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Fabrication/pose matériaux polyuréthanne (résines, mousses expansibles …), laqueur/vernisseur, traitement de fissures/ragréage…</a:t>
                      </a:r>
                    </a:p>
                  </a:txBody>
                  <a:tcPr marL="51435" marR="51435" marT="34290" marB="34290" anchor="ctr"/>
                </a:tc>
                <a:extLst>
                  <a:ext uri="{0D108BD9-81ED-4DB2-BD59-A6C34878D82A}">
                    <a16:rowId xmlns:a16="http://schemas.microsoft.com/office/drawing/2014/main" val="1739983971"/>
                  </a:ext>
                </a:extLst>
              </a:tr>
              <a:tr h="370840">
                <a:tc>
                  <a:txBody>
                    <a:bodyPr/>
                    <a:lstStyle/>
                    <a:p>
                      <a:pPr algn="l"/>
                      <a:r>
                        <a:rPr lang="fr-FR" sz="1200" b="1">
                          <a:latin typeface="Arial" panose="020B0604020202020204" pitchFamily="34" charset="0"/>
                          <a:cs typeface="Arial" panose="020B0604020202020204" pitchFamily="34" charset="0"/>
                        </a:rPr>
                        <a:t>Métaux </a:t>
                      </a:r>
                      <a:r>
                        <a:rPr lang="fr-FR" sz="1200">
                          <a:latin typeface="Arial" panose="020B0604020202020204" pitchFamily="34" charset="0"/>
                          <a:cs typeface="Arial" panose="020B0604020202020204" pitchFamily="34" charset="0"/>
                        </a:rPr>
                        <a:t>(chrome, nickel, cobalt, platine…)</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Usinage, traitement de surface des métaux, soudage…</a:t>
                      </a:r>
                    </a:p>
                  </a:txBody>
                  <a:tcPr marL="51435" marR="51435" marT="34290" marB="34290" anchor="ctr"/>
                </a:tc>
                <a:extLst>
                  <a:ext uri="{0D108BD9-81ED-4DB2-BD59-A6C34878D82A}">
                    <a16:rowId xmlns:a16="http://schemas.microsoft.com/office/drawing/2014/main" val="625994226"/>
                  </a:ext>
                </a:extLst>
              </a:tr>
              <a:tr h="370840">
                <a:tc>
                  <a:txBody>
                    <a:bodyPr/>
                    <a:lstStyle/>
                    <a:p>
                      <a:pPr algn="l"/>
                      <a:r>
                        <a:rPr lang="fr-FR" sz="1200" b="1">
                          <a:latin typeface="Arial" panose="020B0604020202020204" pitchFamily="34" charset="0"/>
                          <a:cs typeface="Arial" panose="020B0604020202020204" pitchFamily="34" charset="0"/>
                        </a:rPr>
                        <a:t>Biocides</a:t>
                      </a:r>
                      <a:r>
                        <a:rPr lang="fr-FR" sz="1200">
                          <a:latin typeface="Arial" panose="020B0604020202020204" pitchFamily="34" charset="0"/>
                          <a:cs typeface="Arial" panose="020B0604020202020204" pitchFamily="34" charset="0"/>
                        </a:rPr>
                        <a:t> (ammoniums quaternaires, aldéhydes…)</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Employé du nettoyage, soignants…</a:t>
                      </a:r>
                    </a:p>
                  </a:txBody>
                  <a:tcPr marL="51435" marR="51435" marT="34290" marB="34290" anchor="ctr"/>
                </a:tc>
                <a:extLst>
                  <a:ext uri="{0D108BD9-81ED-4DB2-BD59-A6C34878D82A}">
                    <a16:rowId xmlns:a16="http://schemas.microsoft.com/office/drawing/2014/main" val="3441797896"/>
                  </a:ext>
                </a:extLst>
              </a:tr>
              <a:tr h="370840">
                <a:tc>
                  <a:txBody>
                    <a:bodyPr/>
                    <a:lstStyle/>
                    <a:p>
                      <a:pPr algn="l"/>
                      <a:r>
                        <a:rPr lang="fr-FR" sz="1200" b="1">
                          <a:latin typeface="Arial" panose="020B0604020202020204" pitchFamily="34" charset="0"/>
                          <a:cs typeface="Arial" panose="020B0604020202020204" pitchFamily="34" charset="0"/>
                        </a:rPr>
                        <a:t>Acrylates</a:t>
                      </a:r>
                      <a:r>
                        <a:rPr lang="fr-FR" sz="1200">
                          <a:latin typeface="Arial" panose="020B0604020202020204" pitchFamily="34" charset="0"/>
                          <a:cs typeface="Arial" panose="020B0604020202020204" pitchFamily="34" charset="0"/>
                        </a:rPr>
                        <a:t> / Méthacrylates / cyanoacrylates</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Fabrication de prothèses dentaires/orthopédiques, onglerie, impression, peinture, fabrication/utilisation de colles/adhésifs,…</a:t>
                      </a:r>
                    </a:p>
                  </a:txBody>
                  <a:tcPr marL="51435" marR="51435" marT="34290" marB="34290" anchor="ctr"/>
                </a:tc>
                <a:extLst>
                  <a:ext uri="{0D108BD9-81ED-4DB2-BD59-A6C34878D82A}">
                    <a16:rowId xmlns:a16="http://schemas.microsoft.com/office/drawing/2014/main" val="3179377257"/>
                  </a:ext>
                </a:extLst>
              </a:tr>
              <a:tr h="370840">
                <a:tc>
                  <a:txBody>
                    <a:bodyPr/>
                    <a:lstStyle/>
                    <a:p>
                      <a:pPr algn="l"/>
                      <a:r>
                        <a:rPr lang="fr-FR" sz="1200" b="1">
                          <a:latin typeface="Arial" panose="020B0604020202020204" pitchFamily="34" charset="0"/>
                          <a:cs typeface="Arial" panose="020B0604020202020204" pitchFamily="34" charset="0"/>
                        </a:rPr>
                        <a:t>Persulfates, </a:t>
                      </a:r>
                      <a:r>
                        <a:rPr lang="fr-FR" sz="1200" b="1" err="1">
                          <a:latin typeface="Arial" panose="020B0604020202020204" pitchFamily="34" charset="0"/>
                          <a:cs typeface="Arial" panose="020B0604020202020204" pitchFamily="34" charset="0"/>
                        </a:rPr>
                        <a:t>ParaPhénylèneDiamine</a:t>
                      </a:r>
                      <a:endParaRPr lang="fr-FR" sz="1200" b="0">
                        <a:latin typeface="Arial" panose="020B0604020202020204" pitchFamily="34" charset="0"/>
                        <a:cs typeface="Arial" panose="020B0604020202020204" pitchFamily="34" charset="0"/>
                      </a:endParaRP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Coiffeur (décolorant et coloration )</a:t>
                      </a:r>
                    </a:p>
                  </a:txBody>
                  <a:tcPr marL="51435" marR="51435" marT="34290" marB="34290" anchor="ctr"/>
                </a:tc>
                <a:extLst>
                  <a:ext uri="{0D108BD9-81ED-4DB2-BD59-A6C34878D82A}">
                    <a16:rowId xmlns:a16="http://schemas.microsoft.com/office/drawing/2014/main" val="209338526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200" b="1">
                          <a:latin typeface="Arial" panose="020B0604020202020204" pitchFamily="34" charset="0"/>
                          <a:cs typeface="Arial" panose="020B0604020202020204" pitchFamily="34" charset="0"/>
                        </a:rPr>
                        <a:t>Anhydrides acides (</a:t>
                      </a:r>
                      <a:r>
                        <a:rPr lang="fr-FR" sz="1200" kern="1200">
                          <a:solidFill>
                            <a:schemeClr val="dk1"/>
                          </a:solidFill>
                          <a:effectLst/>
                          <a:latin typeface="Arial" panose="020B0604020202020204" pitchFamily="34" charset="0"/>
                          <a:ea typeface="+mn-ea"/>
                          <a:cs typeface="Arial" panose="020B0604020202020204" pitchFamily="34" charset="0"/>
                        </a:rPr>
                        <a:t>phtalique, </a:t>
                      </a:r>
                      <a:r>
                        <a:rPr lang="fr-FR" sz="1200" kern="1200" err="1">
                          <a:solidFill>
                            <a:schemeClr val="dk1"/>
                          </a:solidFill>
                          <a:effectLst/>
                          <a:latin typeface="Arial" panose="020B0604020202020204" pitchFamily="34" charset="0"/>
                          <a:ea typeface="+mn-ea"/>
                          <a:cs typeface="Arial" panose="020B0604020202020204" pitchFamily="34" charset="0"/>
                        </a:rPr>
                        <a:t>trimellitique</a:t>
                      </a:r>
                      <a:r>
                        <a:rPr lang="fr-FR" sz="1200" kern="1200">
                          <a:solidFill>
                            <a:schemeClr val="dk1"/>
                          </a:solidFill>
                          <a:effectLst/>
                          <a:latin typeface="Arial" panose="020B0604020202020204" pitchFamily="34" charset="0"/>
                          <a:ea typeface="+mn-ea"/>
                          <a:cs typeface="Arial" panose="020B0604020202020204" pitchFamily="34" charset="0"/>
                        </a:rPr>
                        <a:t>, maléique…)</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Fabrication/mise en œuvre de résine époxy (peinture/vernis, enduit, colle, traitement des fissures/ragréage, imperméabilisant sol/mur…)</a:t>
                      </a:r>
                    </a:p>
                  </a:txBody>
                  <a:tcPr marL="51435" marR="51435" marT="34290" marB="34290" anchor="ctr"/>
                </a:tc>
                <a:extLst>
                  <a:ext uri="{0D108BD9-81ED-4DB2-BD59-A6C34878D82A}">
                    <a16:rowId xmlns:a16="http://schemas.microsoft.com/office/drawing/2014/main" val="312815227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200" b="1">
                          <a:latin typeface="Arial" panose="020B0604020202020204" pitchFamily="34" charset="0"/>
                          <a:cs typeface="Arial" panose="020B0604020202020204" pitchFamily="34" charset="0"/>
                        </a:rPr>
                        <a:t>Colorants </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Industrie textile, agroalimentaire…</a:t>
                      </a:r>
                    </a:p>
                  </a:txBody>
                  <a:tcPr marL="51435" marR="51435" marT="34290" marB="34290" anchor="ctr"/>
                </a:tc>
                <a:extLst>
                  <a:ext uri="{0D108BD9-81ED-4DB2-BD59-A6C34878D82A}">
                    <a16:rowId xmlns:a16="http://schemas.microsoft.com/office/drawing/2014/main" val="1730208117"/>
                  </a:ext>
                </a:extLst>
              </a:tr>
              <a:tr h="370840">
                <a:tc>
                  <a:txBody>
                    <a:bodyPr/>
                    <a:lstStyle/>
                    <a:p>
                      <a:pPr algn="l"/>
                      <a:r>
                        <a:rPr lang="fr-FR" sz="1200" b="1">
                          <a:latin typeface="Arial" panose="020B0604020202020204" pitchFamily="34" charset="0"/>
                          <a:cs typeface="Arial" panose="020B0604020202020204" pitchFamily="34" charset="0"/>
                        </a:rPr>
                        <a:t>Poussières de bois </a:t>
                      </a:r>
                      <a:r>
                        <a:rPr lang="fr-FR" sz="1200" b="0">
                          <a:latin typeface="Arial" panose="020B0604020202020204" pitchFamily="34" charset="0"/>
                          <a:cs typeface="Arial" panose="020B0604020202020204" pitchFamily="34" charset="0"/>
                        </a:rPr>
                        <a:t>(cèdre rouge, Iroko, </a:t>
                      </a:r>
                      <a:r>
                        <a:rPr lang="fr-FR" sz="1200" b="0" err="1">
                          <a:latin typeface="Arial" panose="020B0604020202020204" pitchFamily="34" charset="0"/>
                          <a:cs typeface="Arial" panose="020B0604020202020204" pitchFamily="34" charset="0"/>
                        </a:rPr>
                        <a:t>Obéche</a:t>
                      </a:r>
                      <a:r>
                        <a:rPr lang="fr-FR" sz="1200" b="0">
                          <a:latin typeface="Arial" panose="020B0604020202020204" pitchFamily="34" charset="0"/>
                          <a:cs typeface="Arial" panose="020B0604020202020204" pitchFamily="34" charset="0"/>
                        </a:rPr>
                        <a:t>, chêne …)</a:t>
                      </a:r>
                    </a:p>
                  </a:txBody>
                  <a:tcPr marL="51435" marR="51435" marT="34290" marB="34290" anchor="ctr"/>
                </a:tc>
                <a:tc>
                  <a:txBody>
                    <a:bodyPr/>
                    <a:lstStyle/>
                    <a:p>
                      <a:pPr algn="l"/>
                      <a:r>
                        <a:rPr lang="fr-FR" sz="1200">
                          <a:latin typeface="Arial" panose="020B0604020202020204" pitchFamily="34" charset="0"/>
                          <a:cs typeface="Arial" panose="020B0604020202020204" pitchFamily="34" charset="0"/>
                        </a:rPr>
                        <a:t>Menuisier, ébéniste, charpentier…</a:t>
                      </a:r>
                    </a:p>
                  </a:txBody>
                  <a:tcPr marL="51435" marR="51435" marT="34290" marB="34290" anchor="ctr"/>
                </a:tc>
                <a:extLst>
                  <a:ext uri="{0D108BD9-81ED-4DB2-BD59-A6C34878D82A}">
                    <a16:rowId xmlns:a16="http://schemas.microsoft.com/office/drawing/2014/main" val="1883883054"/>
                  </a:ext>
                </a:extLst>
              </a:tr>
            </a:tbl>
          </a:graphicData>
        </a:graphic>
      </p:graphicFrame>
      <p:sp>
        <p:nvSpPr>
          <p:cNvPr id="7" name="ZoneTexte 6">
            <a:extLst>
              <a:ext uri="{FF2B5EF4-FFF2-40B4-BE49-F238E27FC236}">
                <a16:creationId xmlns:a16="http://schemas.microsoft.com/office/drawing/2014/main" id="{3DFDB6D3-B3C2-3930-8DB1-158B5895F1EF}"/>
              </a:ext>
            </a:extLst>
          </p:cNvPr>
          <p:cNvSpPr txBox="1"/>
          <p:nvPr/>
        </p:nvSpPr>
        <p:spPr>
          <a:xfrm>
            <a:off x="283580" y="4738251"/>
            <a:ext cx="8231770" cy="276999"/>
          </a:xfrm>
          <a:prstGeom prst="rect">
            <a:avLst/>
          </a:prstGeom>
          <a:noFill/>
        </p:spPr>
        <p:txBody>
          <a:bodyPr wrap="square">
            <a:spAutoFit/>
          </a:bodyPr>
          <a:lstStyle/>
          <a:p>
            <a:pPr>
              <a:buNone/>
            </a:pPr>
            <a:r>
              <a:rPr lang="fr-FR" sz="1200">
                <a:solidFill>
                  <a:srgbClr val="141413"/>
                </a:solidFill>
                <a:effectLst/>
                <a:latin typeface="Arial" panose="020B0604020202020204" pitchFamily="34" charset="0"/>
                <a:cs typeface="Arial" panose="020B0604020202020204" pitchFamily="34" charset="0"/>
              </a:rPr>
              <a:t>C </a:t>
            </a:r>
            <a:r>
              <a:rPr lang="fr-FR" sz="1200" err="1">
                <a:solidFill>
                  <a:srgbClr val="141413"/>
                </a:solidFill>
                <a:effectLst/>
                <a:latin typeface="Arial" panose="020B0604020202020204" pitchFamily="34" charset="0"/>
                <a:cs typeface="Arial" panose="020B0604020202020204" pitchFamily="34" charset="0"/>
              </a:rPr>
              <a:t>Lemière</a:t>
            </a:r>
            <a:r>
              <a:rPr lang="fr-FR" sz="1200">
                <a:solidFill>
                  <a:srgbClr val="141413"/>
                </a:solidFill>
                <a:effectLst/>
                <a:latin typeface="Arial" panose="020B0604020202020204" pitchFamily="34" charset="0"/>
                <a:cs typeface="Arial" panose="020B0604020202020204" pitchFamily="34" charset="0"/>
              </a:rPr>
              <a:t>. Can </a:t>
            </a:r>
            <a:r>
              <a:rPr lang="fr-FR" sz="1200" err="1">
                <a:solidFill>
                  <a:srgbClr val="141413"/>
                </a:solidFill>
                <a:effectLst/>
                <a:latin typeface="Arial" panose="020B0604020202020204" pitchFamily="34" charset="0"/>
                <a:cs typeface="Arial" panose="020B0604020202020204" pitchFamily="34" charset="0"/>
              </a:rPr>
              <a:t>Respir</a:t>
            </a:r>
            <a:r>
              <a:rPr lang="fr-FR" sz="1200">
                <a:solidFill>
                  <a:srgbClr val="141413"/>
                </a:solidFill>
                <a:effectLst/>
                <a:latin typeface="Arial" panose="020B0604020202020204" pitchFamily="34" charset="0"/>
                <a:cs typeface="Arial" panose="020B0604020202020204" pitchFamily="34" charset="0"/>
              </a:rPr>
              <a:t> J 2013;20(6):442-444 /  D. Bernstein </a:t>
            </a:r>
            <a:r>
              <a:rPr lang="fr-FR" sz="1200" i="1">
                <a:solidFill>
                  <a:srgbClr val="141413"/>
                </a:solidFill>
                <a:effectLst/>
                <a:latin typeface="Arial" panose="020B0604020202020204" pitchFamily="34" charset="0"/>
                <a:cs typeface="Arial" panose="020B0604020202020204" pitchFamily="34" charset="0"/>
              </a:rPr>
              <a:t>et al.</a:t>
            </a:r>
            <a:r>
              <a:rPr lang="fr-FR" sz="1200">
                <a:solidFill>
                  <a:srgbClr val="141413"/>
                </a:solidFill>
                <a:effectLst/>
                <a:latin typeface="Arial" panose="020B0604020202020204" pitchFamily="34" charset="0"/>
                <a:cs typeface="Arial" panose="020B0604020202020204" pitchFamily="34" charset="0"/>
              </a:rPr>
              <a:t>  </a:t>
            </a:r>
            <a:r>
              <a:rPr lang="fr-FR" sz="1200">
                <a:solidFill>
                  <a:srgbClr val="000000"/>
                </a:solidFill>
                <a:effectLst/>
                <a:latin typeface="Arial" panose="020B0604020202020204" pitchFamily="34" charset="0"/>
                <a:cs typeface="Arial" panose="020B0604020202020204" pitchFamily="34" charset="0"/>
              </a:rPr>
              <a:t>J </a:t>
            </a:r>
            <a:r>
              <a:rPr lang="fr-FR" sz="1200" err="1">
                <a:solidFill>
                  <a:srgbClr val="000000"/>
                </a:solidFill>
                <a:effectLst/>
                <a:latin typeface="Arial" panose="020B0604020202020204" pitchFamily="34" charset="0"/>
                <a:cs typeface="Arial" panose="020B0604020202020204" pitchFamily="34" charset="0"/>
              </a:rPr>
              <a:t>Allergy</a:t>
            </a:r>
            <a:r>
              <a:rPr lang="fr-FR" sz="1200">
                <a:solidFill>
                  <a:srgbClr val="000000"/>
                </a:solidFill>
                <a:effectLst/>
                <a:latin typeface="Arial" panose="020B0604020202020204" pitchFamily="34" charset="0"/>
                <a:cs typeface="Arial" panose="020B0604020202020204" pitchFamily="34" charset="0"/>
              </a:rPr>
              <a:t> Clin </a:t>
            </a:r>
            <a:r>
              <a:rPr lang="fr-FR" sz="1200" err="1">
                <a:solidFill>
                  <a:srgbClr val="000000"/>
                </a:solidFill>
                <a:effectLst/>
                <a:latin typeface="Arial" panose="020B0604020202020204" pitchFamily="34" charset="0"/>
                <a:cs typeface="Arial" panose="020B0604020202020204" pitchFamily="34" charset="0"/>
              </a:rPr>
              <a:t>Immunol</a:t>
            </a:r>
            <a:r>
              <a:rPr lang="fr-FR" sz="1200">
                <a:solidFill>
                  <a:srgbClr val="000000"/>
                </a:solidFill>
                <a:effectLst/>
                <a:latin typeface="Arial" panose="020B0604020202020204" pitchFamily="34" charset="0"/>
                <a:cs typeface="Arial" panose="020B0604020202020204" pitchFamily="34" charset="0"/>
              </a:rPr>
              <a:t> </a:t>
            </a:r>
            <a:r>
              <a:rPr lang="fr-FR" sz="1200" err="1">
                <a:solidFill>
                  <a:srgbClr val="000000"/>
                </a:solidFill>
                <a:effectLst/>
                <a:latin typeface="Arial" panose="020B0604020202020204" pitchFamily="34" charset="0"/>
                <a:cs typeface="Arial" panose="020B0604020202020204" pitchFamily="34" charset="0"/>
              </a:rPr>
              <a:t>Pract</a:t>
            </a:r>
            <a:r>
              <a:rPr lang="fr-FR" sz="1200">
                <a:solidFill>
                  <a:srgbClr val="000000"/>
                </a:solidFill>
                <a:latin typeface="Arial" panose="020B0604020202020204" pitchFamily="34" charset="0"/>
                <a:cs typeface="Arial" panose="020B0604020202020204" pitchFamily="34" charset="0"/>
              </a:rPr>
              <a:t> </a:t>
            </a:r>
            <a:r>
              <a:rPr lang="fr-FR" sz="1200">
                <a:solidFill>
                  <a:srgbClr val="000000"/>
                </a:solidFill>
                <a:effectLst/>
                <a:latin typeface="Arial" panose="020B0604020202020204" pitchFamily="34" charset="0"/>
                <a:cs typeface="Arial" panose="020B0604020202020204" pitchFamily="34" charset="0"/>
              </a:rPr>
              <a:t>2024;12:1951-8</a:t>
            </a:r>
          </a:p>
        </p:txBody>
      </p:sp>
      <p:sp>
        <p:nvSpPr>
          <p:cNvPr id="10" name="ZoneTexte 9">
            <a:extLst>
              <a:ext uri="{FF2B5EF4-FFF2-40B4-BE49-F238E27FC236}">
                <a16:creationId xmlns:a16="http://schemas.microsoft.com/office/drawing/2014/main" id="{ACA05A3C-0458-A1E6-8FF8-11ADCA21D6EC}"/>
              </a:ext>
            </a:extLst>
          </p:cNvPr>
          <p:cNvSpPr txBox="1"/>
          <p:nvPr/>
        </p:nvSpPr>
        <p:spPr>
          <a:xfrm>
            <a:off x="7261542" y="4016129"/>
            <a:ext cx="1468120" cy="584775"/>
          </a:xfrm>
          <a:prstGeom prst="rect">
            <a:avLst/>
          </a:prstGeom>
          <a:noFill/>
        </p:spPr>
        <p:txBody>
          <a:bodyPr wrap="square" rtlCol="0">
            <a:spAutoFit/>
          </a:bodyPr>
          <a:lstStyle/>
          <a:p>
            <a:pPr algn="r"/>
            <a:r>
              <a:rPr lang="fr-FR" sz="1600" b="1">
                <a:solidFill>
                  <a:schemeClr val="accent1"/>
                </a:solidFill>
                <a:latin typeface="Arial" panose="020B0604020202020204" pitchFamily="34" charset="0"/>
                <a:cs typeface="Arial" panose="020B0604020202020204" pitchFamily="34" charset="0"/>
              </a:rPr>
              <a:t>non exhaustif…</a:t>
            </a:r>
          </a:p>
        </p:txBody>
      </p:sp>
      <p:sp>
        <p:nvSpPr>
          <p:cNvPr id="13" name="Titre 1">
            <a:extLst>
              <a:ext uri="{FF2B5EF4-FFF2-40B4-BE49-F238E27FC236}">
                <a16:creationId xmlns:a16="http://schemas.microsoft.com/office/drawing/2014/main" id="{B14DB5E1-A0A5-2A59-BDAC-59BD90564FB0}"/>
              </a:ext>
            </a:extLst>
          </p:cNvPr>
          <p:cNvSpPr>
            <a:spLocks noGrp="1"/>
          </p:cNvSpPr>
          <p:nvPr>
            <p:ph type="title"/>
          </p:nvPr>
        </p:nvSpPr>
        <p:spPr>
          <a:xfrm>
            <a:off x="283580" y="273844"/>
            <a:ext cx="8231770" cy="843756"/>
          </a:xfrm>
        </p:spPr>
        <p:txBody>
          <a:bodyPr>
            <a:noAutofit/>
          </a:bodyPr>
          <a:lstStyle/>
          <a:p>
            <a:r>
              <a:rPr lang="fr-FR" sz="2800" dirty="0">
                <a:latin typeface="Arial" panose="020B0604020202020204" pitchFamily="34" charset="0"/>
                <a:cs typeface="Arial" panose="020B0604020202020204" pitchFamily="34" charset="0"/>
              </a:rPr>
              <a:t>AP immuno-allergiques  : </a:t>
            </a:r>
            <a:endParaRPr lang="fr-FR" sz="28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9175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CA3A8-F9B0-4677-052D-595740CFE0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1328A8-61BB-8664-F849-2453B4C97147}"/>
              </a:ext>
            </a:extLst>
          </p:cNvPr>
          <p:cNvSpPr>
            <a:spLocks noGrp="1"/>
          </p:cNvSpPr>
          <p:nvPr>
            <p:ph type="title"/>
          </p:nvPr>
        </p:nvSpPr>
        <p:spPr/>
        <p:txBody>
          <a:bodyPr>
            <a:normAutofit fontScale="90000"/>
          </a:bodyPr>
          <a:lstStyle/>
          <a:p>
            <a:r>
              <a:rPr lang="fr-FR" sz="3000">
                <a:latin typeface="Arial" panose="020B0604020202020204" pitchFamily="34" charset="0"/>
                <a:cs typeface="Arial" panose="020B0604020202020204" pitchFamily="34" charset="0"/>
              </a:rPr>
              <a:t>AP immuno-allergiques  : </a:t>
            </a:r>
            <a:br>
              <a:rPr lang="fr-FR" sz="3000">
                <a:latin typeface="Arial" panose="020B0604020202020204" pitchFamily="34" charset="0"/>
                <a:cs typeface="Arial" panose="020B0604020202020204" pitchFamily="34" charset="0"/>
              </a:rPr>
            </a:br>
            <a:r>
              <a:rPr lang="fr-FR" altLang="fr-FR" sz="3200" i="1">
                <a:latin typeface="Arial" panose="020B0604020202020204" pitchFamily="34" charset="0"/>
              </a:rPr>
              <a:t>Quelles expositions peuvent être impliquées ? </a:t>
            </a:r>
            <a:endParaRPr lang="fr-FR" sz="3000" i="1">
              <a:latin typeface="Arial" panose="020B0604020202020204" pitchFamily="34" charset="0"/>
              <a:cs typeface="Arial" panose="020B0604020202020204" pitchFamily="34" charset="0"/>
            </a:endParaRPr>
          </a:p>
        </p:txBody>
      </p:sp>
      <p:sp>
        <p:nvSpPr>
          <p:cNvPr id="5" name="Espace réservé du contenu 4">
            <a:extLst>
              <a:ext uri="{FF2B5EF4-FFF2-40B4-BE49-F238E27FC236}">
                <a16:creationId xmlns:a16="http://schemas.microsoft.com/office/drawing/2014/main" id="{4D2C679D-E1BD-AEC1-7DB7-20C7718CBF73}"/>
              </a:ext>
            </a:extLst>
          </p:cNvPr>
          <p:cNvSpPr>
            <a:spLocks noGrp="1"/>
          </p:cNvSpPr>
          <p:nvPr>
            <p:ph idx="1"/>
          </p:nvPr>
        </p:nvSpPr>
        <p:spPr>
          <a:xfrm>
            <a:off x="428625" y="1369218"/>
            <a:ext cx="8415338" cy="3263504"/>
          </a:xfrm>
        </p:spPr>
        <p:txBody>
          <a:bodyPr>
            <a:noAutofit/>
          </a:bodyPr>
          <a:lstStyle/>
          <a:p>
            <a:pPr marL="0" indent="0" algn="ctr">
              <a:lnSpc>
                <a:spcPct val="120000"/>
              </a:lnSpc>
              <a:spcBef>
                <a:spcPts val="0"/>
              </a:spcBef>
              <a:buNone/>
            </a:pPr>
            <a:r>
              <a:rPr lang="fr-FR" altLang="fr-FR" sz="900">
                <a:latin typeface="Arial" panose="020B0604020202020204" pitchFamily="34" charset="0"/>
                <a:cs typeface="Arial" panose="020B0604020202020204" pitchFamily="34" charset="0"/>
              </a:rPr>
              <a:t> </a:t>
            </a:r>
            <a:r>
              <a:rPr lang="fr-FR" altLang="fr-FR" sz="1800" b="1">
                <a:latin typeface="Arial" panose="020B0604020202020204" pitchFamily="34" charset="0"/>
                <a:cs typeface="Arial" panose="020B0604020202020204" pitchFamily="34" charset="0"/>
              </a:rPr>
              <a:t>&gt; 400 substances et agents identifiés </a:t>
            </a:r>
            <a:r>
              <a:rPr lang="fr-FR" altLang="fr-FR" sz="1800">
                <a:latin typeface="Arial" panose="020B0604020202020204" pitchFamily="34" charset="0"/>
                <a:cs typeface="Arial" panose="020B0604020202020204" pitchFamily="34" charset="0"/>
              </a:rPr>
              <a:t>	</a:t>
            </a:r>
          </a:p>
          <a:p>
            <a:pPr marL="0" indent="0" algn="ctr">
              <a:spcBef>
                <a:spcPts val="0"/>
              </a:spcBef>
              <a:buNone/>
            </a:pPr>
            <a:endParaRPr lang="fr-FR" sz="1800" b="1">
              <a:latin typeface="Arial" panose="020B0604020202020204" pitchFamily="34" charset="0"/>
              <a:cs typeface="Arial" panose="020B0604020202020204" pitchFamily="34" charset="0"/>
            </a:endParaRPr>
          </a:p>
          <a:p>
            <a:pPr marL="0" indent="0">
              <a:spcBef>
                <a:spcPts val="0"/>
              </a:spcBef>
              <a:buNone/>
            </a:pPr>
            <a:endParaRPr lang="fr-FR" sz="1100">
              <a:solidFill>
                <a:schemeClr val="accent1"/>
              </a:solidFill>
              <a:latin typeface="Arial" panose="020B0604020202020204" pitchFamily="34" charset="0"/>
              <a:cs typeface="Arial" panose="020B0604020202020204" pitchFamily="34" charset="0"/>
            </a:endParaRPr>
          </a:p>
          <a:p>
            <a:pPr marL="0" indent="0">
              <a:spcBef>
                <a:spcPts val="0"/>
              </a:spcBef>
              <a:buNone/>
            </a:pPr>
            <a:endParaRPr lang="fr-FR" sz="900">
              <a:latin typeface="Arial" panose="020B0604020202020204" pitchFamily="34" charset="0"/>
              <a:cs typeface="Arial" panose="020B0604020202020204" pitchFamily="34" charset="0"/>
            </a:endParaRPr>
          </a:p>
          <a:p>
            <a:pPr>
              <a:spcBef>
                <a:spcPts val="0"/>
              </a:spcBef>
            </a:pPr>
            <a:endParaRPr lang="fr-FR" sz="900">
              <a:latin typeface="Arial" panose="020B0604020202020204" pitchFamily="34" charset="0"/>
              <a:cs typeface="Arial" panose="020B0604020202020204" pitchFamily="34" charset="0"/>
            </a:endParaRPr>
          </a:p>
          <a:p>
            <a:pPr marL="0" indent="0" algn="ctr">
              <a:spcBef>
                <a:spcPts val="0"/>
              </a:spcBef>
              <a:buNone/>
            </a:pPr>
            <a:r>
              <a:rPr lang="fr-FR" sz="2000">
                <a:solidFill>
                  <a:schemeClr val="tx2">
                    <a:lumMod val="75000"/>
                    <a:lumOff val="25000"/>
                  </a:schemeClr>
                </a:solidFill>
                <a:latin typeface="Arial" panose="020B0604020202020204" pitchFamily="34" charset="0"/>
                <a:cs typeface="Arial" panose="020B0604020202020204" pitchFamily="34" charset="0"/>
              </a:rPr>
              <a:t>Mais seuls une dizaine d’allergènes impliqués dans 60% à 90% des cas d’AP </a:t>
            </a:r>
            <a:r>
              <a:rPr lang="fr-FR" sz="2000">
                <a:latin typeface="Arial" panose="020B0604020202020204" pitchFamily="34" charset="0"/>
                <a:cs typeface="Arial" panose="020B0604020202020204" pitchFamily="34" charset="0"/>
              </a:rPr>
              <a:t>répertoriés par les différents systèmes de veille sanitaire ou de réparation en Maladie Professionnelle</a:t>
            </a:r>
          </a:p>
          <a:p>
            <a:pPr marL="0" indent="0" algn="ctr">
              <a:spcBef>
                <a:spcPts val="0"/>
              </a:spcBef>
              <a:buNone/>
            </a:pPr>
            <a:endParaRPr lang="fr-FR" sz="2000">
              <a:latin typeface="Arial" panose="020B0604020202020204" pitchFamily="34" charset="0"/>
              <a:cs typeface="Arial" panose="020B0604020202020204" pitchFamily="34" charset="0"/>
            </a:endParaRPr>
          </a:p>
          <a:p>
            <a:pPr marL="0" indent="0">
              <a:lnSpc>
                <a:spcPct val="120000"/>
              </a:lnSpc>
              <a:spcBef>
                <a:spcPts val="0"/>
              </a:spcBef>
              <a:buNone/>
            </a:pPr>
            <a:endParaRPr lang="fr-FR" altLang="fr-FR" sz="9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4972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1706B-8AF5-DDE1-5787-1CDD2F9F52CC}"/>
            </a:ext>
          </a:extLst>
        </p:cNvPr>
        <p:cNvGrpSpPr/>
        <p:nvPr/>
      </p:nvGrpSpPr>
      <p:grpSpPr>
        <a:xfrm>
          <a:off x="0" y="0"/>
          <a:ext cx="0" cy="0"/>
          <a:chOff x="0" y="0"/>
          <a:chExt cx="0" cy="0"/>
        </a:xfrm>
      </p:grpSpPr>
      <p:pic>
        <p:nvPicPr>
          <p:cNvPr id="16" name="Espace réservé du contenu 15">
            <a:extLst>
              <a:ext uri="{FF2B5EF4-FFF2-40B4-BE49-F238E27FC236}">
                <a16:creationId xmlns:a16="http://schemas.microsoft.com/office/drawing/2014/main" id="{7A3ADDBC-78BA-DBDD-2437-EB43C85C84FE}"/>
              </a:ext>
            </a:extLst>
          </p:cNvPr>
          <p:cNvPicPr>
            <a:picLocks noGrp="1" noChangeAspect="1"/>
          </p:cNvPicPr>
          <p:nvPr>
            <p:ph idx="1"/>
          </p:nvPr>
        </p:nvPicPr>
        <p:blipFill>
          <a:blip r:embed="rId2"/>
          <a:stretch>
            <a:fillRect/>
          </a:stretch>
        </p:blipFill>
        <p:spPr>
          <a:xfrm>
            <a:off x="3885009" y="686389"/>
            <a:ext cx="4629150" cy="3575359"/>
          </a:xfrm>
          <a:prstGeom prst="rect">
            <a:avLst/>
          </a:prstGeom>
        </p:spPr>
      </p:pic>
      <p:sp>
        <p:nvSpPr>
          <p:cNvPr id="15" name="Espace réservé du texte 14">
            <a:extLst>
              <a:ext uri="{FF2B5EF4-FFF2-40B4-BE49-F238E27FC236}">
                <a16:creationId xmlns:a16="http://schemas.microsoft.com/office/drawing/2014/main" id="{39E31827-F25C-F9A1-43D0-1913896BFF8E}"/>
              </a:ext>
            </a:extLst>
          </p:cNvPr>
          <p:cNvSpPr>
            <a:spLocks noGrp="1"/>
          </p:cNvSpPr>
          <p:nvPr>
            <p:ph type="body" sz="half" idx="2"/>
          </p:nvPr>
        </p:nvSpPr>
        <p:spPr>
          <a:xfrm>
            <a:off x="519310" y="1131926"/>
            <a:ext cx="3473451" cy="3175096"/>
          </a:xfrm>
        </p:spPr>
        <p:txBody>
          <a:bodyPr>
            <a:normAutofit/>
          </a:bodyPr>
          <a:lstStyle/>
          <a:p>
            <a:r>
              <a:rPr lang="fr-FR" sz="1600">
                <a:latin typeface="Arial" panose="020B0604020202020204" pitchFamily="34" charset="0"/>
                <a:cs typeface="Arial" panose="020B0604020202020204" pitchFamily="34" charset="0"/>
              </a:rPr>
              <a:t>Royaume Uni : réseau SWORD  (Surveillance of Work-</a:t>
            </a:r>
            <a:r>
              <a:rPr lang="fr-FR" sz="1600" err="1">
                <a:latin typeface="Arial" panose="020B0604020202020204" pitchFamily="34" charset="0"/>
                <a:cs typeface="Arial" panose="020B0604020202020204" pitchFamily="34" charset="0"/>
              </a:rPr>
              <a:t>related</a:t>
            </a:r>
            <a:r>
              <a:rPr lang="fr-FR" sz="1600">
                <a:latin typeface="Arial" panose="020B0604020202020204" pitchFamily="34" charset="0"/>
                <a:cs typeface="Arial" panose="020B0604020202020204" pitchFamily="34" charset="0"/>
              </a:rPr>
              <a:t> and </a:t>
            </a:r>
            <a:r>
              <a:rPr lang="fr-FR" sz="1600" err="1">
                <a:latin typeface="Arial" panose="020B0604020202020204" pitchFamily="34" charset="0"/>
                <a:cs typeface="Arial" panose="020B0604020202020204" pitchFamily="34" charset="0"/>
              </a:rPr>
              <a:t>Occupational</a:t>
            </a:r>
            <a:r>
              <a:rPr lang="fr-FR" sz="1600">
                <a:latin typeface="Arial" panose="020B0604020202020204" pitchFamily="34" charset="0"/>
                <a:cs typeface="Arial" panose="020B0604020202020204" pitchFamily="34" charset="0"/>
              </a:rPr>
              <a:t> </a:t>
            </a:r>
            <a:r>
              <a:rPr lang="fr-FR" sz="1600" err="1">
                <a:latin typeface="Arial" panose="020B0604020202020204" pitchFamily="34" charset="0"/>
                <a:cs typeface="Arial" panose="020B0604020202020204" pitchFamily="34" charset="0"/>
              </a:rPr>
              <a:t>Respiratory</a:t>
            </a:r>
            <a:r>
              <a:rPr lang="fr-FR" sz="1600">
                <a:latin typeface="Arial" panose="020B0604020202020204" pitchFamily="34" charset="0"/>
                <a:cs typeface="Arial" panose="020B0604020202020204" pitchFamily="34" charset="0"/>
              </a:rPr>
              <a:t> </a:t>
            </a:r>
            <a:r>
              <a:rPr lang="fr-FR" sz="1600" err="1">
                <a:latin typeface="Arial" panose="020B0604020202020204" pitchFamily="34" charset="0"/>
                <a:cs typeface="Arial" panose="020B0604020202020204" pitchFamily="34" charset="0"/>
              </a:rPr>
              <a:t>Disease</a:t>
            </a:r>
            <a:r>
              <a:rPr lang="fr-FR" sz="1600">
                <a:latin typeface="Arial" panose="020B0604020202020204" pitchFamily="34" charset="0"/>
                <a:cs typeface="Arial" panose="020B0604020202020204" pitchFamily="34" charset="0"/>
              </a:rPr>
              <a:t>)</a:t>
            </a:r>
          </a:p>
          <a:p>
            <a:endParaRPr lang="fr-FR" sz="1400" b="1" i="0" u="none" strike="noStrike">
              <a:solidFill>
                <a:srgbClr val="1B1B1B"/>
              </a:solidFill>
              <a:effectLst/>
              <a:latin typeface="Arial" panose="020B0604020202020204" pitchFamily="34" charset="0"/>
              <a:cs typeface="Arial" panose="020B0604020202020204" pitchFamily="34" charset="0"/>
            </a:endParaRPr>
          </a:p>
          <a:p>
            <a:pPr>
              <a:buNone/>
            </a:pPr>
            <a:r>
              <a:rPr lang="fr-FR" sz="1600">
                <a:latin typeface="Arial" panose="020B0604020202020204" pitchFamily="34" charset="0"/>
                <a:cs typeface="Arial" panose="020B0604020202020204" pitchFamily="34" charset="0"/>
              </a:rPr>
              <a:t>Agents causals suspectés associés aux différentes catégories de maladies respiratoires professionnelles à courte latence signalées à SWORD (1999-2019). </a:t>
            </a:r>
          </a:p>
          <a:p>
            <a:endParaRPr lang="fr-FR"/>
          </a:p>
        </p:txBody>
      </p:sp>
      <p:sp>
        <p:nvSpPr>
          <p:cNvPr id="8" name="Rectangle 9">
            <a:extLst>
              <a:ext uri="{FF2B5EF4-FFF2-40B4-BE49-F238E27FC236}">
                <a16:creationId xmlns:a16="http://schemas.microsoft.com/office/drawing/2014/main" id="{81543541-29E6-754C-40A3-D21378C481B7}"/>
              </a:ext>
            </a:extLst>
          </p:cNvPr>
          <p:cNvSpPr>
            <a:spLocks noChangeArrowheads="1"/>
          </p:cNvSpPr>
          <p:nvPr/>
        </p:nvSpPr>
        <p:spPr bwMode="auto">
          <a:xfrm>
            <a:off x="624680" y="4352295"/>
            <a:ext cx="47398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sz="1100">
                <a:solidFill>
                  <a:srgbClr val="21201E"/>
                </a:solidFill>
                <a:effectLst/>
                <a:latin typeface="Helvetica" pitchFamily="2" charset="0"/>
              </a:rPr>
              <a:t>A </a:t>
            </a:r>
            <a:r>
              <a:rPr lang="fr-FR" sz="1100" err="1">
                <a:solidFill>
                  <a:srgbClr val="21201E"/>
                </a:solidFill>
                <a:effectLst/>
                <a:latin typeface="Helvetica" pitchFamily="2" charset="0"/>
              </a:rPr>
              <a:t>Barradas</a:t>
            </a:r>
            <a:r>
              <a:rPr lang="fr-FR" sz="1100">
                <a:solidFill>
                  <a:srgbClr val="21201E"/>
                </a:solidFill>
                <a:effectLst/>
                <a:latin typeface="Helvetica" pitchFamily="2" charset="0"/>
              </a:rPr>
              <a:t>  et al </a:t>
            </a:r>
            <a:r>
              <a:rPr lang="fr-FR" sz="1100" err="1">
                <a:solidFill>
                  <a:srgbClr val="21201E"/>
                </a:solidFill>
                <a:effectLst/>
                <a:latin typeface="Helvetica" pitchFamily="2" charset="0"/>
              </a:rPr>
              <a:t>Occupational</a:t>
            </a:r>
            <a:r>
              <a:rPr lang="fr-FR" sz="1100">
                <a:solidFill>
                  <a:srgbClr val="21201E"/>
                </a:solidFill>
                <a:effectLst/>
                <a:latin typeface="Helvetica" pitchFamily="2" charset="0"/>
              </a:rPr>
              <a:t> </a:t>
            </a:r>
            <a:r>
              <a:rPr lang="fr-FR" sz="1100" err="1">
                <a:solidFill>
                  <a:srgbClr val="21201E"/>
                </a:solidFill>
                <a:effectLst/>
                <a:latin typeface="Helvetica" pitchFamily="2" charset="0"/>
              </a:rPr>
              <a:t>Medicine</a:t>
            </a:r>
            <a:r>
              <a:rPr lang="fr-FR" sz="1100">
                <a:solidFill>
                  <a:srgbClr val="21201E"/>
                </a:solidFill>
                <a:effectLst/>
                <a:latin typeface="Helvetica" pitchFamily="2" charset="0"/>
              </a:rPr>
              <a:t>, 2024, 74, 430–437</a:t>
            </a:r>
          </a:p>
        </p:txBody>
      </p:sp>
      <p:sp>
        <p:nvSpPr>
          <p:cNvPr id="18" name="Titre 17">
            <a:extLst>
              <a:ext uri="{FF2B5EF4-FFF2-40B4-BE49-F238E27FC236}">
                <a16:creationId xmlns:a16="http://schemas.microsoft.com/office/drawing/2014/main" id="{344691AE-2A38-C69E-A6B0-55CEAD4FC8FB}"/>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3380962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1CFC5-FE3D-CB99-28FF-4B8302423D47}"/>
            </a:ext>
          </a:extLst>
        </p:cNvPr>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2E1D3C30-D479-DC14-E179-1172AD3DE42B}"/>
              </a:ext>
            </a:extLst>
          </p:cNvPr>
          <p:cNvSpPr>
            <a:spLocks noGrp="1"/>
          </p:cNvSpPr>
          <p:nvPr>
            <p:ph type="body" sz="half" idx="2"/>
          </p:nvPr>
        </p:nvSpPr>
        <p:spPr>
          <a:xfrm>
            <a:off x="283979" y="1437752"/>
            <a:ext cx="4229100" cy="2956869"/>
          </a:xfrm>
        </p:spPr>
        <p:txBody>
          <a:bodyPr>
            <a:normAutofit/>
          </a:bodyPr>
          <a:lstStyle/>
          <a:p>
            <a:pPr algn="ctr"/>
            <a:r>
              <a:rPr lang="fr-FR" sz="1800">
                <a:latin typeface="Arial" panose="020B0604020202020204" pitchFamily="34" charset="0"/>
                <a:cs typeface="Arial" panose="020B0604020202020204" pitchFamily="34" charset="0"/>
              </a:rPr>
              <a:t>Royaume Uni : réseau SWORD  </a:t>
            </a:r>
            <a:r>
              <a:rPr lang="fr-FR" sz="2000">
                <a:latin typeface="Arial" panose="020B0604020202020204" pitchFamily="34" charset="0"/>
                <a:cs typeface="Arial" panose="020B0604020202020204" pitchFamily="34" charset="0"/>
              </a:rPr>
              <a:t>(</a:t>
            </a:r>
            <a:r>
              <a:rPr lang="fr-FR" sz="2000" i="0" u="none" strike="noStrike">
                <a:solidFill>
                  <a:srgbClr val="1B1B1B"/>
                </a:solidFill>
                <a:effectLst/>
                <a:latin typeface="Arial" panose="020B0604020202020204" pitchFamily="34" charset="0"/>
                <a:cs typeface="Arial" panose="020B0604020202020204" pitchFamily="34" charset="0"/>
              </a:rPr>
              <a:t>Surveillance of Work-</a:t>
            </a:r>
            <a:r>
              <a:rPr lang="fr-FR" sz="2000" i="0" u="none" strike="noStrike" err="1">
                <a:solidFill>
                  <a:srgbClr val="1B1B1B"/>
                </a:solidFill>
                <a:effectLst/>
                <a:latin typeface="Arial" panose="020B0604020202020204" pitchFamily="34" charset="0"/>
                <a:cs typeface="Arial" panose="020B0604020202020204" pitchFamily="34" charset="0"/>
              </a:rPr>
              <a:t>related</a:t>
            </a:r>
            <a:r>
              <a:rPr lang="fr-FR" sz="2000" i="0" u="none" strike="noStrike">
                <a:solidFill>
                  <a:srgbClr val="1B1B1B"/>
                </a:solidFill>
                <a:effectLst/>
                <a:latin typeface="Arial" panose="020B0604020202020204" pitchFamily="34" charset="0"/>
                <a:cs typeface="Arial" panose="020B0604020202020204" pitchFamily="34" charset="0"/>
              </a:rPr>
              <a:t> and </a:t>
            </a:r>
            <a:r>
              <a:rPr lang="fr-FR" sz="2000" i="0" u="none" strike="noStrike" err="1">
                <a:solidFill>
                  <a:srgbClr val="1B1B1B"/>
                </a:solidFill>
                <a:effectLst/>
                <a:latin typeface="Arial" panose="020B0604020202020204" pitchFamily="34" charset="0"/>
                <a:cs typeface="Arial" panose="020B0604020202020204" pitchFamily="34" charset="0"/>
              </a:rPr>
              <a:t>Occupational</a:t>
            </a:r>
            <a:r>
              <a:rPr lang="fr-FR" sz="2000" i="0" u="none" strike="noStrike">
                <a:solidFill>
                  <a:srgbClr val="1B1B1B"/>
                </a:solidFill>
                <a:effectLst/>
                <a:latin typeface="Arial" panose="020B0604020202020204" pitchFamily="34" charset="0"/>
                <a:cs typeface="Arial" panose="020B0604020202020204" pitchFamily="34" charset="0"/>
              </a:rPr>
              <a:t> </a:t>
            </a:r>
            <a:r>
              <a:rPr lang="fr-FR" sz="2000" i="0" u="none" strike="noStrike" err="1">
                <a:solidFill>
                  <a:srgbClr val="1B1B1B"/>
                </a:solidFill>
                <a:effectLst/>
                <a:latin typeface="Arial" panose="020B0604020202020204" pitchFamily="34" charset="0"/>
                <a:cs typeface="Arial" panose="020B0604020202020204" pitchFamily="34" charset="0"/>
              </a:rPr>
              <a:t>Respiratory</a:t>
            </a:r>
            <a:r>
              <a:rPr lang="fr-FR" sz="2000" i="0" u="none" strike="noStrike">
                <a:solidFill>
                  <a:srgbClr val="1B1B1B"/>
                </a:solidFill>
                <a:effectLst/>
                <a:latin typeface="Arial" panose="020B0604020202020204" pitchFamily="34" charset="0"/>
                <a:cs typeface="Arial" panose="020B0604020202020204" pitchFamily="34" charset="0"/>
              </a:rPr>
              <a:t> </a:t>
            </a:r>
            <a:r>
              <a:rPr lang="fr-FR" sz="2000" i="0" u="none" strike="noStrike" err="1">
                <a:solidFill>
                  <a:srgbClr val="1B1B1B"/>
                </a:solidFill>
                <a:effectLst/>
                <a:latin typeface="Arial" panose="020B0604020202020204" pitchFamily="34" charset="0"/>
                <a:cs typeface="Arial" panose="020B0604020202020204" pitchFamily="34" charset="0"/>
              </a:rPr>
              <a:t>Disease</a:t>
            </a:r>
            <a:r>
              <a:rPr lang="fr-FR" sz="2000" i="0" u="none" strike="noStrike">
                <a:solidFill>
                  <a:srgbClr val="1B1B1B"/>
                </a:solidFill>
                <a:effectLst/>
                <a:latin typeface="Arial" panose="020B0604020202020204" pitchFamily="34" charset="0"/>
                <a:cs typeface="Arial" panose="020B0604020202020204" pitchFamily="34" charset="0"/>
              </a:rPr>
              <a:t>) </a:t>
            </a:r>
            <a:r>
              <a:rPr lang="fr-FR" sz="1800">
                <a:latin typeface="Arial" panose="020B0604020202020204" pitchFamily="34" charset="0"/>
                <a:cs typeface="Arial" panose="020B0604020202020204" pitchFamily="34" charset="0"/>
              </a:rPr>
              <a:t>(1999-2019). </a:t>
            </a:r>
          </a:p>
          <a:p>
            <a:endParaRPr lang="fr-FR"/>
          </a:p>
        </p:txBody>
      </p:sp>
      <p:sp>
        <p:nvSpPr>
          <p:cNvPr id="8" name="Rectangle 9">
            <a:extLst>
              <a:ext uri="{FF2B5EF4-FFF2-40B4-BE49-F238E27FC236}">
                <a16:creationId xmlns:a16="http://schemas.microsoft.com/office/drawing/2014/main" id="{F60E9AEB-2020-F3E5-DA82-189CDBF6453B}"/>
              </a:ext>
            </a:extLst>
          </p:cNvPr>
          <p:cNvSpPr>
            <a:spLocks noChangeArrowheads="1"/>
          </p:cNvSpPr>
          <p:nvPr/>
        </p:nvSpPr>
        <p:spPr bwMode="auto">
          <a:xfrm>
            <a:off x="184547" y="4263816"/>
            <a:ext cx="47398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sz="1100">
                <a:solidFill>
                  <a:srgbClr val="21201E"/>
                </a:solidFill>
                <a:effectLst/>
                <a:latin typeface="Helvetica" pitchFamily="2" charset="0"/>
              </a:rPr>
              <a:t>A </a:t>
            </a:r>
            <a:r>
              <a:rPr lang="fr-FR" sz="1100" err="1">
                <a:solidFill>
                  <a:srgbClr val="21201E"/>
                </a:solidFill>
                <a:effectLst/>
                <a:latin typeface="Helvetica" pitchFamily="2" charset="0"/>
              </a:rPr>
              <a:t>Barradas</a:t>
            </a:r>
            <a:r>
              <a:rPr lang="fr-FR" sz="1100">
                <a:solidFill>
                  <a:srgbClr val="21201E"/>
                </a:solidFill>
                <a:effectLst/>
                <a:latin typeface="Helvetica" pitchFamily="2" charset="0"/>
              </a:rPr>
              <a:t>  et al </a:t>
            </a:r>
            <a:r>
              <a:rPr lang="fr-FR" sz="1100" err="1">
                <a:solidFill>
                  <a:srgbClr val="21201E"/>
                </a:solidFill>
                <a:effectLst/>
                <a:latin typeface="Helvetica" pitchFamily="2" charset="0"/>
              </a:rPr>
              <a:t>Occupational</a:t>
            </a:r>
            <a:r>
              <a:rPr lang="fr-FR" sz="1100">
                <a:solidFill>
                  <a:srgbClr val="21201E"/>
                </a:solidFill>
                <a:effectLst/>
                <a:latin typeface="Helvetica" pitchFamily="2" charset="0"/>
              </a:rPr>
              <a:t> </a:t>
            </a:r>
            <a:r>
              <a:rPr lang="fr-FR" sz="1100" err="1">
                <a:solidFill>
                  <a:srgbClr val="21201E"/>
                </a:solidFill>
                <a:effectLst/>
                <a:latin typeface="Helvetica" pitchFamily="2" charset="0"/>
              </a:rPr>
              <a:t>Medicine</a:t>
            </a:r>
            <a:r>
              <a:rPr lang="fr-FR" sz="1100">
                <a:solidFill>
                  <a:srgbClr val="21201E"/>
                </a:solidFill>
                <a:effectLst/>
                <a:latin typeface="Helvetica" pitchFamily="2" charset="0"/>
              </a:rPr>
              <a:t>, 2024, 74, 430–437</a:t>
            </a:r>
          </a:p>
        </p:txBody>
      </p:sp>
      <p:pic>
        <p:nvPicPr>
          <p:cNvPr id="6" name="Image 5">
            <a:extLst>
              <a:ext uri="{FF2B5EF4-FFF2-40B4-BE49-F238E27FC236}">
                <a16:creationId xmlns:a16="http://schemas.microsoft.com/office/drawing/2014/main" id="{539CDECF-B21E-49BE-C03A-03BE769B452D}"/>
              </a:ext>
            </a:extLst>
          </p:cNvPr>
          <p:cNvPicPr>
            <a:picLocks noChangeAspect="1"/>
          </p:cNvPicPr>
          <p:nvPr/>
        </p:nvPicPr>
        <p:blipFill>
          <a:blip r:embed="rId2"/>
          <a:stretch>
            <a:fillRect/>
          </a:stretch>
        </p:blipFill>
        <p:spPr>
          <a:xfrm>
            <a:off x="4924441" y="1336890"/>
            <a:ext cx="3521243" cy="3272894"/>
          </a:xfrm>
          <a:prstGeom prst="rect">
            <a:avLst/>
          </a:prstGeom>
        </p:spPr>
      </p:pic>
      <p:sp>
        <p:nvSpPr>
          <p:cNvPr id="9" name="Titre 8">
            <a:extLst>
              <a:ext uri="{FF2B5EF4-FFF2-40B4-BE49-F238E27FC236}">
                <a16:creationId xmlns:a16="http://schemas.microsoft.com/office/drawing/2014/main" id="{C5D617ED-6F66-BCB9-9457-DA8776F5790C}"/>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3825669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D0301B-AD9E-4752-BD18-367026922925}"/>
              </a:ext>
            </a:extLst>
          </p:cNvPr>
          <p:cNvSpPr>
            <a:spLocks noGrp="1"/>
          </p:cNvSpPr>
          <p:nvPr>
            <p:ph type="title"/>
          </p:nvPr>
        </p:nvSpPr>
        <p:spPr>
          <a:xfrm>
            <a:off x="2409217" y="266785"/>
            <a:ext cx="6449033" cy="994172"/>
          </a:xfrm>
          <a:noFill/>
          <a:ln w="38100">
            <a:noFill/>
          </a:ln>
        </p:spPr>
        <p:txBody>
          <a:bodyPr vert="horz" wrap="square" lIns="68580" tIns="34290" rIns="68580" bIns="34290" numCol="1" rtlCol="0" anchor="ctr" anchorCtr="0" compatLnSpc="1">
            <a:prstTxWarp prst="textNoShape">
              <a:avLst/>
            </a:prstTxWarp>
            <a:noAutofit/>
          </a:bodyPr>
          <a:lstStyle/>
          <a:p>
            <a:pPr defTabSz="685800">
              <a:lnSpc>
                <a:spcPct val="90000"/>
              </a:lnSpc>
            </a:pPr>
            <a:r>
              <a:rPr lang="fr-FR" sz="2400">
                <a:latin typeface="Arial" panose="020B0604020202020204" pitchFamily="34" charset="0"/>
                <a:cs typeface="Arial" panose="020B0604020202020204" pitchFamily="34" charset="0"/>
              </a:rPr>
              <a:t>Données du Réseau National de Vigilance et de Prévention des Pathologies Professionnelles (RNV3P)</a:t>
            </a:r>
          </a:p>
        </p:txBody>
      </p:sp>
      <p:sp>
        <p:nvSpPr>
          <p:cNvPr id="3" name="Espace réservé du contenu 2">
            <a:extLst>
              <a:ext uri="{FF2B5EF4-FFF2-40B4-BE49-F238E27FC236}">
                <a16:creationId xmlns:a16="http://schemas.microsoft.com/office/drawing/2014/main" id="{298D7E04-F873-4DD7-8C99-735752025B11}"/>
              </a:ext>
            </a:extLst>
          </p:cNvPr>
          <p:cNvSpPr>
            <a:spLocks noGrp="1"/>
          </p:cNvSpPr>
          <p:nvPr>
            <p:ph idx="1"/>
          </p:nvPr>
        </p:nvSpPr>
        <p:spPr>
          <a:xfrm>
            <a:off x="4784270" y="1926772"/>
            <a:ext cx="2604408" cy="914399"/>
          </a:xfrm>
          <a:ln w="57150"/>
        </p:spPr>
        <p:style>
          <a:lnRef idx="2">
            <a:schemeClr val="accent2"/>
          </a:lnRef>
          <a:fillRef idx="1">
            <a:schemeClr val="lt1"/>
          </a:fillRef>
          <a:effectRef idx="0">
            <a:schemeClr val="accent2"/>
          </a:effectRef>
          <a:fontRef idx="minor">
            <a:schemeClr val="dk1"/>
          </a:fontRef>
        </p:style>
        <p:txBody>
          <a:bodyPr anchor="ctr">
            <a:normAutofit lnSpcReduction="10000"/>
          </a:bodyPr>
          <a:lstStyle/>
          <a:p>
            <a:pPr marL="0" indent="0" algn="ctr"/>
            <a:r>
              <a:rPr lang="fr-FR" sz="2100" b="1">
                <a:latin typeface="Arial" panose="020B0604020202020204" pitchFamily="34" charset="0"/>
                <a:cs typeface="Arial" panose="020B0604020202020204" pitchFamily="34" charset="0"/>
              </a:rPr>
              <a:t>3850 cas d’ART recensés entre 2007 et 2017</a:t>
            </a:r>
          </a:p>
        </p:txBody>
      </p:sp>
      <p:graphicFrame>
        <p:nvGraphicFramePr>
          <p:cNvPr id="4" name="Graphique 3">
            <a:extLst>
              <a:ext uri="{FF2B5EF4-FFF2-40B4-BE49-F238E27FC236}">
                <a16:creationId xmlns:a16="http://schemas.microsoft.com/office/drawing/2014/main" id="{BE6CA2BE-6CC6-486D-A101-42BBD02AEB38}"/>
              </a:ext>
            </a:extLst>
          </p:cNvPr>
          <p:cNvGraphicFramePr>
            <a:graphicFrameLocks/>
          </p:cNvGraphicFramePr>
          <p:nvPr>
            <p:extLst>
              <p:ext uri="{D42A27DB-BD31-4B8C-83A1-F6EECF244321}">
                <p14:modId xmlns:p14="http://schemas.microsoft.com/office/powerpoint/2010/main" val="1158415581"/>
              </p:ext>
            </p:extLst>
          </p:nvPr>
        </p:nvGraphicFramePr>
        <p:xfrm>
          <a:off x="914400" y="1429176"/>
          <a:ext cx="7315200" cy="3304664"/>
        </p:xfrm>
        <a:graphic>
          <a:graphicData uri="http://schemas.openxmlformats.org/drawingml/2006/chart">
            <c:chart xmlns:c="http://schemas.openxmlformats.org/drawingml/2006/chart" xmlns:r="http://schemas.openxmlformats.org/officeDocument/2006/relationships" r:id="rId3"/>
          </a:graphicData>
        </a:graphic>
      </p:graphicFrame>
      <p:pic>
        <p:nvPicPr>
          <p:cNvPr id="1026" name="Picture 2" descr="Résultat de recherche d'images pour &quot;rnv3p image&quot;">
            <a:extLst>
              <a:ext uri="{FF2B5EF4-FFF2-40B4-BE49-F238E27FC236}">
                <a16:creationId xmlns:a16="http://schemas.microsoft.com/office/drawing/2014/main" id="{9C5CFE11-1F9D-4815-9408-2BCDEACFE0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69" y="266785"/>
            <a:ext cx="1161238" cy="774158"/>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Résultat de recherche d'images pour &quot;rnv3p logo&quot;">
            <a:extLst>
              <a:ext uri="{FF2B5EF4-FFF2-40B4-BE49-F238E27FC236}">
                <a16:creationId xmlns:a16="http://schemas.microsoft.com/office/drawing/2014/main" id="{96CF1340-0FB8-477A-B6D8-2EB2A2F386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6715" y="266785"/>
            <a:ext cx="1081485" cy="59327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78134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8F0E4-50F8-3A51-3993-531F807F6C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0CED9E-DF51-1132-EC4D-A9220A2317F6}"/>
              </a:ext>
            </a:extLst>
          </p:cNvPr>
          <p:cNvSpPr>
            <a:spLocks noGrp="1"/>
          </p:cNvSpPr>
          <p:nvPr>
            <p:ph type="title"/>
          </p:nvPr>
        </p:nvSpPr>
        <p:spPr>
          <a:xfrm>
            <a:off x="351128" y="328612"/>
            <a:ext cx="3257550" cy="1200150"/>
          </a:xfrm>
        </p:spPr>
        <p:txBody>
          <a:bodyPr>
            <a:noAutofit/>
          </a:bodyPr>
          <a:lstStyle/>
          <a:p>
            <a:r>
              <a:rPr lang="fr-FR" sz="1800">
                <a:latin typeface="Arial" panose="020B0604020202020204" pitchFamily="34" charset="0"/>
                <a:cs typeface="Arial" panose="020B0604020202020204" pitchFamily="34" charset="0"/>
              </a:rPr>
              <a:t>AP immuno-allergiques  : </a:t>
            </a:r>
            <a:br>
              <a:rPr lang="fr-FR" sz="1800">
                <a:latin typeface="Arial" panose="020B0604020202020204" pitchFamily="34" charset="0"/>
                <a:cs typeface="Arial" panose="020B0604020202020204" pitchFamily="34" charset="0"/>
              </a:rPr>
            </a:br>
            <a:r>
              <a:rPr lang="fr-FR" altLang="fr-FR" sz="2000" i="1">
                <a:latin typeface="Arial" panose="020B0604020202020204" pitchFamily="34" charset="0"/>
              </a:rPr>
              <a:t>Quelles expositions peuvent être impliquées ? </a:t>
            </a:r>
            <a:endParaRPr lang="fr-FR" sz="1800" i="1">
              <a:latin typeface="Arial" panose="020B0604020202020204" pitchFamily="34" charset="0"/>
              <a:cs typeface="Arial" panose="020B0604020202020204" pitchFamily="34" charset="0"/>
            </a:endParaRPr>
          </a:p>
        </p:txBody>
      </p:sp>
      <p:sp>
        <p:nvSpPr>
          <p:cNvPr id="5" name="Espace réservé du contenu 4">
            <a:extLst>
              <a:ext uri="{FF2B5EF4-FFF2-40B4-BE49-F238E27FC236}">
                <a16:creationId xmlns:a16="http://schemas.microsoft.com/office/drawing/2014/main" id="{C96005B4-9D72-A1FC-BE63-661C01699E92}"/>
              </a:ext>
            </a:extLst>
          </p:cNvPr>
          <p:cNvSpPr>
            <a:spLocks noGrp="1"/>
          </p:cNvSpPr>
          <p:nvPr>
            <p:ph idx="1"/>
          </p:nvPr>
        </p:nvSpPr>
        <p:spPr/>
        <p:txBody>
          <a:bodyPr>
            <a:noAutofit/>
          </a:bodyPr>
          <a:lstStyle/>
          <a:p>
            <a:pPr marL="0" indent="0" algn="ctr">
              <a:lnSpc>
                <a:spcPct val="120000"/>
              </a:lnSpc>
              <a:spcBef>
                <a:spcPts val="0"/>
              </a:spcBef>
              <a:buNone/>
            </a:pPr>
            <a:r>
              <a:rPr lang="fr-FR" altLang="fr-FR" sz="900">
                <a:latin typeface="Arial" panose="020B0604020202020204" pitchFamily="34" charset="0"/>
                <a:cs typeface="Arial" panose="020B0604020202020204" pitchFamily="34" charset="0"/>
              </a:rPr>
              <a:t> </a:t>
            </a:r>
            <a:endParaRPr lang="fr-FR" sz="1600">
              <a:latin typeface="Arial" panose="020B0604020202020204" pitchFamily="34" charset="0"/>
              <a:cs typeface="Arial" panose="020B0604020202020204" pitchFamily="34" charset="0"/>
            </a:endParaRPr>
          </a:p>
          <a:p>
            <a:pPr marL="0" indent="0">
              <a:spcBef>
                <a:spcPts val="0"/>
              </a:spcBef>
              <a:buNone/>
            </a:pPr>
            <a:endParaRPr lang="fr-FR" sz="1100">
              <a:solidFill>
                <a:schemeClr val="accent1"/>
              </a:solidFill>
              <a:latin typeface="Arial" panose="020B0604020202020204" pitchFamily="34" charset="0"/>
              <a:cs typeface="Arial" panose="020B0604020202020204" pitchFamily="34" charset="0"/>
            </a:endParaRPr>
          </a:p>
          <a:p>
            <a:pPr marL="0" indent="0">
              <a:spcBef>
                <a:spcPts val="0"/>
              </a:spcBef>
              <a:buNone/>
            </a:pPr>
            <a:endParaRPr lang="fr-FR" sz="900">
              <a:latin typeface="Arial" panose="020B0604020202020204" pitchFamily="34" charset="0"/>
              <a:cs typeface="Arial" panose="020B0604020202020204" pitchFamily="34" charset="0"/>
            </a:endParaRPr>
          </a:p>
          <a:p>
            <a:pPr>
              <a:spcBef>
                <a:spcPts val="0"/>
              </a:spcBef>
            </a:pPr>
            <a:endParaRPr lang="fr-FR" sz="900">
              <a:latin typeface="Arial" panose="020B0604020202020204" pitchFamily="34" charset="0"/>
              <a:cs typeface="Arial" panose="020B0604020202020204" pitchFamily="34" charset="0"/>
            </a:endParaRPr>
          </a:p>
          <a:p>
            <a:pPr marL="0" indent="0" algn="ctr">
              <a:spcBef>
                <a:spcPts val="0"/>
              </a:spcBef>
              <a:buNone/>
            </a:pPr>
            <a:endParaRPr lang="fr-FR" sz="2000">
              <a:latin typeface="Arial" panose="020B0604020202020204" pitchFamily="34" charset="0"/>
              <a:cs typeface="Arial" panose="020B0604020202020204" pitchFamily="34" charset="0"/>
            </a:endParaRPr>
          </a:p>
          <a:p>
            <a:pPr marL="0" indent="0">
              <a:lnSpc>
                <a:spcPct val="120000"/>
              </a:lnSpc>
              <a:spcBef>
                <a:spcPts val="0"/>
              </a:spcBef>
              <a:buNone/>
            </a:pPr>
            <a:endParaRPr lang="fr-FR" altLang="fr-FR" sz="900" strike="sngStrike">
              <a:latin typeface="Arial" panose="020B0604020202020204" pitchFamily="34" charset="0"/>
              <a:cs typeface="Arial" panose="020B0604020202020204" pitchFamily="34" charset="0"/>
            </a:endParaRPr>
          </a:p>
        </p:txBody>
      </p:sp>
      <p:sp>
        <p:nvSpPr>
          <p:cNvPr id="3" name="Espace réservé du texte 2">
            <a:extLst>
              <a:ext uri="{FF2B5EF4-FFF2-40B4-BE49-F238E27FC236}">
                <a16:creationId xmlns:a16="http://schemas.microsoft.com/office/drawing/2014/main" id="{F621E69D-B744-57A4-44EC-756665A660C5}"/>
              </a:ext>
            </a:extLst>
          </p:cNvPr>
          <p:cNvSpPr>
            <a:spLocks noGrp="1"/>
          </p:cNvSpPr>
          <p:nvPr>
            <p:ph type="body" sz="half" idx="2"/>
          </p:nvPr>
        </p:nvSpPr>
        <p:spPr>
          <a:xfrm>
            <a:off x="571500" y="1728787"/>
            <a:ext cx="2949178" cy="2858691"/>
          </a:xfrm>
        </p:spPr>
        <p:txBody>
          <a:bodyPr/>
          <a:lstStyle/>
          <a:p>
            <a:pPr algn="ctr"/>
            <a:endParaRPr lang="fr-FR" sz="2000">
              <a:solidFill>
                <a:schemeClr val="accent1"/>
              </a:solidFill>
              <a:latin typeface="Arial" panose="020B0604020202020204" pitchFamily="34" charset="0"/>
              <a:cs typeface="Arial" panose="020B0604020202020204" pitchFamily="34" charset="0"/>
            </a:endParaRPr>
          </a:p>
          <a:p>
            <a:pPr algn="ctr"/>
            <a:r>
              <a:rPr lang="fr-FR" sz="2000">
                <a:solidFill>
                  <a:schemeClr val="accent1"/>
                </a:solidFill>
                <a:latin typeface="Arial" panose="020B0604020202020204" pitchFamily="34" charset="0"/>
                <a:cs typeface="Arial" panose="020B0604020202020204" pitchFamily="34" charset="0"/>
              </a:rPr>
              <a:t>Mais plusieurs  nouveaux allergènes identifiés chaque année</a:t>
            </a:r>
          </a:p>
          <a:p>
            <a:endParaRPr lang="fr-FR"/>
          </a:p>
        </p:txBody>
      </p:sp>
      <p:pic>
        <p:nvPicPr>
          <p:cNvPr id="6" name="Image 5">
            <a:extLst>
              <a:ext uri="{FF2B5EF4-FFF2-40B4-BE49-F238E27FC236}">
                <a16:creationId xmlns:a16="http://schemas.microsoft.com/office/drawing/2014/main" id="{19C404F2-FA20-61D3-D92A-7F9137BF5744}"/>
              </a:ext>
            </a:extLst>
          </p:cNvPr>
          <p:cNvPicPr>
            <a:picLocks noChangeAspect="1"/>
          </p:cNvPicPr>
          <p:nvPr/>
        </p:nvPicPr>
        <p:blipFill>
          <a:blip r:embed="rId2"/>
          <a:stretch>
            <a:fillRect/>
          </a:stretch>
        </p:blipFill>
        <p:spPr>
          <a:xfrm>
            <a:off x="3704033" y="12700"/>
            <a:ext cx="2625703" cy="5143500"/>
          </a:xfrm>
          <a:prstGeom prst="rect">
            <a:avLst/>
          </a:prstGeom>
        </p:spPr>
      </p:pic>
      <p:pic>
        <p:nvPicPr>
          <p:cNvPr id="7" name="Image 3">
            <a:extLst>
              <a:ext uri="{FF2B5EF4-FFF2-40B4-BE49-F238E27FC236}">
                <a16:creationId xmlns:a16="http://schemas.microsoft.com/office/drawing/2014/main" id="{78DAE5DF-561D-C70A-1F4E-FDF5BD8D42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577" y="3290754"/>
            <a:ext cx="3029355" cy="6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302CA7EE-3ED3-3FD9-628E-35C990A9CD00}"/>
              </a:ext>
            </a:extLst>
          </p:cNvPr>
          <p:cNvSpPr>
            <a:spLocks noChangeArrowheads="1"/>
          </p:cNvSpPr>
          <p:nvPr/>
        </p:nvSpPr>
        <p:spPr bwMode="auto">
          <a:xfrm>
            <a:off x="60723" y="4167091"/>
            <a:ext cx="34599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fr-FR" sz="1600" baseline="30000" err="1"/>
              <a:t>Curr</a:t>
            </a:r>
            <a:r>
              <a:rPr lang="fr-FR" altLang="fr-FR" sz="1600" baseline="30000"/>
              <a:t> </a:t>
            </a:r>
            <a:r>
              <a:rPr lang="fr-FR" altLang="fr-FR" sz="1600" baseline="30000" err="1"/>
              <a:t>Opin</a:t>
            </a:r>
            <a:r>
              <a:rPr lang="fr-FR" altLang="fr-FR" sz="1600" baseline="30000"/>
              <a:t> </a:t>
            </a:r>
            <a:r>
              <a:rPr lang="fr-FR" altLang="fr-FR" sz="1600" baseline="30000" err="1"/>
              <a:t>Allergy</a:t>
            </a:r>
            <a:r>
              <a:rPr lang="fr-FR" altLang="fr-FR" sz="1600" baseline="30000"/>
              <a:t> Clin </a:t>
            </a:r>
            <a:r>
              <a:rPr lang="fr-FR" altLang="fr-FR" sz="1600" baseline="30000" err="1"/>
              <a:t>Immunol</a:t>
            </a:r>
            <a:r>
              <a:rPr lang="fr-FR" altLang="fr-FR" sz="1600" baseline="30000"/>
              <a:t> 2021, 21:110 – 113</a:t>
            </a:r>
            <a:endParaRPr lang="fr-FR" altLang="fr-FR" sz="1600"/>
          </a:p>
        </p:txBody>
      </p:sp>
      <p:sp>
        <p:nvSpPr>
          <p:cNvPr id="10" name="ZoneTexte 9">
            <a:extLst>
              <a:ext uri="{FF2B5EF4-FFF2-40B4-BE49-F238E27FC236}">
                <a16:creationId xmlns:a16="http://schemas.microsoft.com/office/drawing/2014/main" id="{F2D3EFEE-65FB-DF0F-D7D3-43FDE66E6DF5}"/>
              </a:ext>
            </a:extLst>
          </p:cNvPr>
          <p:cNvSpPr txBox="1"/>
          <p:nvPr/>
        </p:nvSpPr>
        <p:spPr>
          <a:xfrm>
            <a:off x="4868260" y="-40720"/>
            <a:ext cx="663964" cy="369332"/>
          </a:xfrm>
          <a:prstGeom prst="rect">
            <a:avLst/>
          </a:prstGeom>
          <a:noFill/>
        </p:spPr>
        <p:txBody>
          <a:bodyPr wrap="none" rtlCol="0">
            <a:spAutoFit/>
          </a:bodyPr>
          <a:lstStyle/>
          <a:p>
            <a:r>
              <a:rPr lang="fr-FR"/>
              <a:t>HPM</a:t>
            </a:r>
          </a:p>
        </p:txBody>
      </p:sp>
      <p:pic>
        <p:nvPicPr>
          <p:cNvPr id="12" name="Image 11">
            <a:extLst>
              <a:ext uri="{FF2B5EF4-FFF2-40B4-BE49-F238E27FC236}">
                <a16:creationId xmlns:a16="http://schemas.microsoft.com/office/drawing/2014/main" id="{23A427C9-6B90-234A-426C-0C7649D951D3}"/>
              </a:ext>
            </a:extLst>
          </p:cNvPr>
          <p:cNvPicPr>
            <a:picLocks noChangeAspect="1"/>
          </p:cNvPicPr>
          <p:nvPr/>
        </p:nvPicPr>
        <p:blipFill>
          <a:blip r:embed="rId4"/>
          <a:stretch>
            <a:fillRect/>
          </a:stretch>
        </p:blipFill>
        <p:spPr>
          <a:xfrm>
            <a:off x="6425091" y="12700"/>
            <a:ext cx="2718909" cy="2139950"/>
          </a:xfrm>
          <a:prstGeom prst="rect">
            <a:avLst/>
          </a:prstGeom>
        </p:spPr>
      </p:pic>
      <p:sp>
        <p:nvSpPr>
          <p:cNvPr id="11" name="ZoneTexte 10">
            <a:extLst>
              <a:ext uri="{FF2B5EF4-FFF2-40B4-BE49-F238E27FC236}">
                <a16:creationId xmlns:a16="http://schemas.microsoft.com/office/drawing/2014/main" id="{F6CF8365-656B-7774-A5D8-7CCE0457C129}"/>
              </a:ext>
            </a:extLst>
          </p:cNvPr>
          <p:cNvSpPr txBox="1"/>
          <p:nvPr/>
        </p:nvSpPr>
        <p:spPr>
          <a:xfrm>
            <a:off x="7539787" y="-40720"/>
            <a:ext cx="663964" cy="369332"/>
          </a:xfrm>
          <a:prstGeom prst="rect">
            <a:avLst/>
          </a:prstGeom>
          <a:noFill/>
        </p:spPr>
        <p:txBody>
          <a:bodyPr wrap="square" rtlCol="0">
            <a:spAutoFit/>
          </a:bodyPr>
          <a:lstStyle/>
          <a:p>
            <a:r>
              <a:rPr lang="fr-FR"/>
              <a:t>BPM</a:t>
            </a:r>
          </a:p>
        </p:txBody>
      </p:sp>
    </p:spTree>
    <p:extLst>
      <p:ext uri="{BB962C8B-B14F-4D97-AF65-F5344CB8AC3E}">
        <p14:creationId xmlns:p14="http://schemas.microsoft.com/office/powerpoint/2010/main" val="1445803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5DF4BC-5BCB-752F-319F-61B41EEDAB37}"/>
              </a:ext>
            </a:extLst>
          </p:cNvPr>
          <p:cNvSpPr>
            <a:spLocks noGrp="1"/>
          </p:cNvSpPr>
          <p:nvPr>
            <p:ph type="title"/>
          </p:nvPr>
        </p:nvSpPr>
        <p:spPr>
          <a:xfrm>
            <a:off x="257175" y="273844"/>
            <a:ext cx="8258175" cy="994172"/>
          </a:xfrm>
        </p:spPr>
        <p:txBody>
          <a:bodyPr>
            <a:noAutofit/>
          </a:bodyPr>
          <a:lstStyle/>
          <a:p>
            <a:r>
              <a:rPr lang="fr-FR" sz="2400" dirty="0">
                <a:latin typeface="Arial" panose="020B0604020202020204" pitchFamily="34" charset="0"/>
                <a:cs typeface="Arial" panose="020B0604020202020204" pitchFamily="34" charset="0"/>
              </a:rPr>
              <a:t>AP immuno-allergiques  : </a:t>
            </a:r>
            <a:br>
              <a:rPr lang="fr-FR" sz="2400" dirty="0">
                <a:latin typeface="Arial" panose="020B0604020202020204" pitchFamily="34" charset="0"/>
                <a:cs typeface="Arial" panose="020B0604020202020204" pitchFamily="34" charset="0"/>
              </a:rPr>
            </a:br>
            <a:r>
              <a:rPr lang="fr-FR" altLang="fr-FR" sz="2400" i="1" dirty="0">
                <a:latin typeface="Arial" panose="020B0604020202020204" pitchFamily="34" charset="0"/>
                <a:cs typeface="Arial" panose="020B0604020202020204" pitchFamily="34" charset="0"/>
              </a:rPr>
              <a:t>Quelles expositions peuvent être impliquées ? </a:t>
            </a:r>
            <a:endParaRPr lang="fr-FR" sz="2400" dirty="0">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5325B62E-BB9A-33AE-3D4D-E2D8CCDF8578}"/>
              </a:ext>
            </a:extLst>
          </p:cNvPr>
          <p:cNvSpPr>
            <a:spLocks noGrp="1"/>
          </p:cNvSpPr>
          <p:nvPr>
            <p:ph idx="1"/>
          </p:nvPr>
        </p:nvSpPr>
        <p:spPr>
          <a:xfrm>
            <a:off x="257175" y="1369218"/>
            <a:ext cx="8686799" cy="3263504"/>
          </a:xfrm>
        </p:spPr>
        <p:txBody>
          <a:bodyPr>
            <a:normAutofit fontScale="92500" lnSpcReduction="10000"/>
          </a:bodyPr>
          <a:lstStyle/>
          <a:p>
            <a:pPr marL="0" indent="0" algn="ctr">
              <a:lnSpc>
                <a:spcPct val="120000"/>
              </a:lnSpc>
              <a:spcBef>
                <a:spcPts val="0"/>
              </a:spcBef>
              <a:buNone/>
            </a:pPr>
            <a:r>
              <a:rPr lang="fr-FR">
                <a:solidFill>
                  <a:schemeClr val="accent1"/>
                </a:solidFill>
                <a:latin typeface="Arial" panose="020B0604020202020204" pitchFamily="34" charset="0"/>
                <a:cs typeface="Arial" panose="020B0604020202020204" pitchFamily="34" charset="0"/>
              </a:rPr>
              <a:t>En pratique : d’abord rechercher les expositions classiques </a:t>
            </a:r>
          </a:p>
          <a:p>
            <a:pPr marL="0" indent="0" algn="ctr">
              <a:lnSpc>
                <a:spcPct val="120000"/>
              </a:lnSpc>
              <a:spcBef>
                <a:spcPts val="0"/>
              </a:spcBef>
              <a:buNone/>
            </a:pPr>
            <a:endParaRPr lang="fr-FR">
              <a:solidFill>
                <a:schemeClr val="accent1"/>
              </a:solidFill>
              <a:latin typeface="Arial" panose="020B0604020202020204" pitchFamily="34" charset="0"/>
              <a:cs typeface="Arial" panose="020B0604020202020204" pitchFamily="34" charset="0"/>
            </a:endParaRPr>
          </a:p>
          <a:p>
            <a:pPr marL="0" indent="0" algn="ctr">
              <a:lnSpc>
                <a:spcPct val="120000"/>
              </a:lnSpc>
              <a:spcBef>
                <a:spcPts val="0"/>
              </a:spcBef>
              <a:buNone/>
            </a:pPr>
            <a:r>
              <a:rPr lang="fr-FR">
                <a:solidFill>
                  <a:schemeClr val="accent1"/>
                </a:solidFill>
                <a:latin typeface="Arial" panose="020B0604020202020204" pitchFamily="34" charset="0"/>
                <a:cs typeface="Arial" panose="020B0604020202020204" pitchFamily="34" charset="0"/>
              </a:rPr>
              <a:t>Exemple : en coiffure : Persulfates et PPD</a:t>
            </a:r>
          </a:p>
          <a:p>
            <a:pPr marL="0" indent="0" algn="ctr">
              <a:lnSpc>
                <a:spcPct val="120000"/>
              </a:lnSpc>
              <a:spcBef>
                <a:spcPts val="0"/>
              </a:spcBef>
              <a:buNone/>
            </a:pPr>
            <a:endParaRPr lang="fr-FR">
              <a:latin typeface="Arial" panose="020B0604020202020204" pitchFamily="34" charset="0"/>
              <a:cs typeface="Arial" panose="020B0604020202020204" pitchFamily="34" charset="0"/>
            </a:endParaRPr>
          </a:p>
          <a:p>
            <a:pPr marL="0" indent="0" algn="ctr">
              <a:lnSpc>
                <a:spcPct val="120000"/>
              </a:lnSpc>
              <a:spcBef>
                <a:spcPts val="0"/>
              </a:spcBef>
              <a:buNone/>
            </a:pPr>
            <a:r>
              <a:rPr lang="fr-FR">
                <a:latin typeface="Arial" panose="020B0604020202020204" pitchFamily="34" charset="0"/>
                <a:cs typeface="Arial" panose="020B0604020202020204" pitchFamily="34" charset="0"/>
              </a:rPr>
              <a:t>Mais toujours garder l’esprit ouvert surtout si rythmicité des symptômes avec expositions professionnelles </a:t>
            </a:r>
          </a:p>
          <a:p>
            <a:pPr marL="0" indent="0" algn="ctr">
              <a:lnSpc>
                <a:spcPct val="120000"/>
              </a:lnSpc>
              <a:spcBef>
                <a:spcPts val="0"/>
              </a:spcBef>
              <a:buNone/>
            </a:pPr>
            <a:endParaRPr lang="fr-FR">
              <a:latin typeface="Arial" panose="020B0604020202020204" pitchFamily="34" charset="0"/>
              <a:cs typeface="Arial" panose="020B0604020202020204" pitchFamily="34" charset="0"/>
            </a:endParaRPr>
          </a:p>
          <a:p>
            <a:pPr marL="0" indent="0">
              <a:lnSpc>
                <a:spcPct val="120000"/>
              </a:lnSpc>
              <a:spcBef>
                <a:spcPts val="0"/>
              </a:spcBef>
              <a:buNone/>
            </a:pPr>
            <a:r>
              <a:rPr lang="fr-FR" altLang="fr-FR" sz="1600">
                <a:latin typeface="Arial" panose="020B0604020202020204" pitchFamily="34" charset="0"/>
                <a:cs typeface="Arial" panose="020B0604020202020204" pitchFamily="34" charset="0"/>
              </a:rPr>
              <a:t>Exemple de publications  avec d’autres colorants capillaires :</a:t>
            </a:r>
          </a:p>
          <a:p>
            <a:pPr marL="628650" lvl="1" indent="-285750">
              <a:lnSpc>
                <a:spcPct val="120000"/>
              </a:lnSpc>
              <a:spcBef>
                <a:spcPts val="0"/>
              </a:spcBef>
            </a:pPr>
            <a:r>
              <a:rPr lang="fr-FR" altLang="fr-FR" sz="1400">
                <a:latin typeface="Arial" panose="020B0604020202020204" pitchFamily="34" charset="0"/>
                <a:cs typeface="Arial" panose="020B0604020202020204" pitchFamily="34" charset="0"/>
              </a:rPr>
              <a:t>Indigo (</a:t>
            </a:r>
            <a:r>
              <a:rPr lang="fr-FR" altLang="fr-FR" sz="1400" err="1">
                <a:latin typeface="Arial" panose="020B0604020202020204" pitchFamily="34" charset="0"/>
                <a:cs typeface="Arial" panose="020B0604020202020204" pitchFamily="34" charset="0"/>
              </a:rPr>
              <a:t>Indigofera</a:t>
            </a:r>
            <a:r>
              <a:rPr lang="fr-FR" altLang="fr-FR" sz="1400">
                <a:latin typeface="Arial" panose="020B0604020202020204" pitchFamily="34" charset="0"/>
                <a:cs typeface="Arial" panose="020B0604020202020204" pitchFamily="34" charset="0"/>
              </a:rPr>
              <a:t> </a:t>
            </a:r>
            <a:r>
              <a:rPr lang="fr-FR" altLang="fr-FR" sz="1400" err="1">
                <a:latin typeface="Arial" panose="020B0604020202020204" pitchFamily="34" charset="0"/>
                <a:cs typeface="Arial" panose="020B0604020202020204" pitchFamily="34" charset="0"/>
              </a:rPr>
              <a:t>tinctoria</a:t>
            </a:r>
            <a:r>
              <a:rPr lang="fr-FR" altLang="fr-FR" sz="1400">
                <a:latin typeface="Arial" panose="020B0604020202020204" pitchFamily="34" charset="0"/>
                <a:cs typeface="Arial" panose="020B0604020202020204" pitchFamily="34" charset="0"/>
              </a:rPr>
              <a:t>)  </a:t>
            </a:r>
            <a:r>
              <a:rPr lang="en-US" altLang="fr-FR" sz="1400" err="1">
                <a:solidFill>
                  <a:srgbClr val="000000"/>
                </a:solidFill>
                <a:latin typeface="Arial" panose="020B0604020202020204" pitchFamily="34" charset="0"/>
                <a:cs typeface="Arial" panose="020B0604020202020204" pitchFamily="34" charset="0"/>
              </a:rPr>
              <a:t>Haltia</a:t>
            </a:r>
            <a:r>
              <a:rPr lang="en-US" altLang="fr-FR" sz="1400">
                <a:solidFill>
                  <a:srgbClr val="000000"/>
                </a:solidFill>
                <a:latin typeface="Arial" panose="020B0604020202020204" pitchFamily="34" charset="0"/>
                <a:cs typeface="Arial" panose="020B0604020202020204" pitchFamily="34" charset="0"/>
              </a:rPr>
              <a:t> T, et al. J Allergy Clin Immunol </a:t>
            </a:r>
            <a:r>
              <a:rPr lang="en-US" altLang="fr-FR" sz="1400" err="1">
                <a:solidFill>
                  <a:srgbClr val="000000"/>
                </a:solidFill>
                <a:latin typeface="Arial" panose="020B0604020202020204" pitchFamily="34" charset="0"/>
                <a:cs typeface="Arial" panose="020B0604020202020204" pitchFamily="34" charset="0"/>
              </a:rPr>
              <a:t>Pract</a:t>
            </a:r>
            <a:r>
              <a:rPr lang="en-US" altLang="fr-FR" sz="1400">
                <a:solidFill>
                  <a:srgbClr val="000000"/>
                </a:solidFill>
                <a:latin typeface="Arial" panose="020B0604020202020204" pitchFamily="34" charset="0"/>
                <a:cs typeface="Arial" panose="020B0604020202020204" pitchFamily="34" charset="0"/>
              </a:rPr>
              <a:t>. 2021 Sep;9(9):3500-3502.</a:t>
            </a:r>
            <a:r>
              <a:rPr lang="fr-FR" altLang="fr-FR" sz="1400">
                <a:solidFill>
                  <a:srgbClr val="000000"/>
                </a:solidFill>
                <a:latin typeface="Arial" panose="020B0604020202020204" pitchFamily="34" charset="0"/>
                <a:cs typeface="Arial" panose="020B0604020202020204" pitchFamily="34" charset="0"/>
              </a:rPr>
              <a:t>  </a:t>
            </a:r>
          </a:p>
          <a:p>
            <a:pPr marL="628650" lvl="1" indent="-285750">
              <a:lnSpc>
                <a:spcPct val="120000"/>
              </a:lnSpc>
              <a:spcBef>
                <a:spcPts val="0"/>
              </a:spcBef>
            </a:pPr>
            <a:r>
              <a:rPr lang="fr-FR" altLang="fr-FR" sz="1400" i="1">
                <a:latin typeface="Arial" panose="020B0604020202020204" pitchFamily="34" charset="0"/>
                <a:cs typeface="Arial" panose="020B0604020202020204" pitchFamily="34" charset="0"/>
              </a:rPr>
              <a:t>Cassia </a:t>
            </a:r>
            <a:r>
              <a:rPr lang="fr-FR" altLang="fr-FR" sz="1400" i="1" err="1">
                <a:latin typeface="Arial" panose="020B0604020202020204" pitchFamily="34" charset="0"/>
                <a:cs typeface="Arial" panose="020B0604020202020204" pitchFamily="34" charset="0"/>
              </a:rPr>
              <a:t>obovata</a:t>
            </a:r>
            <a:r>
              <a:rPr lang="fr-FR" altLang="fr-FR" sz="1400" i="1">
                <a:latin typeface="Arial" panose="020B0604020202020204" pitchFamily="34" charset="0"/>
                <a:cs typeface="Arial" panose="020B0604020202020204" pitchFamily="34" charset="0"/>
              </a:rPr>
              <a:t> </a:t>
            </a:r>
            <a:r>
              <a:rPr lang="fr-FR" altLang="fr-FR" sz="1400">
                <a:latin typeface="Arial" panose="020B0604020202020204" pitchFamily="34" charset="0"/>
                <a:cs typeface="Arial" panose="020B0604020202020204" pitchFamily="34" charset="0"/>
              </a:rPr>
              <a:t>(</a:t>
            </a:r>
            <a:r>
              <a:rPr lang="fr-FR" altLang="fr-FR" sz="1400" err="1">
                <a:latin typeface="Arial" panose="020B0604020202020204" pitchFamily="34" charset="0"/>
                <a:cs typeface="Arial" panose="020B0604020202020204" pitchFamily="34" charset="0"/>
              </a:rPr>
              <a:t>yellow</a:t>
            </a:r>
            <a:r>
              <a:rPr lang="fr-FR" altLang="fr-FR" sz="1400">
                <a:latin typeface="Arial" panose="020B0604020202020204" pitchFamily="34" charset="0"/>
                <a:cs typeface="Arial" panose="020B0604020202020204" pitchFamily="34" charset="0"/>
              </a:rPr>
              <a:t> </a:t>
            </a:r>
            <a:r>
              <a:rPr lang="fr-FR" altLang="fr-FR" sz="1400" err="1">
                <a:latin typeface="Arial" panose="020B0604020202020204" pitchFamily="34" charset="0"/>
                <a:cs typeface="Arial" panose="020B0604020202020204" pitchFamily="34" charset="0"/>
              </a:rPr>
              <a:t>henna</a:t>
            </a:r>
            <a:r>
              <a:rPr lang="fr-FR" altLang="fr-FR" sz="1400">
                <a:latin typeface="Arial" panose="020B0604020202020204" pitchFamily="34" charset="0"/>
                <a:cs typeface="Arial" panose="020B0604020202020204" pitchFamily="34" charset="0"/>
              </a:rPr>
              <a:t>) et </a:t>
            </a:r>
            <a:r>
              <a:rPr lang="fr-FR" altLang="fr-FR" sz="1400" i="1">
                <a:latin typeface="Arial" panose="020B0604020202020204" pitchFamily="34" charset="0"/>
                <a:cs typeface="Arial" panose="020B0604020202020204" pitchFamily="34" charset="0"/>
              </a:rPr>
              <a:t>L </a:t>
            </a:r>
            <a:r>
              <a:rPr lang="fr-FR" altLang="fr-FR" sz="1400" i="1" err="1">
                <a:latin typeface="Arial" panose="020B0604020202020204" pitchFamily="34" charset="0"/>
                <a:cs typeface="Arial" panose="020B0604020202020204" pitchFamily="34" charset="0"/>
              </a:rPr>
              <a:t>inermis</a:t>
            </a:r>
            <a:r>
              <a:rPr lang="fr-FR" altLang="fr-FR" sz="1400" i="1">
                <a:latin typeface="Arial" panose="020B0604020202020204" pitchFamily="34" charset="0"/>
                <a:cs typeface="Arial" panose="020B0604020202020204" pitchFamily="34" charset="0"/>
              </a:rPr>
              <a:t> </a:t>
            </a:r>
            <a:r>
              <a:rPr lang="fr-FR" altLang="fr-FR" sz="1400">
                <a:latin typeface="Arial" panose="020B0604020202020204" pitchFamily="34" charset="0"/>
                <a:cs typeface="Arial" panose="020B0604020202020204" pitchFamily="34" charset="0"/>
              </a:rPr>
              <a:t>(</a:t>
            </a:r>
            <a:r>
              <a:rPr lang="fr-FR" altLang="fr-FR" sz="1400" err="1">
                <a:latin typeface="Arial" panose="020B0604020202020204" pitchFamily="34" charset="0"/>
                <a:cs typeface="Arial" panose="020B0604020202020204" pitchFamily="34" charset="0"/>
              </a:rPr>
              <a:t>red</a:t>
            </a:r>
            <a:r>
              <a:rPr lang="fr-FR" altLang="fr-FR" sz="1400">
                <a:latin typeface="Arial" panose="020B0604020202020204" pitchFamily="34" charset="0"/>
                <a:cs typeface="Arial" panose="020B0604020202020204" pitchFamily="34" charset="0"/>
              </a:rPr>
              <a:t> </a:t>
            </a:r>
            <a:r>
              <a:rPr lang="fr-FR" altLang="fr-FR" sz="1400" err="1">
                <a:latin typeface="Arial" panose="020B0604020202020204" pitchFamily="34" charset="0"/>
                <a:cs typeface="Arial" panose="020B0604020202020204" pitchFamily="34" charset="0"/>
              </a:rPr>
              <a:t>henna</a:t>
            </a:r>
            <a:r>
              <a:rPr lang="fr-FR" altLang="fr-FR" sz="1400">
                <a:latin typeface="Arial" panose="020B0604020202020204" pitchFamily="34" charset="0"/>
                <a:cs typeface="Arial" panose="020B0604020202020204" pitchFamily="34" charset="0"/>
              </a:rPr>
              <a:t>) </a:t>
            </a:r>
            <a:r>
              <a:rPr lang="fr-FR" altLang="fr-FR" sz="1400" err="1">
                <a:solidFill>
                  <a:srgbClr val="000000"/>
                </a:solidFill>
                <a:latin typeface="Arial" panose="020B0604020202020204" pitchFamily="34" charset="0"/>
                <a:cs typeface="Arial" panose="020B0604020202020204" pitchFamily="34" charset="0"/>
              </a:rPr>
              <a:t>Villalobos</a:t>
            </a:r>
            <a:r>
              <a:rPr lang="fr-FR" altLang="fr-FR" sz="1400">
                <a:solidFill>
                  <a:srgbClr val="000000"/>
                </a:solidFill>
                <a:latin typeface="Arial" panose="020B0604020202020204" pitchFamily="34" charset="0"/>
                <a:cs typeface="Arial" panose="020B0604020202020204" pitchFamily="34" charset="0"/>
              </a:rPr>
              <a:t> V et al.  J </a:t>
            </a:r>
            <a:r>
              <a:rPr lang="fr-FR" altLang="fr-FR" sz="1400" err="1">
                <a:solidFill>
                  <a:srgbClr val="000000"/>
                </a:solidFill>
                <a:latin typeface="Arial" panose="020B0604020202020204" pitchFamily="34" charset="0"/>
                <a:cs typeface="Arial" panose="020B0604020202020204" pitchFamily="34" charset="0"/>
              </a:rPr>
              <a:t>Investig</a:t>
            </a:r>
            <a:r>
              <a:rPr lang="fr-FR" altLang="fr-FR" sz="1400">
                <a:solidFill>
                  <a:srgbClr val="000000"/>
                </a:solidFill>
                <a:latin typeface="Arial" panose="020B0604020202020204" pitchFamily="34" charset="0"/>
                <a:cs typeface="Arial" panose="020B0604020202020204" pitchFamily="34" charset="0"/>
              </a:rPr>
              <a:t> </a:t>
            </a:r>
            <a:r>
              <a:rPr lang="fr-FR" altLang="fr-FR" sz="1400" err="1">
                <a:solidFill>
                  <a:srgbClr val="000000"/>
                </a:solidFill>
                <a:latin typeface="Arial" panose="020B0604020202020204" pitchFamily="34" charset="0"/>
                <a:cs typeface="Arial" panose="020B0604020202020204" pitchFamily="34" charset="0"/>
              </a:rPr>
              <a:t>Allergol</a:t>
            </a:r>
            <a:r>
              <a:rPr lang="fr-FR" altLang="fr-FR" sz="1400">
                <a:solidFill>
                  <a:srgbClr val="000000"/>
                </a:solidFill>
                <a:latin typeface="Arial" panose="020B0604020202020204" pitchFamily="34" charset="0"/>
                <a:cs typeface="Arial" panose="020B0604020202020204" pitchFamily="34" charset="0"/>
              </a:rPr>
              <a:t> Clin </a:t>
            </a:r>
            <a:r>
              <a:rPr lang="fr-FR" altLang="fr-FR" sz="1400" err="1">
                <a:solidFill>
                  <a:srgbClr val="000000"/>
                </a:solidFill>
                <a:latin typeface="Arial" panose="020B0604020202020204" pitchFamily="34" charset="0"/>
                <a:cs typeface="Arial" panose="020B0604020202020204" pitchFamily="34" charset="0"/>
              </a:rPr>
              <a:t>Immunol</a:t>
            </a:r>
            <a:r>
              <a:rPr lang="fr-FR" altLang="fr-FR" sz="1400">
                <a:solidFill>
                  <a:srgbClr val="000000"/>
                </a:solidFill>
                <a:latin typeface="Arial" panose="020B0604020202020204" pitchFamily="34" charset="0"/>
                <a:cs typeface="Arial" panose="020B0604020202020204" pitchFamily="34" charset="0"/>
              </a:rPr>
              <a:t> 2020; Vol. 30(2): 133-155 </a:t>
            </a:r>
          </a:p>
          <a:p>
            <a:pPr marL="0" indent="0" algn="ctr">
              <a:buNone/>
            </a:pPr>
            <a:endParaRPr lang="fr-FR">
              <a:latin typeface="Arial" panose="020B060402020202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4AE85196-D5F5-E573-7414-2A0A69795D8F}"/>
              </a:ext>
            </a:extLst>
          </p:cNvPr>
          <p:cNvSpPr>
            <a:spLocks noGrp="1"/>
          </p:cNvSpPr>
          <p:nvPr>
            <p:ph type="sldNum" sz="quarter" idx="12"/>
          </p:nvPr>
        </p:nvSpPr>
        <p:spPr/>
        <p:txBody>
          <a:bodyPr/>
          <a:lstStyle/>
          <a:p>
            <a:fld id="{CC7A3658-E897-4E5D-B63D-00541B617174}" type="slidenum">
              <a:rPr lang="fr-FR" altLang="fr-FR" smtClean="0">
                <a:latin typeface="Arial" panose="020B0604020202020204" pitchFamily="34" charset="0"/>
                <a:cs typeface="Arial" panose="020B0604020202020204" pitchFamily="34" charset="0"/>
              </a:rPr>
              <a:pPr/>
              <a:t>17</a:t>
            </a:fld>
            <a:endParaRPr lang="fr-FR" alt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6523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97537-41B2-6516-0535-A3187267EA06}"/>
            </a:ext>
          </a:extLst>
        </p:cNvPr>
        <p:cNvGrpSpPr/>
        <p:nvPr/>
      </p:nvGrpSpPr>
      <p:grpSpPr>
        <a:xfrm>
          <a:off x="0" y="0"/>
          <a:ext cx="0" cy="0"/>
          <a:chOff x="0" y="0"/>
          <a:chExt cx="0" cy="0"/>
        </a:xfrm>
      </p:grpSpPr>
      <p:sp>
        <p:nvSpPr>
          <p:cNvPr id="13313" name="Titre 3">
            <a:extLst>
              <a:ext uri="{FF2B5EF4-FFF2-40B4-BE49-F238E27FC236}">
                <a16:creationId xmlns:a16="http://schemas.microsoft.com/office/drawing/2014/main" id="{1B5BBF3E-1799-89FF-B624-003EB14964EF}"/>
              </a:ext>
            </a:extLst>
          </p:cNvPr>
          <p:cNvSpPr>
            <a:spLocks noGrp="1"/>
          </p:cNvSpPr>
          <p:nvPr>
            <p:ph type="title"/>
          </p:nvPr>
        </p:nvSpPr>
        <p:spPr>
          <a:xfrm>
            <a:off x="620794" y="195011"/>
            <a:ext cx="7886700" cy="994172"/>
          </a:xfrm>
        </p:spPr>
        <p:txBody>
          <a:bodyPr/>
          <a:lstStyle/>
          <a:p>
            <a:pPr algn="ctr"/>
            <a:r>
              <a:rPr lang="fr-FR" altLang="fr-FR" sz="2400">
                <a:latin typeface="Arial" panose="020B0604020202020204" pitchFamily="34" charset="0"/>
                <a:cs typeface="Arial" panose="020B0604020202020204" pitchFamily="34" charset="0"/>
              </a:rPr>
              <a:t>Asthmes en Relation  avec le travail (ART)</a:t>
            </a:r>
            <a:br>
              <a:rPr lang="fr-FR" altLang="fr-FR" sz="2400">
                <a:latin typeface="Arial" panose="020B0604020202020204" pitchFamily="34" charset="0"/>
                <a:cs typeface="Arial" panose="020B0604020202020204" pitchFamily="34" charset="0"/>
              </a:rPr>
            </a:br>
            <a:endParaRPr lang="en-US" altLang="fr-FR" sz="2400">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6443FEF2-065B-AA4B-7EA5-25BD87A9CF59}"/>
              </a:ext>
            </a:extLst>
          </p:cNvPr>
          <p:cNvSpPr txBox="1"/>
          <p:nvPr/>
        </p:nvSpPr>
        <p:spPr>
          <a:xfrm>
            <a:off x="392430" y="1378585"/>
            <a:ext cx="3452813"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fr-FR" altLang="fr-FR" sz="1200">
                <a:solidFill>
                  <a:srgbClr val="000000"/>
                </a:solidFill>
                <a:cs typeface="Arial" panose="020B0604020202020204" pitchFamily="34" charset="0"/>
              </a:rPr>
              <a:t>Asthmes </a:t>
            </a:r>
          </a:p>
          <a:p>
            <a:pPr algn="ctr"/>
            <a:r>
              <a:rPr lang="fr-FR" altLang="fr-FR" sz="1200">
                <a:solidFill>
                  <a:srgbClr val="000000"/>
                </a:solidFill>
                <a:cs typeface="Arial" panose="020B0604020202020204" pitchFamily="34" charset="0"/>
              </a:rPr>
              <a:t>aggravés </a:t>
            </a:r>
          </a:p>
          <a:p>
            <a:pPr algn="ctr"/>
            <a:r>
              <a:rPr lang="fr-FR" altLang="fr-FR" sz="1200">
                <a:solidFill>
                  <a:srgbClr val="000000"/>
                </a:solidFill>
                <a:cs typeface="Arial" panose="020B0604020202020204" pitchFamily="34" charset="0"/>
              </a:rPr>
              <a:t>par le travail</a:t>
            </a:r>
          </a:p>
          <a:p>
            <a:pPr algn="ctr"/>
            <a:r>
              <a:rPr lang="fr-FR" altLang="fr-FR" sz="1200" i="1">
                <a:solidFill>
                  <a:srgbClr val="000000"/>
                </a:solidFill>
                <a:cs typeface="Arial" panose="020B0604020202020204" pitchFamily="34" charset="0"/>
              </a:rPr>
              <a:t>(Work Exacerbated Asthma)</a:t>
            </a:r>
          </a:p>
        </p:txBody>
      </p:sp>
      <p:sp>
        <p:nvSpPr>
          <p:cNvPr id="8" name="ZoneTexte 7">
            <a:extLst>
              <a:ext uri="{FF2B5EF4-FFF2-40B4-BE49-F238E27FC236}">
                <a16:creationId xmlns:a16="http://schemas.microsoft.com/office/drawing/2014/main" id="{AFA2F8DA-B737-9459-D51B-BC9CAFC34B83}"/>
              </a:ext>
            </a:extLst>
          </p:cNvPr>
          <p:cNvSpPr txBox="1"/>
          <p:nvPr/>
        </p:nvSpPr>
        <p:spPr>
          <a:xfrm>
            <a:off x="4513580" y="1288866"/>
            <a:ext cx="3554413" cy="1154162"/>
          </a:xfrm>
          <a:prstGeom prst="rect">
            <a:avLst/>
          </a:prstGeom>
        </p:spPr>
        <p:style>
          <a:lnRef idx="2">
            <a:schemeClr val="accent1"/>
          </a:lnRef>
          <a:fillRef idx="1">
            <a:schemeClr val="lt1"/>
          </a:fillRef>
          <a:effectRef idx="0">
            <a:schemeClr val="accent1"/>
          </a:effectRef>
          <a:fontRef idx="minor">
            <a:schemeClr val="dk1"/>
          </a:fontRef>
        </p:style>
        <p:txBody>
          <a:bodyPr anchor="ctr">
            <a:spAutoFit/>
          </a:bodyPr>
          <a:lstStyle/>
          <a:p>
            <a:pPr algn="ctr">
              <a:defRPr/>
            </a:pPr>
            <a:endParaRPr lang="fr-FR" sz="800">
              <a:latin typeface="Arial" panose="020B0604020202020204" pitchFamily="34" charset="0"/>
              <a:ea typeface="+mj-ea"/>
              <a:cs typeface="Arial" panose="020B0604020202020204" pitchFamily="34" charset="0"/>
            </a:endParaRPr>
          </a:p>
          <a:p>
            <a:pPr algn="ctr">
              <a:defRPr/>
            </a:pPr>
            <a:r>
              <a:rPr lang="fr-FR">
                <a:latin typeface="Arial" panose="020B0604020202020204" pitchFamily="34" charset="0"/>
                <a:ea typeface="+mj-ea"/>
                <a:cs typeface="Arial" panose="020B0604020202020204" pitchFamily="34" charset="0"/>
              </a:rPr>
              <a:t>Asthmes </a:t>
            </a:r>
          </a:p>
          <a:p>
            <a:pPr algn="ctr">
              <a:defRPr/>
            </a:pPr>
            <a:r>
              <a:rPr lang="fr-FR">
                <a:latin typeface="Arial" panose="020B0604020202020204" pitchFamily="34" charset="0"/>
                <a:ea typeface="+mj-ea"/>
                <a:cs typeface="Arial" panose="020B0604020202020204" pitchFamily="34" charset="0"/>
              </a:rPr>
              <a:t>Professionnels</a:t>
            </a:r>
          </a:p>
          <a:p>
            <a:pPr algn="ctr">
              <a:defRPr/>
            </a:pPr>
            <a:r>
              <a:rPr lang="fr-FR" sz="1600" i="1">
                <a:latin typeface="Arial" panose="020B0604020202020204" pitchFamily="34" charset="0"/>
                <a:ea typeface="+mj-ea"/>
                <a:cs typeface="Arial" panose="020B0604020202020204" pitchFamily="34" charset="0"/>
              </a:rPr>
              <a:t>(</a:t>
            </a:r>
            <a:r>
              <a:rPr lang="fr-FR" sz="1600" i="1" err="1">
                <a:latin typeface="Arial" panose="020B0604020202020204" pitchFamily="34" charset="0"/>
                <a:ea typeface="+mj-ea"/>
                <a:cs typeface="Arial" panose="020B0604020202020204" pitchFamily="34" charset="0"/>
              </a:rPr>
              <a:t>Occupational</a:t>
            </a:r>
            <a:r>
              <a:rPr lang="fr-FR" sz="1600" i="1">
                <a:latin typeface="Arial" panose="020B0604020202020204" pitchFamily="34" charset="0"/>
                <a:ea typeface="+mj-ea"/>
                <a:cs typeface="Arial" panose="020B0604020202020204" pitchFamily="34" charset="0"/>
              </a:rPr>
              <a:t> </a:t>
            </a:r>
            <a:r>
              <a:rPr lang="fr-FR" sz="1600" i="1" err="1">
                <a:latin typeface="Arial" panose="020B0604020202020204" pitchFamily="34" charset="0"/>
                <a:ea typeface="+mj-ea"/>
                <a:cs typeface="Arial" panose="020B0604020202020204" pitchFamily="34" charset="0"/>
              </a:rPr>
              <a:t>Asthma</a:t>
            </a:r>
            <a:r>
              <a:rPr lang="fr-FR" sz="1600" i="1">
                <a:latin typeface="Arial" panose="020B0604020202020204" pitchFamily="34" charset="0"/>
                <a:ea typeface="+mj-ea"/>
                <a:cs typeface="Arial" panose="020B0604020202020204" pitchFamily="34" charset="0"/>
              </a:rPr>
              <a:t>)</a:t>
            </a:r>
          </a:p>
          <a:p>
            <a:pPr algn="ctr">
              <a:defRPr/>
            </a:pPr>
            <a:endParaRPr lang="fr-FR" sz="900">
              <a:latin typeface="Arial" panose="020B0604020202020204" pitchFamily="34" charset="0"/>
              <a:ea typeface="+mj-ea"/>
              <a:cs typeface="Arial" panose="020B0604020202020204" pitchFamily="34" charset="0"/>
            </a:endParaRPr>
          </a:p>
        </p:txBody>
      </p:sp>
      <p:sp>
        <p:nvSpPr>
          <p:cNvPr id="11" name="Flèche vers le bas 10">
            <a:extLst>
              <a:ext uri="{FF2B5EF4-FFF2-40B4-BE49-F238E27FC236}">
                <a16:creationId xmlns:a16="http://schemas.microsoft.com/office/drawing/2014/main" id="{D48E67F1-0780-E54F-D64A-F4D69DA1C69C}"/>
              </a:ext>
            </a:extLst>
          </p:cNvPr>
          <p:cNvSpPr/>
          <p:nvPr/>
        </p:nvSpPr>
        <p:spPr>
          <a:xfrm rot="2827591">
            <a:off x="2809399" y="706279"/>
            <a:ext cx="165100" cy="750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latin typeface="Arial" panose="020B0604020202020204" pitchFamily="34" charset="0"/>
              <a:cs typeface="Arial" panose="020B0604020202020204" pitchFamily="34" charset="0"/>
            </a:endParaRPr>
          </a:p>
        </p:txBody>
      </p:sp>
      <p:sp>
        <p:nvSpPr>
          <p:cNvPr id="16" name="Flèche vers le bas 15">
            <a:extLst>
              <a:ext uri="{FF2B5EF4-FFF2-40B4-BE49-F238E27FC236}">
                <a16:creationId xmlns:a16="http://schemas.microsoft.com/office/drawing/2014/main" id="{7FEFB432-F98A-1CEF-B0CB-D0669F14A800}"/>
              </a:ext>
            </a:extLst>
          </p:cNvPr>
          <p:cNvSpPr/>
          <p:nvPr/>
        </p:nvSpPr>
        <p:spPr>
          <a:xfrm rot="18894282">
            <a:off x="5238723" y="635085"/>
            <a:ext cx="165100" cy="750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latin typeface="Arial" panose="020B0604020202020204" pitchFamily="34" charset="0"/>
              <a:cs typeface="Arial" panose="020B0604020202020204" pitchFamily="34" charset="0"/>
            </a:endParaRPr>
          </a:p>
        </p:txBody>
      </p:sp>
      <p:cxnSp>
        <p:nvCxnSpPr>
          <p:cNvPr id="13" name="Connecteur droit avec flèche 12">
            <a:extLst>
              <a:ext uri="{FF2B5EF4-FFF2-40B4-BE49-F238E27FC236}">
                <a16:creationId xmlns:a16="http://schemas.microsoft.com/office/drawing/2014/main" id="{A2377E22-15DE-654D-ABA8-7FE6271A10C3}"/>
              </a:ext>
            </a:extLst>
          </p:cNvPr>
          <p:cNvCxnSpPr/>
          <p:nvPr/>
        </p:nvCxnSpPr>
        <p:spPr>
          <a:xfrm flipH="1">
            <a:off x="5574030" y="2445385"/>
            <a:ext cx="517525" cy="4032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61F20FBC-50D2-A5FE-BDA7-D5D4A5455750}"/>
              </a:ext>
            </a:extLst>
          </p:cNvPr>
          <p:cNvCxnSpPr/>
          <p:nvPr/>
        </p:nvCxnSpPr>
        <p:spPr>
          <a:xfrm>
            <a:off x="6691630" y="2445385"/>
            <a:ext cx="495300" cy="4032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7B4A7596-3B90-FE1B-E8BC-31D0B464DB2B}"/>
              </a:ext>
            </a:extLst>
          </p:cNvPr>
          <p:cNvSpPr txBox="1"/>
          <p:nvPr/>
        </p:nvSpPr>
        <p:spPr>
          <a:xfrm>
            <a:off x="6679249" y="2968494"/>
            <a:ext cx="1817451" cy="523220"/>
          </a:xfrm>
          <a:prstGeom prst="rect">
            <a:avLst/>
          </a:prstGeom>
          <a:ln w="19050"/>
        </p:spPr>
        <p:style>
          <a:lnRef idx="2">
            <a:schemeClr val="dk1"/>
          </a:lnRef>
          <a:fillRef idx="1">
            <a:schemeClr val="lt1"/>
          </a:fillRef>
          <a:effectRef idx="0">
            <a:schemeClr val="dk1"/>
          </a:effectRef>
          <a:fontRef idx="minor">
            <a:schemeClr val="dk1"/>
          </a:fontRef>
        </p:style>
        <p:txBody>
          <a:bodyPr wrap="square" anchor="ctr">
            <a:spAutoFit/>
          </a:bodyPr>
          <a:lstStyle/>
          <a:p>
            <a:pPr algn="ctr">
              <a:defRPr/>
            </a:pPr>
            <a:r>
              <a:rPr lang="fr-FR" sz="1400">
                <a:solidFill>
                  <a:schemeClr val="tx1"/>
                </a:solidFill>
                <a:latin typeface="Arial" panose="020B0604020202020204" pitchFamily="34" charset="0"/>
                <a:ea typeface="+mj-ea"/>
                <a:cs typeface="Arial" panose="020B0604020202020204" pitchFamily="34" charset="0"/>
              </a:rPr>
              <a:t>Induits par les irritants</a:t>
            </a:r>
          </a:p>
        </p:txBody>
      </p:sp>
      <p:sp>
        <p:nvSpPr>
          <p:cNvPr id="24" name="ZoneTexte 23">
            <a:extLst>
              <a:ext uri="{FF2B5EF4-FFF2-40B4-BE49-F238E27FC236}">
                <a16:creationId xmlns:a16="http://schemas.microsoft.com/office/drawing/2014/main" id="{66959E37-B6B0-AC45-F486-FB1A07778D06}"/>
              </a:ext>
            </a:extLst>
          </p:cNvPr>
          <p:cNvSpPr txBox="1"/>
          <p:nvPr/>
        </p:nvSpPr>
        <p:spPr>
          <a:xfrm>
            <a:off x="4513580" y="2945692"/>
            <a:ext cx="1978025" cy="553998"/>
          </a:xfrm>
          <a:prstGeom prst="rect">
            <a:avLst/>
          </a:prstGeom>
          <a:ln w="19050"/>
        </p:spPr>
        <p:style>
          <a:lnRef idx="2">
            <a:schemeClr val="dk1"/>
          </a:lnRef>
          <a:fillRef idx="1">
            <a:schemeClr val="lt1"/>
          </a:fillRef>
          <a:effectRef idx="0">
            <a:schemeClr val="dk1"/>
          </a:effectRef>
          <a:fontRef idx="minor">
            <a:schemeClr val="dk1"/>
          </a:fontRef>
        </p:style>
        <p:txBody>
          <a:bodyPr wrap="square" anchor="ctr">
            <a:spAutoFit/>
          </a:bodyPr>
          <a:lstStyle/>
          <a:p>
            <a:pPr algn="ctr">
              <a:spcBef>
                <a:spcPts val="0"/>
              </a:spcBef>
              <a:spcAft>
                <a:spcPts val="0"/>
              </a:spcAft>
              <a:defRPr/>
            </a:pPr>
            <a:endParaRPr lang="fr-FR" sz="1000">
              <a:solidFill>
                <a:schemeClr val="tx1"/>
              </a:solidFill>
              <a:latin typeface="Arial" panose="020B0604020202020204" pitchFamily="34" charset="0"/>
              <a:ea typeface="+mj-ea"/>
              <a:cs typeface="Arial" panose="020B0604020202020204" pitchFamily="34" charset="0"/>
            </a:endParaRPr>
          </a:p>
          <a:p>
            <a:pPr algn="ctr">
              <a:spcBef>
                <a:spcPts val="0"/>
              </a:spcBef>
              <a:spcAft>
                <a:spcPts val="0"/>
              </a:spcAft>
              <a:defRPr/>
            </a:pPr>
            <a:r>
              <a:rPr lang="fr-FR" sz="1400">
                <a:solidFill>
                  <a:schemeClr val="tx1"/>
                </a:solidFill>
                <a:latin typeface="Arial" panose="020B0604020202020204" pitchFamily="34" charset="0"/>
                <a:ea typeface="+mj-ea"/>
                <a:cs typeface="Arial" panose="020B0604020202020204" pitchFamily="34" charset="0"/>
              </a:rPr>
              <a:t>Immunoallergiques</a:t>
            </a:r>
            <a:endParaRPr lang="fr-FR" sz="200">
              <a:solidFill>
                <a:schemeClr val="tx1"/>
              </a:solidFill>
              <a:latin typeface="Arial" panose="020B0604020202020204" pitchFamily="34" charset="0"/>
              <a:ea typeface="+mj-ea"/>
              <a:cs typeface="Arial" panose="020B0604020202020204" pitchFamily="34" charset="0"/>
            </a:endParaRPr>
          </a:p>
          <a:p>
            <a:pPr algn="ctr">
              <a:spcBef>
                <a:spcPts val="0"/>
              </a:spcBef>
              <a:spcAft>
                <a:spcPts val="0"/>
              </a:spcAft>
              <a:defRPr/>
            </a:pPr>
            <a:endParaRPr lang="fr-FR" sz="500">
              <a:solidFill>
                <a:schemeClr val="tx1"/>
              </a:solidFill>
              <a:latin typeface="Arial" panose="020B0604020202020204" pitchFamily="34" charset="0"/>
              <a:ea typeface="+mj-ea"/>
              <a:cs typeface="Arial" panose="020B0604020202020204" pitchFamily="34" charset="0"/>
            </a:endParaRPr>
          </a:p>
        </p:txBody>
      </p:sp>
      <p:sp>
        <p:nvSpPr>
          <p:cNvPr id="2" name="ZoneTexte 1">
            <a:extLst>
              <a:ext uri="{FF2B5EF4-FFF2-40B4-BE49-F238E27FC236}">
                <a16:creationId xmlns:a16="http://schemas.microsoft.com/office/drawing/2014/main" id="{CA8410DD-AAAE-7905-D93A-629443922DCB}"/>
              </a:ext>
            </a:extLst>
          </p:cNvPr>
          <p:cNvSpPr txBox="1"/>
          <p:nvPr/>
        </p:nvSpPr>
        <p:spPr>
          <a:xfrm>
            <a:off x="584607" y="4297139"/>
            <a:ext cx="7783331" cy="553998"/>
          </a:xfrm>
          <a:prstGeom prst="rect">
            <a:avLst/>
          </a:prstGeom>
          <a:noFill/>
        </p:spPr>
        <p:txBody>
          <a:bodyPr wrap="square" rtlCol="0">
            <a:spAutoFit/>
          </a:bodyPr>
          <a:lstStyle/>
          <a:p>
            <a:r>
              <a:rPr lang="fr-FR" sz="1000" baseline="30000">
                <a:latin typeface="Arial" panose="020B0604020202020204" pitchFamily="34" charset="0"/>
                <a:cs typeface="Arial" panose="020B0604020202020204" pitchFamily="34" charset="0"/>
              </a:rPr>
              <a:t>1  </a:t>
            </a:r>
            <a:r>
              <a:rPr lang="fr-FR" sz="1000">
                <a:latin typeface="Arial" panose="020B0604020202020204" pitchFamily="34" charset="0"/>
                <a:cs typeface="Arial" panose="020B0604020202020204" pitchFamily="34" charset="0"/>
              </a:rPr>
              <a:t>Blanc PD et al . Am J </a:t>
            </a:r>
            <a:r>
              <a:rPr lang="fr-FR" sz="1000" err="1">
                <a:latin typeface="Arial" panose="020B0604020202020204" pitchFamily="34" charset="0"/>
                <a:cs typeface="Arial" panose="020B0604020202020204" pitchFamily="34" charset="0"/>
              </a:rPr>
              <a:t>Respir</a:t>
            </a:r>
            <a:r>
              <a:rPr lang="fr-FR" sz="1000">
                <a:latin typeface="Arial" panose="020B0604020202020204" pitchFamily="34" charset="0"/>
                <a:cs typeface="Arial" panose="020B0604020202020204" pitchFamily="34" charset="0"/>
              </a:rPr>
              <a:t> Crit Care Med  2019 Jun 1;199(11):1312-1334.,  </a:t>
            </a:r>
          </a:p>
          <a:p>
            <a:r>
              <a:rPr lang="fr-FR" sz="1000" baseline="30000">
                <a:latin typeface="Arial" panose="020B0604020202020204" pitchFamily="34" charset="0"/>
                <a:cs typeface="Arial" panose="020B0604020202020204" pitchFamily="34" charset="0"/>
              </a:rPr>
              <a:t>2</a:t>
            </a:r>
            <a:r>
              <a:rPr lang="en-US" sz="1000">
                <a:latin typeface="Arial" panose="020B0604020202020204" pitchFamily="34" charset="0"/>
                <a:cs typeface="Arial" panose="020B0604020202020204" pitchFamily="34" charset="0"/>
              </a:rPr>
              <a:t> Fishwick D. </a:t>
            </a:r>
            <a:r>
              <a:rPr lang="fr-FR" sz="1000">
                <a:latin typeface="Arial" panose="020B0604020202020204" pitchFamily="34" charset="0"/>
                <a:cs typeface="Arial" panose="020B0604020202020204" pitchFamily="34" charset="0"/>
              </a:rPr>
              <a:t>Br Med Bull 2014 Jun;110(1):77-88. </a:t>
            </a:r>
          </a:p>
          <a:p>
            <a:r>
              <a:rPr lang="en-US" sz="1000" baseline="30000">
                <a:latin typeface="Arial" panose="020B0604020202020204" pitchFamily="34" charset="0"/>
                <a:cs typeface="Arial" panose="020B0604020202020204" pitchFamily="34" charset="0"/>
              </a:rPr>
              <a:t>3 </a:t>
            </a:r>
            <a:r>
              <a:rPr lang="en-US" sz="1000">
                <a:latin typeface="Arial" panose="020B0604020202020204" pitchFamily="34" charset="0"/>
                <a:cs typeface="Arial" panose="020B0604020202020204" pitchFamily="34" charset="0"/>
              </a:rPr>
              <a:t> A Lau  and </a:t>
            </a:r>
            <a:r>
              <a:rPr lang="fr-FR" sz="1000" err="1">
                <a:latin typeface="Arial" panose="020B0604020202020204" pitchFamily="34" charset="0"/>
                <a:cs typeface="Arial" panose="020B0604020202020204" pitchFamily="34" charset="0"/>
              </a:rPr>
              <a:t>Tarlo</a:t>
            </a:r>
            <a:r>
              <a:rPr lang="fr-FR" sz="1000">
                <a:latin typeface="Arial" panose="020B0604020202020204" pitchFamily="34" charset="0"/>
                <a:cs typeface="Arial" panose="020B0604020202020204" pitchFamily="34" charset="0"/>
              </a:rPr>
              <a:t> SM. </a:t>
            </a:r>
            <a:r>
              <a:rPr lang="fr-FR" sz="1000" err="1">
                <a:latin typeface="Arial" panose="020B0604020202020204" pitchFamily="34" charset="0"/>
                <a:cs typeface="Arial" panose="020B0604020202020204" pitchFamily="34" charset="0"/>
              </a:rPr>
              <a:t>Allergy</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Asthma</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Immunol</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Res</a:t>
            </a:r>
            <a:r>
              <a:rPr lang="fr-FR" sz="1000">
                <a:latin typeface="Arial" panose="020B0604020202020204" pitchFamily="34" charset="0"/>
                <a:cs typeface="Arial" panose="020B0604020202020204" pitchFamily="34" charset="0"/>
              </a:rPr>
              <a:t>  2019 Mar;11(2):188-200.</a:t>
            </a:r>
          </a:p>
        </p:txBody>
      </p:sp>
      <p:sp>
        <p:nvSpPr>
          <p:cNvPr id="3" name="ZoneTexte 2">
            <a:extLst>
              <a:ext uri="{FF2B5EF4-FFF2-40B4-BE49-F238E27FC236}">
                <a16:creationId xmlns:a16="http://schemas.microsoft.com/office/drawing/2014/main" id="{AE9124F4-C16F-EB83-4E42-C517E335BF7D}"/>
              </a:ext>
            </a:extLst>
          </p:cNvPr>
          <p:cNvSpPr txBox="1"/>
          <p:nvPr/>
        </p:nvSpPr>
        <p:spPr>
          <a:xfrm>
            <a:off x="7495112" y="302835"/>
            <a:ext cx="1359713" cy="430887"/>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p>
            <a:pPr algn="ctr" defTabSz="514350">
              <a:defRPr/>
            </a:pPr>
            <a:r>
              <a:rPr lang="fr-FR" sz="1100" b="1">
                <a:solidFill>
                  <a:schemeClr val="bg1"/>
                </a:solidFill>
                <a:latin typeface="Arial" panose="020B0604020202020204" pitchFamily="34" charset="0"/>
                <a:cs typeface="Arial" panose="020B0604020202020204" pitchFamily="34" charset="0"/>
              </a:rPr>
              <a:t>16% des asthmes de l’adulte </a:t>
            </a:r>
            <a:r>
              <a:rPr lang="fr-FR" sz="1100" b="1" baseline="30000">
                <a:solidFill>
                  <a:schemeClr val="bg1"/>
                </a:solidFill>
                <a:latin typeface="Arial" panose="020B0604020202020204" pitchFamily="34" charset="0"/>
                <a:cs typeface="Arial" panose="020B0604020202020204" pitchFamily="34" charset="0"/>
              </a:rPr>
              <a:t>1</a:t>
            </a:r>
            <a:endParaRPr lang="fr-FR" sz="1100" b="1">
              <a:solidFill>
                <a:schemeClr val="bg1"/>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728A2646-2FCF-7759-C83A-BA708A86DD15}"/>
              </a:ext>
            </a:extLst>
          </p:cNvPr>
          <p:cNvSpPr txBox="1"/>
          <p:nvPr/>
        </p:nvSpPr>
        <p:spPr>
          <a:xfrm>
            <a:off x="6935786" y="1211898"/>
            <a:ext cx="1689930" cy="430887"/>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fr-FR"/>
            </a:defPPr>
            <a:lvl1pPr algn="ctr" defTabSz="514350">
              <a:defRPr sz="1200" b="1">
                <a:solidFill>
                  <a:prstClr val="black"/>
                </a:solidFill>
                <a:latin typeface="Calibri Light" panose="020F0302020204030204"/>
              </a:defRPr>
            </a:lvl1pPr>
          </a:lstStyle>
          <a:p>
            <a:r>
              <a:rPr lang="fr-FR" sz="1100">
                <a:solidFill>
                  <a:schemeClr val="bg1"/>
                </a:solidFill>
                <a:latin typeface="Arial" panose="020B0604020202020204" pitchFamily="34" charset="0"/>
                <a:cs typeface="Arial" panose="020B0604020202020204" pitchFamily="34" charset="0"/>
              </a:rPr>
              <a:t>10% à 15% des asthmes de novo </a:t>
            </a:r>
            <a:r>
              <a:rPr lang="fr-FR" sz="1100" baseline="30000">
                <a:solidFill>
                  <a:schemeClr val="bg1"/>
                </a:solidFill>
                <a:latin typeface="Arial" panose="020B0604020202020204" pitchFamily="34" charset="0"/>
                <a:cs typeface="Arial" panose="020B0604020202020204" pitchFamily="34" charset="0"/>
              </a:rPr>
              <a:t>3</a:t>
            </a:r>
            <a:r>
              <a:rPr lang="fr-FR" sz="1100">
                <a:solidFill>
                  <a:schemeClr val="bg1"/>
                </a:solidFill>
                <a:latin typeface="Arial" panose="020B0604020202020204" pitchFamily="34" charset="0"/>
                <a:cs typeface="Arial" panose="020B0604020202020204" pitchFamily="34" charset="0"/>
              </a:rPr>
              <a:t> </a:t>
            </a:r>
          </a:p>
        </p:txBody>
      </p:sp>
      <p:sp>
        <p:nvSpPr>
          <p:cNvPr id="5" name="ZoneTexte 4">
            <a:extLst>
              <a:ext uri="{FF2B5EF4-FFF2-40B4-BE49-F238E27FC236}">
                <a16:creationId xmlns:a16="http://schemas.microsoft.com/office/drawing/2014/main" id="{D6AE996D-57DA-AC5C-E6EC-02BD8E639CB9}"/>
              </a:ext>
            </a:extLst>
          </p:cNvPr>
          <p:cNvSpPr txBox="1"/>
          <p:nvPr/>
        </p:nvSpPr>
        <p:spPr>
          <a:xfrm>
            <a:off x="392429" y="2392461"/>
            <a:ext cx="2222501" cy="261610"/>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fr-FR"/>
            </a:defPPr>
            <a:lvl1pPr algn="ctr" defTabSz="514350">
              <a:defRPr sz="1200" b="1">
                <a:solidFill>
                  <a:prstClr val="black"/>
                </a:solidFill>
                <a:latin typeface="Calibri Light" panose="020F0302020204030204"/>
              </a:defRPr>
            </a:lvl1pPr>
          </a:lstStyle>
          <a:p>
            <a:r>
              <a:rPr lang="fr-FR" sz="1100">
                <a:solidFill>
                  <a:schemeClr val="bg1"/>
                </a:solidFill>
                <a:latin typeface="Arial" panose="020B0604020202020204" pitchFamily="34" charset="0"/>
                <a:cs typeface="Arial" panose="020B0604020202020204" pitchFamily="34" charset="0"/>
              </a:rPr>
              <a:t> prévalence médiane 21,5% </a:t>
            </a:r>
            <a:r>
              <a:rPr lang="fr-FR" sz="1100" baseline="30000">
                <a:solidFill>
                  <a:schemeClr val="bg1"/>
                </a:solidFill>
                <a:latin typeface="Arial" panose="020B0604020202020204" pitchFamily="34" charset="0"/>
                <a:cs typeface="Arial" panose="020B0604020202020204" pitchFamily="34" charset="0"/>
              </a:rPr>
              <a:t>2</a:t>
            </a:r>
            <a:endParaRPr lang="fr-FR" sz="1100">
              <a:solidFill>
                <a:schemeClr val="bg1"/>
              </a:solidFill>
              <a:latin typeface="Arial" panose="020B0604020202020204" pitchFamily="34" charset="0"/>
              <a:cs typeface="Arial" panose="020B0604020202020204" pitchFamily="34" charset="0"/>
            </a:endParaRPr>
          </a:p>
        </p:txBody>
      </p:sp>
      <p:sp>
        <p:nvSpPr>
          <p:cNvPr id="9" name="Connecteur 8">
            <a:extLst>
              <a:ext uri="{FF2B5EF4-FFF2-40B4-BE49-F238E27FC236}">
                <a16:creationId xmlns:a16="http://schemas.microsoft.com/office/drawing/2014/main" id="{FB93EC64-27C8-9A58-80F4-EF01A309533B}"/>
              </a:ext>
            </a:extLst>
          </p:cNvPr>
          <p:cNvSpPr/>
          <p:nvPr/>
        </p:nvSpPr>
        <p:spPr>
          <a:xfrm>
            <a:off x="4134205" y="2733328"/>
            <a:ext cx="684137" cy="296665"/>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latin typeface="Arial" panose="020B0604020202020204" pitchFamily="34" charset="0"/>
                <a:cs typeface="Arial" panose="020B0604020202020204" pitchFamily="34" charset="0"/>
              </a:rPr>
              <a:t>80%</a:t>
            </a:r>
          </a:p>
        </p:txBody>
      </p:sp>
      <p:sp>
        <p:nvSpPr>
          <p:cNvPr id="10" name="Connecteur 9">
            <a:extLst>
              <a:ext uri="{FF2B5EF4-FFF2-40B4-BE49-F238E27FC236}">
                <a16:creationId xmlns:a16="http://schemas.microsoft.com/office/drawing/2014/main" id="{A830523E-91B5-2DBF-863B-7E501DCE8726}"/>
              </a:ext>
            </a:extLst>
          </p:cNvPr>
          <p:cNvSpPr/>
          <p:nvPr/>
        </p:nvSpPr>
        <p:spPr>
          <a:xfrm>
            <a:off x="7989018" y="2635869"/>
            <a:ext cx="684137" cy="296665"/>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latin typeface="Arial" panose="020B0604020202020204" pitchFamily="34" charset="0"/>
                <a:cs typeface="Arial" panose="020B0604020202020204" pitchFamily="34" charset="0"/>
              </a:rPr>
              <a:t>20%</a:t>
            </a:r>
          </a:p>
        </p:txBody>
      </p:sp>
      <p:sp>
        <p:nvSpPr>
          <p:cNvPr id="7" name="Rectangle 6">
            <a:extLst>
              <a:ext uri="{FF2B5EF4-FFF2-40B4-BE49-F238E27FC236}">
                <a16:creationId xmlns:a16="http://schemas.microsoft.com/office/drawing/2014/main" id="{5EDF00EB-2B3E-DD3A-E80F-DCE7EB7BDAA3}"/>
              </a:ext>
            </a:extLst>
          </p:cNvPr>
          <p:cNvSpPr/>
          <p:nvPr/>
        </p:nvSpPr>
        <p:spPr>
          <a:xfrm>
            <a:off x="3989864" y="2623503"/>
            <a:ext cx="2595563" cy="1108370"/>
          </a:xfrm>
          <a:prstGeom prst="rect">
            <a:avLst/>
          </a:prstGeom>
          <a:noFill/>
          <a:ln w="38100">
            <a:solidFill>
              <a:schemeClr val="accent2"/>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84951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3576E44-1D9E-8161-F888-0D1FD714F26A}"/>
              </a:ext>
            </a:extLst>
          </p:cNvPr>
          <p:cNvSpPr>
            <a:spLocks noGrp="1"/>
          </p:cNvSpPr>
          <p:nvPr>
            <p:ph type="title"/>
          </p:nvPr>
        </p:nvSpPr>
        <p:spPr/>
        <p:txBody>
          <a:bodyPr>
            <a:normAutofit/>
          </a:bodyPr>
          <a:lstStyle/>
          <a:p>
            <a:pPr>
              <a:spcBef>
                <a:spcPts val="0"/>
              </a:spcBef>
            </a:pPr>
            <a:r>
              <a:rPr lang="fr-FR" sz="2800">
                <a:latin typeface="Arial" panose="020B0604020202020204" pitchFamily="34" charset="0"/>
                <a:cs typeface="Arial" panose="020B0604020202020204" pitchFamily="34" charset="0"/>
              </a:rPr>
              <a:t>Asthmes professionnels induit par les irritants</a:t>
            </a:r>
          </a:p>
        </p:txBody>
      </p:sp>
      <p:sp>
        <p:nvSpPr>
          <p:cNvPr id="5" name="Espace réservé du texte 4">
            <a:extLst>
              <a:ext uri="{FF2B5EF4-FFF2-40B4-BE49-F238E27FC236}">
                <a16:creationId xmlns:a16="http://schemas.microsoft.com/office/drawing/2014/main" id="{E4668896-8636-600F-6DE6-377166ACFF5D}"/>
              </a:ext>
            </a:extLst>
          </p:cNvPr>
          <p:cNvSpPr>
            <a:spLocks noGrp="1"/>
          </p:cNvSpPr>
          <p:nvPr>
            <p:ph type="body" idx="1"/>
          </p:nvPr>
        </p:nvSpPr>
        <p:spPr/>
        <p:txBody>
          <a:bodyPr anchor="ctr">
            <a:normAutofit/>
          </a:bodyPr>
          <a:lstStyle/>
          <a:p>
            <a:pPr algn="ctr">
              <a:spcBef>
                <a:spcPts val="0"/>
              </a:spcBef>
            </a:pPr>
            <a:r>
              <a:rPr lang="fr-FR" altLang="fr-FR">
                <a:latin typeface="Arial" panose="020B0604020202020204" pitchFamily="34" charset="0"/>
                <a:cs typeface="Arial" panose="020B0604020202020204" pitchFamily="34" charset="0"/>
              </a:rPr>
              <a:t>Trois  phénotypes identifiés : </a:t>
            </a:r>
          </a:p>
        </p:txBody>
      </p:sp>
      <p:sp>
        <p:nvSpPr>
          <p:cNvPr id="6" name="Espace réservé du contenu 5">
            <a:extLst>
              <a:ext uri="{FF2B5EF4-FFF2-40B4-BE49-F238E27FC236}">
                <a16:creationId xmlns:a16="http://schemas.microsoft.com/office/drawing/2014/main" id="{620B7F5A-1B8C-53A2-96BE-4F06E4BAE6D1}"/>
              </a:ext>
            </a:extLst>
          </p:cNvPr>
          <p:cNvSpPr>
            <a:spLocks noGrp="1"/>
          </p:cNvSpPr>
          <p:nvPr>
            <p:ph sz="half" idx="2"/>
          </p:nvPr>
        </p:nvSpPr>
        <p:spPr/>
        <p:txBody>
          <a:bodyPr>
            <a:normAutofit fontScale="55000" lnSpcReduction="20000"/>
          </a:bodyPr>
          <a:lstStyle/>
          <a:p>
            <a:pPr marL="0" indent="0">
              <a:lnSpc>
                <a:spcPct val="120000"/>
              </a:lnSpc>
              <a:spcBef>
                <a:spcPts val="0"/>
              </a:spcBef>
            </a:pPr>
            <a:r>
              <a:rPr lang="fr-FR" altLang="fr-FR" sz="2400" b="1">
                <a:solidFill>
                  <a:schemeClr val="accent1"/>
                </a:solidFill>
                <a:latin typeface="Arial" panose="020B0604020202020204" pitchFamily="34" charset="0"/>
                <a:cs typeface="Arial" panose="020B0604020202020204" pitchFamily="34" charset="0"/>
              </a:rPr>
              <a:t> Asthme induit par les irritants aigu ou certain  (RADS ou Brooks)</a:t>
            </a:r>
          </a:p>
          <a:p>
            <a:pPr marL="0" indent="0">
              <a:lnSpc>
                <a:spcPct val="120000"/>
              </a:lnSpc>
              <a:spcBef>
                <a:spcPts val="0"/>
              </a:spcBef>
            </a:pPr>
            <a:endParaRPr lang="fr-FR" altLang="fr-FR" sz="2400">
              <a:solidFill>
                <a:schemeClr val="accent1"/>
              </a:solidFill>
              <a:latin typeface="Arial" panose="020B0604020202020204" pitchFamily="34" charset="0"/>
              <a:cs typeface="Arial" panose="020B0604020202020204" pitchFamily="34" charset="0"/>
            </a:endParaRPr>
          </a:p>
          <a:p>
            <a:pPr marL="0" indent="0">
              <a:lnSpc>
                <a:spcPct val="120000"/>
              </a:lnSpc>
              <a:spcBef>
                <a:spcPts val="0"/>
              </a:spcBef>
            </a:pPr>
            <a:r>
              <a:rPr lang="fr-FR" altLang="fr-FR" sz="2400" b="1">
                <a:solidFill>
                  <a:schemeClr val="accent1"/>
                </a:solidFill>
                <a:latin typeface="Arial" panose="020B0604020202020204" pitchFamily="34" charset="0"/>
                <a:cs typeface="Arial" panose="020B0604020202020204" pitchFamily="34" charset="0"/>
              </a:rPr>
              <a:t> Asthme induit par les irritants probable </a:t>
            </a:r>
          </a:p>
          <a:p>
            <a:pPr lvl="1">
              <a:lnSpc>
                <a:spcPct val="120000"/>
              </a:lnSpc>
              <a:spcBef>
                <a:spcPts val="0"/>
              </a:spcBef>
              <a:buFont typeface="Wingdings" panose="05000000000000000000" pitchFamily="2" charset="2"/>
              <a:buChar char="ü"/>
            </a:pPr>
            <a:r>
              <a:rPr lang="fr-FR" altLang="fr-FR" sz="2100">
                <a:latin typeface="Arial" panose="020B0604020202020204" pitchFamily="34" charset="0"/>
                <a:cs typeface="Arial" panose="020B0604020202020204" pitchFamily="34" charset="0"/>
              </a:rPr>
              <a:t>exposition répétée à des concentrations plus faibles</a:t>
            </a:r>
          </a:p>
          <a:p>
            <a:pPr marL="0" indent="0">
              <a:lnSpc>
                <a:spcPct val="120000"/>
              </a:lnSpc>
              <a:spcBef>
                <a:spcPts val="0"/>
              </a:spcBef>
            </a:pPr>
            <a:endParaRPr lang="fr-FR" altLang="fr-FR" sz="2400">
              <a:latin typeface="Arial" panose="020B0604020202020204" pitchFamily="34" charset="0"/>
              <a:cs typeface="Arial" panose="020B0604020202020204" pitchFamily="34" charset="0"/>
            </a:endParaRPr>
          </a:p>
          <a:p>
            <a:pPr marL="0" indent="0">
              <a:lnSpc>
                <a:spcPct val="120000"/>
              </a:lnSpc>
              <a:spcBef>
                <a:spcPts val="0"/>
              </a:spcBef>
            </a:pPr>
            <a:r>
              <a:rPr lang="fr-FR" altLang="fr-FR" sz="2400" b="1">
                <a:solidFill>
                  <a:schemeClr val="accent1"/>
                </a:solidFill>
                <a:latin typeface="Arial" panose="020B0604020202020204" pitchFamily="34" charset="0"/>
                <a:cs typeface="Arial" panose="020B0604020202020204" pitchFamily="34" charset="0"/>
              </a:rPr>
              <a:t>Asthme induit par les irritants possible </a:t>
            </a:r>
          </a:p>
          <a:p>
            <a:pPr lvl="1">
              <a:lnSpc>
                <a:spcPct val="120000"/>
              </a:lnSpc>
              <a:spcBef>
                <a:spcPts val="0"/>
              </a:spcBef>
              <a:buFont typeface="Wingdings" panose="05000000000000000000" pitchFamily="2" charset="2"/>
              <a:buChar char="ü"/>
            </a:pPr>
            <a:r>
              <a:rPr lang="fr-FR" altLang="fr-FR" sz="1900">
                <a:latin typeface="Arial" panose="020B0604020202020204" pitchFamily="34" charset="0"/>
                <a:cs typeface="Arial" panose="020B0604020202020204" pitchFamily="34" charset="0"/>
              </a:rPr>
              <a:t>exposition chronique ou répétée à des concentrations faibles à modérées</a:t>
            </a:r>
          </a:p>
          <a:p>
            <a:pPr lvl="1">
              <a:lnSpc>
                <a:spcPct val="120000"/>
              </a:lnSpc>
              <a:spcBef>
                <a:spcPts val="0"/>
              </a:spcBef>
              <a:buFont typeface="Wingdings" panose="05000000000000000000" pitchFamily="2" charset="2"/>
              <a:buChar char="ü"/>
            </a:pPr>
            <a:r>
              <a:rPr lang="fr-FR" altLang="fr-FR" sz="1900">
                <a:latin typeface="Arial" panose="020B0604020202020204" pitchFamily="34" charset="0"/>
                <a:cs typeface="Arial" panose="020B0604020202020204" pitchFamily="34" charset="0"/>
              </a:rPr>
              <a:t>impossible à diagnostiquer avec certitude à l’échelle individuelle (identification épidémiologique)</a:t>
            </a:r>
          </a:p>
          <a:p>
            <a:pPr>
              <a:spcBef>
                <a:spcPts val="0"/>
              </a:spcBef>
            </a:pPr>
            <a:endParaRPr lang="fr-FR">
              <a:latin typeface="Arial" panose="020B0604020202020204" pitchFamily="34" charset="0"/>
              <a:cs typeface="Arial" panose="020B0604020202020204" pitchFamily="34" charset="0"/>
            </a:endParaRPr>
          </a:p>
        </p:txBody>
      </p:sp>
      <p:sp>
        <p:nvSpPr>
          <p:cNvPr id="7" name="Espace réservé du texte 6">
            <a:extLst>
              <a:ext uri="{FF2B5EF4-FFF2-40B4-BE49-F238E27FC236}">
                <a16:creationId xmlns:a16="http://schemas.microsoft.com/office/drawing/2014/main" id="{EC1EC0BB-4907-0738-4886-76470C34656B}"/>
              </a:ext>
            </a:extLst>
          </p:cNvPr>
          <p:cNvSpPr>
            <a:spLocks noGrp="1"/>
          </p:cNvSpPr>
          <p:nvPr>
            <p:ph type="body" sz="quarter" idx="3"/>
          </p:nvPr>
        </p:nvSpPr>
        <p:spPr>
          <a:xfrm>
            <a:off x="4629150" y="1260872"/>
            <a:ext cx="4018359" cy="617934"/>
          </a:xfrm>
        </p:spPr>
        <p:style>
          <a:lnRef idx="2">
            <a:schemeClr val="accent1"/>
          </a:lnRef>
          <a:fillRef idx="1">
            <a:schemeClr val="lt1"/>
          </a:fillRef>
          <a:effectRef idx="0">
            <a:schemeClr val="accent1"/>
          </a:effectRef>
          <a:fontRef idx="minor">
            <a:schemeClr val="dk1"/>
          </a:fontRef>
        </p:style>
        <p:txBody>
          <a:bodyPr anchor="ctr">
            <a:noAutofit/>
          </a:bodyPr>
          <a:lstStyle/>
          <a:p>
            <a:pPr algn="ctr">
              <a:lnSpc>
                <a:spcPct val="100000"/>
              </a:lnSpc>
              <a:spcBef>
                <a:spcPts val="0"/>
              </a:spcBef>
            </a:pPr>
            <a:r>
              <a:rPr lang="fr-FR" b="1">
                <a:latin typeface="Arial" panose="020B0604020202020204" pitchFamily="34" charset="0"/>
                <a:cs typeface="Arial" panose="020B0604020202020204" pitchFamily="34" charset="0"/>
              </a:rPr>
              <a:t>Critères diagnostiques </a:t>
            </a:r>
          </a:p>
          <a:p>
            <a:pPr algn="ctr">
              <a:lnSpc>
                <a:spcPct val="100000"/>
              </a:lnSpc>
              <a:spcBef>
                <a:spcPts val="0"/>
              </a:spcBef>
            </a:pPr>
            <a:r>
              <a:rPr lang="fr-FR" b="1">
                <a:latin typeface="Arial" panose="020B0604020202020204" pitchFamily="34" charset="0"/>
                <a:cs typeface="Arial" panose="020B0604020202020204" pitchFamily="34" charset="0"/>
              </a:rPr>
              <a:t>(Brooks-1985)</a:t>
            </a:r>
            <a:endParaRPr lang="fr-FR">
              <a:latin typeface="Arial" panose="020B0604020202020204" pitchFamily="34" charset="0"/>
              <a:cs typeface="Arial" panose="020B0604020202020204" pitchFamily="34" charset="0"/>
            </a:endParaRPr>
          </a:p>
        </p:txBody>
      </p:sp>
      <p:sp>
        <p:nvSpPr>
          <p:cNvPr id="8" name="Espace réservé du contenu 7">
            <a:extLst>
              <a:ext uri="{FF2B5EF4-FFF2-40B4-BE49-F238E27FC236}">
                <a16:creationId xmlns:a16="http://schemas.microsoft.com/office/drawing/2014/main" id="{DDC4FDAE-528E-854E-3335-08D2D3422271}"/>
              </a:ext>
            </a:extLst>
          </p:cNvPr>
          <p:cNvSpPr>
            <a:spLocks noGrp="1"/>
          </p:cNvSpPr>
          <p:nvPr>
            <p:ph sz="quarter" idx="4"/>
          </p:nvPr>
        </p:nvSpPr>
        <p:spPr>
          <a:xfrm>
            <a:off x="4629150" y="1878806"/>
            <a:ext cx="4018359" cy="2763441"/>
          </a:xfrm>
        </p:spPr>
        <p:style>
          <a:lnRef idx="2">
            <a:schemeClr val="accent1"/>
          </a:lnRef>
          <a:fillRef idx="1">
            <a:schemeClr val="lt1"/>
          </a:fillRef>
          <a:effectRef idx="0">
            <a:schemeClr val="accent1"/>
          </a:effectRef>
          <a:fontRef idx="minor">
            <a:schemeClr val="dk1"/>
          </a:fontRef>
        </p:style>
        <p:txBody>
          <a:bodyPr>
            <a:normAutofit fontScale="55000" lnSpcReduction="20000"/>
          </a:bodyPr>
          <a:lstStyle/>
          <a:p>
            <a:pPr marL="202406" indent="-202406">
              <a:spcBef>
                <a:spcPts val="0"/>
              </a:spcBef>
            </a:pPr>
            <a:endParaRPr lang="fr-FR" altLang="fr-FR">
              <a:latin typeface="Arial" panose="020B0604020202020204" pitchFamily="34" charset="0"/>
              <a:cs typeface="Arial" panose="020B0604020202020204" pitchFamily="34" charset="0"/>
            </a:endParaRPr>
          </a:p>
          <a:p>
            <a:pPr marL="202406" indent="-202406">
              <a:lnSpc>
                <a:spcPct val="120000"/>
              </a:lnSpc>
              <a:spcBef>
                <a:spcPts val="0"/>
              </a:spcBef>
            </a:pPr>
            <a:r>
              <a:rPr lang="fr-FR" altLang="fr-FR">
                <a:latin typeface="Arial" panose="020B0604020202020204" pitchFamily="34" charset="0"/>
                <a:cs typeface="Arial" panose="020B0604020202020204" pitchFamily="34" charset="0"/>
              </a:rPr>
              <a:t>Absence de plainte respiratoire antérieure</a:t>
            </a:r>
          </a:p>
          <a:p>
            <a:pPr marL="202406" indent="-202406">
              <a:lnSpc>
                <a:spcPct val="120000"/>
              </a:lnSpc>
              <a:spcBef>
                <a:spcPts val="0"/>
              </a:spcBef>
            </a:pPr>
            <a:r>
              <a:rPr lang="fr-FR" altLang="fr-FR">
                <a:latin typeface="Arial" panose="020B0604020202020204" pitchFamily="34" charset="0"/>
                <a:cs typeface="Arial" panose="020B0604020202020204" pitchFamily="34" charset="0"/>
              </a:rPr>
              <a:t>Apparition symptômes </a:t>
            </a:r>
            <a:r>
              <a:rPr lang="fr-FR" altLang="fr-FR" b="1">
                <a:solidFill>
                  <a:schemeClr val="accent1"/>
                </a:solidFill>
                <a:latin typeface="Arial" panose="020B0604020202020204" pitchFamily="34" charset="0"/>
                <a:cs typeface="Arial" panose="020B0604020202020204" pitchFamily="34" charset="0"/>
              </a:rPr>
              <a:t>après accident unique</a:t>
            </a:r>
          </a:p>
          <a:p>
            <a:pPr marL="202406" indent="-202406">
              <a:lnSpc>
                <a:spcPct val="120000"/>
              </a:lnSpc>
              <a:spcBef>
                <a:spcPts val="0"/>
              </a:spcBef>
            </a:pPr>
            <a:r>
              <a:rPr lang="fr-FR" altLang="fr-FR">
                <a:latin typeface="Arial" panose="020B0604020202020204" pitchFamily="34" charset="0"/>
                <a:cs typeface="Arial" panose="020B0604020202020204" pitchFamily="34" charset="0"/>
              </a:rPr>
              <a:t>Exposition à de </a:t>
            </a:r>
            <a:r>
              <a:rPr lang="fr-FR" altLang="fr-FR" b="1">
                <a:solidFill>
                  <a:schemeClr val="accent1"/>
                </a:solidFill>
                <a:latin typeface="Arial" panose="020B0604020202020204" pitchFamily="34" charset="0"/>
                <a:cs typeface="Arial" panose="020B0604020202020204" pitchFamily="34" charset="0"/>
              </a:rPr>
              <a:t>très forte concentration</a:t>
            </a:r>
          </a:p>
          <a:p>
            <a:pPr marL="202406" indent="-202406">
              <a:lnSpc>
                <a:spcPct val="120000"/>
              </a:lnSpc>
              <a:spcBef>
                <a:spcPts val="0"/>
              </a:spcBef>
            </a:pPr>
            <a:r>
              <a:rPr lang="fr-FR" altLang="fr-FR">
                <a:latin typeface="Arial" panose="020B0604020202020204" pitchFamily="34" charset="0"/>
                <a:cs typeface="Arial" panose="020B0604020202020204" pitchFamily="34" charset="0"/>
              </a:rPr>
              <a:t>Apparition des symptômes dans les </a:t>
            </a:r>
            <a:r>
              <a:rPr lang="fr-FR" altLang="fr-FR" b="1">
                <a:solidFill>
                  <a:schemeClr val="accent1"/>
                </a:solidFill>
                <a:latin typeface="Arial" panose="020B0604020202020204" pitchFamily="34" charset="0"/>
                <a:cs typeface="Arial" panose="020B0604020202020204" pitchFamily="34" charset="0"/>
              </a:rPr>
              <a:t>24h</a:t>
            </a:r>
          </a:p>
          <a:p>
            <a:pPr marL="202406" indent="-202406">
              <a:lnSpc>
                <a:spcPct val="120000"/>
              </a:lnSpc>
              <a:spcBef>
                <a:spcPts val="0"/>
              </a:spcBef>
            </a:pPr>
            <a:r>
              <a:rPr lang="fr-FR" altLang="fr-FR">
                <a:latin typeface="Arial" panose="020B0604020202020204" pitchFamily="34" charset="0"/>
                <a:cs typeface="Arial" panose="020B0604020202020204" pitchFamily="34" charset="0"/>
              </a:rPr>
              <a:t>Persistance </a:t>
            </a:r>
            <a:r>
              <a:rPr lang="fr-FR" altLang="fr-FR" b="1">
                <a:solidFill>
                  <a:schemeClr val="accent1"/>
                </a:solidFill>
                <a:latin typeface="Arial" panose="020B0604020202020204" pitchFamily="34" charset="0"/>
                <a:cs typeface="Arial" panose="020B0604020202020204" pitchFamily="34" charset="0"/>
              </a:rPr>
              <a:t>au moins 3 mois</a:t>
            </a:r>
          </a:p>
          <a:p>
            <a:pPr marL="202406" indent="-202406">
              <a:lnSpc>
                <a:spcPct val="120000"/>
              </a:lnSpc>
              <a:spcBef>
                <a:spcPts val="0"/>
              </a:spcBef>
            </a:pPr>
            <a:r>
              <a:rPr lang="fr-FR" altLang="fr-FR">
                <a:latin typeface="Arial" panose="020B0604020202020204" pitchFamily="34" charset="0"/>
                <a:cs typeface="Arial" panose="020B0604020202020204" pitchFamily="34" charset="0"/>
              </a:rPr>
              <a:t>Symptômes d’asthme (toux sifflement, dyspnée)</a:t>
            </a:r>
          </a:p>
          <a:p>
            <a:pPr marL="202406" indent="-202406">
              <a:lnSpc>
                <a:spcPct val="120000"/>
              </a:lnSpc>
              <a:spcBef>
                <a:spcPts val="0"/>
              </a:spcBef>
            </a:pPr>
            <a:r>
              <a:rPr lang="fr-FR" altLang="fr-FR">
                <a:latin typeface="Arial" panose="020B0604020202020204" pitchFamily="34" charset="0"/>
                <a:cs typeface="Arial" panose="020B0604020202020204" pitchFamily="34" charset="0"/>
              </a:rPr>
              <a:t>Possible obstruction aux EFR</a:t>
            </a:r>
          </a:p>
          <a:p>
            <a:pPr marL="202406" indent="-202406">
              <a:lnSpc>
                <a:spcPct val="120000"/>
              </a:lnSpc>
              <a:spcBef>
                <a:spcPts val="0"/>
              </a:spcBef>
            </a:pPr>
            <a:r>
              <a:rPr lang="fr-FR" altLang="fr-FR" b="1">
                <a:solidFill>
                  <a:schemeClr val="accent1"/>
                </a:solidFill>
                <a:latin typeface="Arial" panose="020B0604020202020204" pitchFamily="34" charset="0"/>
                <a:cs typeface="Arial" panose="020B0604020202020204" pitchFamily="34" charset="0"/>
              </a:rPr>
              <a:t>Test </a:t>
            </a:r>
            <a:r>
              <a:rPr lang="fr-FR" altLang="fr-FR" b="1" err="1">
                <a:solidFill>
                  <a:schemeClr val="accent1"/>
                </a:solidFill>
                <a:latin typeface="Arial" panose="020B0604020202020204" pitchFamily="34" charset="0"/>
                <a:cs typeface="Arial" panose="020B0604020202020204" pitchFamily="34" charset="0"/>
              </a:rPr>
              <a:t>métacholine</a:t>
            </a:r>
            <a:r>
              <a:rPr lang="fr-FR" altLang="fr-FR" b="1">
                <a:solidFill>
                  <a:schemeClr val="accent1"/>
                </a:solidFill>
                <a:latin typeface="Arial" panose="020B0604020202020204" pitchFamily="34" charset="0"/>
                <a:cs typeface="Arial" panose="020B0604020202020204" pitchFamily="34" charset="0"/>
              </a:rPr>
              <a:t> +</a:t>
            </a:r>
          </a:p>
          <a:p>
            <a:pPr marL="202406" indent="-202406">
              <a:lnSpc>
                <a:spcPct val="120000"/>
              </a:lnSpc>
              <a:spcBef>
                <a:spcPts val="0"/>
              </a:spcBef>
            </a:pPr>
            <a:r>
              <a:rPr lang="fr-FR" altLang="fr-FR">
                <a:latin typeface="Arial" panose="020B0604020202020204" pitchFamily="34" charset="0"/>
                <a:cs typeface="Arial" panose="020B0604020202020204" pitchFamily="34" charset="0"/>
              </a:rPr>
              <a:t>Exclusion d’autres maladies pulmonaires</a:t>
            </a:r>
          </a:p>
          <a:p>
            <a:pPr>
              <a:spcBef>
                <a:spcPts val="0"/>
              </a:spcBef>
            </a:pPr>
            <a:endParaRPr 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0845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00D69-9955-B9A8-6F1C-EE67C61BEB4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9520ABD-2194-13C8-65D5-6F61066FE6D1}"/>
              </a:ext>
            </a:extLst>
          </p:cNvPr>
          <p:cNvSpPr>
            <a:spLocks noGrp="1"/>
          </p:cNvSpPr>
          <p:nvPr>
            <p:ph type="title"/>
          </p:nvPr>
        </p:nvSpPr>
        <p:spPr/>
        <p:txBody>
          <a:bodyPr>
            <a:normAutofit/>
          </a:bodyPr>
          <a:lstStyle/>
          <a:p>
            <a:r>
              <a:rPr lang="fr-FR" sz="2800">
                <a:latin typeface="Arial" panose="020B0604020202020204" pitchFamily="34" charset="0"/>
                <a:cs typeface="Arial" panose="020B0604020202020204" pitchFamily="34" charset="0"/>
              </a:rPr>
              <a:t>Asthmes professionnels induit par les irritants</a:t>
            </a:r>
            <a:endParaRPr lang="fr-FR" sz="3200">
              <a:latin typeface="Arial" panose="020B0604020202020204" pitchFamily="34" charset="0"/>
              <a:cs typeface="Arial" panose="020B0604020202020204" pitchFamily="34" charset="0"/>
            </a:endParaRPr>
          </a:p>
        </p:txBody>
      </p:sp>
      <p:sp>
        <p:nvSpPr>
          <p:cNvPr id="15" name="Espace réservé du contenu 14">
            <a:extLst>
              <a:ext uri="{FF2B5EF4-FFF2-40B4-BE49-F238E27FC236}">
                <a16:creationId xmlns:a16="http://schemas.microsoft.com/office/drawing/2014/main" id="{121D0E0C-FF16-9881-C935-F6011EDF0508}"/>
              </a:ext>
            </a:extLst>
          </p:cNvPr>
          <p:cNvSpPr>
            <a:spLocks noGrp="1"/>
          </p:cNvSpPr>
          <p:nvPr>
            <p:ph idx="1"/>
          </p:nvPr>
        </p:nvSpPr>
        <p:spPr/>
        <p:txBody>
          <a:bodyPr>
            <a:normAutofit/>
          </a:bodyPr>
          <a:lstStyle/>
          <a:p>
            <a:pPr marL="0" indent="0" algn="ctr" eaLnBrk="1" hangingPunct="1">
              <a:buNone/>
            </a:pPr>
            <a:r>
              <a:rPr lang="fr-FR" altLang="fr-FR">
                <a:latin typeface="Arial" panose="020B0604020202020204" pitchFamily="34" charset="0"/>
                <a:cs typeface="Arial" panose="020B0604020202020204" pitchFamily="34" charset="0"/>
              </a:rPr>
              <a:t>Tout agent ayant des propriétés irritantes, en particulier s’il se présente sous forme de vapeur ou d’aérosol (liquide ou sec) :</a:t>
            </a:r>
          </a:p>
          <a:p>
            <a:pPr eaLnBrk="1" hangingPunct="1"/>
            <a:endParaRPr lang="fr-FR" altLang="fr-FR">
              <a:latin typeface="Arial" panose="020B0604020202020204" pitchFamily="34" charset="0"/>
              <a:cs typeface="Arial" panose="020B0604020202020204" pitchFamily="34" charset="0"/>
            </a:endParaRPr>
          </a:p>
          <a:p>
            <a:pPr eaLnBrk="1" hangingPunct="1"/>
            <a:r>
              <a:rPr lang="fr-FR" altLang="fr-FR" sz="1800" b="1">
                <a:solidFill>
                  <a:schemeClr val="accent1"/>
                </a:solidFill>
                <a:latin typeface="Arial" panose="020B0604020202020204" pitchFamily="34" charset="0"/>
                <a:cs typeface="Arial" panose="020B0604020202020204" pitchFamily="34" charset="0"/>
              </a:rPr>
              <a:t>Gaz </a:t>
            </a:r>
            <a:r>
              <a:rPr lang="fr-FR" altLang="fr-FR" sz="1800">
                <a:solidFill>
                  <a:schemeClr val="accent1"/>
                </a:solidFill>
                <a:latin typeface="Arial" panose="020B0604020202020204" pitchFamily="34" charset="0"/>
                <a:cs typeface="Arial" panose="020B0604020202020204" pitchFamily="34" charset="0"/>
              </a:rPr>
              <a:t>: </a:t>
            </a:r>
            <a:r>
              <a:rPr lang="fr-FR" altLang="fr-FR" sz="1800">
                <a:latin typeface="Arial" panose="020B0604020202020204" pitchFamily="34" charset="0"/>
                <a:cs typeface="Arial" panose="020B0604020202020204" pitchFamily="34" charset="0"/>
              </a:rPr>
              <a:t>Chlore/</a:t>
            </a:r>
            <a:r>
              <a:rPr lang="fr-FR" altLang="fr-FR" sz="1800" err="1">
                <a:latin typeface="Arial" panose="020B0604020202020204" pitchFamily="34" charset="0"/>
                <a:cs typeface="Arial" panose="020B0604020202020204" pitchFamily="34" charset="0"/>
              </a:rPr>
              <a:t>chloramines</a:t>
            </a:r>
            <a:r>
              <a:rPr lang="fr-FR" altLang="fr-FR" sz="1800">
                <a:latin typeface="Arial" panose="020B0604020202020204" pitchFamily="34" charset="0"/>
                <a:cs typeface="Arial" panose="020B0604020202020204" pitchFamily="34" charset="0"/>
              </a:rPr>
              <a:t>, NH3, SO2, NO2, H2S…</a:t>
            </a:r>
          </a:p>
          <a:p>
            <a:pPr eaLnBrk="1" hangingPunct="1"/>
            <a:endParaRPr lang="fr-FR" altLang="fr-FR" sz="1800">
              <a:latin typeface="Arial" panose="020B0604020202020204" pitchFamily="34" charset="0"/>
              <a:cs typeface="Arial" panose="020B0604020202020204" pitchFamily="34" charset="0"/>
            </a:endParaRPr>
          </a:p>
          <a:p>
            <a:pPr eaLnBrk="1" hangingPunct="1"/>
            <a:r>
              <a:rPr lang="fr-FR" altLang="fr-FR" sz="1800" b="1">
                <a:solidFill>
                  <a:schemeClr val="accent1"/>
                </a:solidFill>
                <a:latin typeface="Arial" panose="020B0604020202020204" pitchFamily="34" charset="0"/>
                <a:cs typeface="Arial" panose="020B0604020202020204" pitchFamily="34" charset="0"/>
              </a:rPr>
              <a:t>Produits chimiques </a:t>
            </a:r>
            <a:r>
              <a:rPr lang="fr-FR" altLang="fr-FR" sz="1800">
                <a:solidFill>
                  <a:schemeClr val="accent1"/>
                </a:solidFill>
                <a:latin typeface="Arial" panose="020B0604020202020204" pitchFamily="34" charset="0"/>
                <a:cs typeface="Arial" panose="020B0604020202020204" pitchFamily="34" charset="0"/>
              </a:rPr>
              <a:t>: </a:t>
            </a:r>
            <a:r>
              <a:rPr lang="fr-FR" altLang="fr-FR" sz="1800">
                <a:latin typeface="Arial" panose="020B0604020202020204" pitchFamily="34" charset="0"/>
                <a:cs typeface="Arial" panose="020B0604020202020204" pitchFamily="34" charset="0"/>
              </a:rPr>
              <a:t>isocyanates, acides/bases fortes, aldéhydes, solvants, pesticides…</a:t>
            </a:r>
          </a:p>
          <a:p>
            <a:pPr eaLnBrk="1" hangingPunct="1"/>
            <a:endParaRPr lang="fr-FR" altLang="fr-FR" sz="1800">
              <a:latin typeface="Arial" panose="020B0604020202020204" pitchFamily="34" charset="0"/>
              <a:cs typeface="Arial" panose="020B0604020202020204" pitchFamily="34" charset="0"/>
            </a:endParaRPr>
          </a:p>
          <a:p>
            <a:pPr eaLnBrk="1" hangingPunct="1"/>
            <a:r>
              <a:rPr lang="fr-FR" altLang="fr-FR" sz="1800" b="1">
                <a:solidFill>
                  <a:schemeClr val="accent1"/>
                </a:solidFill>
                <a:latin typeface="Arial" panose="020B0604020202020204" pitchFamily="34" charset="0"/>
                <a:cs typeface="Arial" panose="020B0604020202020204" pitchFamily="34" charset="0"/>
              </a:rPr>
              <a:t>Mélanges complexes </a:t>
            </a:r>
            <a:r>
              <a:rPr lang="fr-FR" altLang="fr-FR" sz="1800">
                <a:solidFill>
                  <a:schemeClr val="accent1"/>
                </a:solidFill>
                <a:latin typeface="Arial" panose="020B0604020202020204" pitchFamily="34" charset="0"/>
                <a:cs typeface="Arial" panose="020B0604020202020204" pitchFamily="34" charset="0"/>
              </a:rPr>
              <a:t>: </a:t>
            </a:r>
            <a:r>
              <a:rPr lang="fr-FR" altLang="fr-FR" sz="1800">
                <a:latin typeface="Arial" panose="020B0604020202020204" pitchFamily="34" charset="0"/>
                <a:cs typeface="Arial" panose="020B0604020202020204" pitchFamily="34" charset="0"/>
              </a:rPr>
              <a:t>fumées d’incendie ou de soudure…</a:t>
            </a:r>
          </a:p>
          <a:p>
            <a:endParaRPr 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7269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D0FF3-7854-7D18-C210-A27D75B40D63}"/>
            </a:ext>
          </a:extLst>
        </p:cNvPr>
        <p:cNvGrpSpPr/>
        <p:nvPr/>
      </p:nvGrpSpPr>
      <p:grpSpPr>
        <a:xfrm>
          <a:off x="0" y="0"/>
          <a:ext cx="0" cy="0"/>
          <a:chOff x="0" y="0"/>
          <a:chExt cx="0" cy="0"/>
        </a:xfrm>
      </p:grpSpPr>
      <p:sp>
        <p:nvSpPr>
          <p:cNvPr id="13313" name="Titre 3">
            <a:extLst>
              <a:ext uri="{FF2B5EF4-FFF2-40B4-BE49-F238E27FC236}">
                <a16:creationId xmlns:a16="http://schemas.microsoft.com/office/drawing/2014/main" id="{DE608B5C-A970-8273-F12C-28D89000A287}"/>
              </a:ext>
            </a:extLst>
          </p:cNvPr>
          <p:cNvSpPr>
            <a:spLocks noGrp="1"/>
          </p:cNvSpPr>
          <p:nvPr>
            <p:ph type="title"/>
          </p:nvPr>
        </p:nvSpPr>
        <p:spPr>
          <a:xfrm>
            <a:off x="620794" y="195011"/>
            <a:ext cx="7886700" cy="994172"/>
          </a:xfrm>
        </p:spPr>
        <p:txBody>
          <a:bodyPr/>
          <a:lstStyle/>
          <a:p>
            <a:pPr algn="ctr"/>
            <a:r>
              <a:rPr lang="fr-FR" altLang="fr-FR" sz="2400">
                <a:latin typeface="Arial" panose="020B0604020202020204" pitchFamily="34" charset="0"/>
                <a:cs typeface="Arial" panose="020B0604020202020204" pitchFamily="34" charset="0"/>
              </a:rPr>
              <a:t>Asthmes en Relation  avec le travail (ART)</a:t>
            </a:r>
            <a:br>
              <a:rPr lang="fr-FR" altLang="fr-FR" sz="2400">
                <a:latin typeface="Arial" panose="020B0604020202020204" pitchFamily="34" charset="0"/>
                <a:cs typeface="Arial" panose="020B0604020202020204" pitchFamily="34" charset="0"/>
              </a:rPr>
            </a:br>
            <a:endParaRPr lang="en-US" altLang="fr-FR" sz="2400">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4CC8642A-7607-93B0-495C-CFE6795036AA}"/>
              </a:ext>
            </a:extLst>
          </p:cNvPr>
          <p:cNvSpPr txBox="1"/>
          <p:nvPr/>
        </p:nvSpPr>
        <p:spPr>
          <a:xfrm>
            <a:off x="392430" y="1378585"/>
            <a:ext cx="3452813"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fr-FR" altLang="fr-FR" sz="1200">
                <a:solidFill>
                  <a:srgbClr val="000000"/>
                </a:solidFill>
                <a:cs typeface="Arial" panose="020B0604020202020204" pitchFamily="34" charset="0"/>
              </a:rPr>
              <a:t>Asthmes </a:t>
            </a:r>
          </a:p>
          <a:p>
            <a:pPr algn="ctr"/>
            <a:r>
              <a:rPr lang="fr-FR" altLang="fr-FR" sz="1200">
                <a:solidFill>
                  <a:srgbClr val="000000"/>
                </a:solidFill>
                <a:cs typeface="Arial" panose="020B0604020202020204" pitchFamily="34" charset="0"/>
              </a:rPr>
              <a:t>aggravés </a:t>
            </a:r>
          </a:p>
          <a:p>
            <a:pPr algn="ctr"/>
            <a:r>
              <a:rPr lang="fr-FR" altLang="fr-FR" sz="1200">
                <a:solidFill>
                  <a:srgbClr val="000000"/>
                </a:solidFill>
                <a:cs typeface="Arial" panose="020B0604020202020204" pitchFamily="34" charset="0"/>
              </a:rPr>
              <a:t>par le travail</a:t>
            </a:r>
          </a:p>
          <a:p>
            <a:pPr algn="ctr"/>
            <a:r>
              <a:rPr lang="fr-FR" altLang="fr-FR" sz="1200" i="1">
                <a:solidFill>
                  <a:srgbClr val="000000"/>
                </a:solidFill>
                <a:cs typeface="Arial" panose="020B0604020202020204" pitchFamily="34" charset="0"/>
              </a:rPr>
              <a:t>(Work Exacerbated Asthma)</a:t>
            </a:r>
          </a:p>
        </p:txBody>
      </p:sp>
      <p:sp>
        <p:nvSpPr>
          <p:cNvPr id="8" name="ZoneTexte 7">
            <a:extLst>
              <a:ext uri="{FF2B5EF4-FFF2-40B4-BE49-F238E27FC236}">
                <a16:creationId xmlns:a16="http://schemas.microsoft.com/office/drawing/2014/main" id="{AE105C8A-494C-FE51-9BBD-D28FD048F9CA}"/>
              </a:ext>
            </a:extLst>
          </p:cNvPr>
          <p:cNvSpPr txBox="1"/>
          <p:nvPr/>
        </p:nvSpPr>
        <p:spPr>
          <a:xfrm>
            <a:off x="4513580" y="1288866"/>
            <a:ext cx="3554413" cy="1154162"/>
          </a:xfrm>
          <a:prstGeom prst="rect">
            <a:avLst/>
          </a:prstGeom>
        </p:spPr>
        <p:style>
          <a:lnRef idx="2">
            <a:schemeClr val="accent1"/>
          </a:lnRef>
          <a:fillRef idx="1">
            <a:schemeClr val="lt1"/>
          </a:fillRef>
          <a:effectRef idx="0">
            <a:schemeClr val="accent1"/>
          </a:effectRef>
          <a:fontRef idx="minor">
            <a:schemeClr val="dk1"/>
          </a:fontRef>
        </p:style>
        <p:txBody>
          <a:bodyPr anchor="ctr">
            <a:spAutoFit/>
          </a:bodyPr>
          <a:lstStyle/>
          <a:p>
            <a:pPr algn="ctr">
              <a:defRPr/>
            </a:pPr>
            <a:endParaRPr lang="fr-FR" sz="800">
              <a:latin typeface="Arial" panose="020B0604020202020204" pitchFamily="34" charset="0"/>
              <a:ea typeface="+mj-ea"/>
              <a:cs typeface="Arial" panose="020B0604020202020204" pitchFamily="34" charset="0"/>
            </a:endParaRPr>
          </a:p>
          <a:p>
            <a:pPr algn="ctr">
              <a:defRPr/>
            </a:pPr>
            <a:r>
              <a:rPr lang="fr-FR">
                <a:latin typeface="Arial" panose="020B0604020202020204" pitchFamily="34" charset="0"/>
                <a:ea typeface="+mj-ea"/>
                <a:cs typeface="Arial" panose="020B0604020202020204" pitchFamily="34" charset="0"/>
              </a:rPr>
              <a:t>Asthmes </a:t>
            </a:r>
          </a:p>
          <a:p>
            <a:pPr algn="ctr">
              <a:defRPr/>
            </a:pPr>
            <a:r>
              <a:rPr lang="fr-FR">
                <a:latin typeface="Arial" panose="020B0604020202020204" pitchFamily="34" charset="0"/>
                <a:ea typeface="+mj-ea"/>
                <a:cs typeface="Arial" panose="020B0604020202020204" pitchFamily="34" charset="0"/>
              </a:rPr>
              <a:t>Professionnels</a:t>
            </a:r>
          </a:p>
          <a:p>
            <a:pPr algn="ctr">
              <a:defRPr/>
            </a:pPr>
            <a:r>
              <a:rPr lang="fr-FR" sz="1600" i="1">
                <a:latin typeface="Arial" panose="020B0604020202020204" pitchFamily="34" charset="0"/>
                <a:ea typeface="+mj-ea"/>
                <a:cs typeface="Arial" panose="020B0604020202020204" pitchFamily="34" charset="0"/>
              </a:rPr>
              <a:t>(</a:t>
            </a:r>
            <a:r>
              <a:rPr lang="fr-FR" sz="1600" i="1" err="1">
                <a:latin typeface="Arial" panose="020B0604020202020204" pitchFamily="34" charset="0"/>
                <a:ea typeface="+mj-ea"/>
                <a:cs typeface="Arial" panose="020B0604020202020204" pitchFamily="34" charset="0"/>
              </a:rPr>
              <a:t>Occupational</a:t>
            </a:r>
            <a:r>
              <a:rPr lang="fr-FR" sz="1600" i="1">
                <a:latin typeface="Arial" panose="020B0604020202020204" pitchFamily="34" charset="0"/>
                <a:ea typeface="+mj-ea"/>
                <a:cs typeface="Arial" panose="020B0604020202020204" pitchFamily="34" charset="0"/>
              </a:rPr>
              <a:t> </a:t>
            </a:r>
            <a:r>
              <a:rPr lang="fr-FR" sz="1600" i="1" err="1">
                <a:latin typeface="Arial" panose="020B0604020202020204" pitchFamily="34" charset="0"/>
                <a:ea typeface="+mj-ea"/>
                <a:cs typeface="Arial" panose="020B0604020202020204" pitchFamily="34" charset="0"/>
              </a:rPr>
              <a:t>Asthma</a:t>
            </a:r>
            <a:r>
              <a:rPr lang="fr-FR" sz="1600" i="1">
                <a:latin typeface="Arial" panose="020B0604020202020204" pitchFamily="34" charset="0"/>
                <a:ea typeface="+mj-ea"/>
                <a:cs typeface="Arial" panose="020B0604020202020204" pitchFamily="34" charset="0"/>
              </a:rPr>
              <a:t>)</a:t>
            </a:r>
          </a:p>
          <a:p>
            <a:pPr algn="ctr">
              <a:defRPr/>
            </a:pPr>
            <a:endParaRPr lang="fr-FR" sz="900">
              <a:latin typeface="Arial" panose="020B0604020202020204" pitchFamily="34" charset="0"/>
              <a:ea typeface="+mj-ea"/>
              <a:cs typeface="Arial" panose="020B0604020202020204" pitchFamily="34" charset="0"/>
            </a:endParaRPr>
          </a:p>
        </p:txBody>
      </p:sp>
      <p:sp>
        <p:nvSpPr>
          <p:cNvPr id="11" name="Flèche vers le bas 10">
            <a:extLst>
              <a:ext uri="{FF2B5EF4-FFF2-40B4-BE49-F238E27FC236}">
                <a16:creationId xmlns:a16="http://schemas.microsoft.com/office/drawing/2014/main" id="{9209704D-8BF7-3373-AB2D-6274AB4A1BFD}"/>
              </a:ext>
            </a:extLst>
          </p:cNvPr>
          <p:cNvSpPr/>
          <p:nvPr/>
        </p:nvSpPr>
        <p:spPr>
          <a:xfrm rot="2827591">
            <a:off x="2809399" y="706279"/>
            <a:ext cx="165100" cy="750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latin typeface="Arial" panose="020B0604020202020204" pitchFamily="34" charset="0"/>
              <a:cs typeface="Arial" panose="020B0604020202020204" pitchFamily="34" charset="0"/>
            </a:endParaRPr>
          </a:p>
        </p:txBody>
      </p:sp>
      <p:sp>
        <p:nvSpPr>
          <p:cNvPr id="16" name="Flèche vers le bas 15">
            <a:extLst>
              <a:ext uri="{FF2B5EF4-FFF2-40B4-BE49-F238E27FC236}">
                <a16:creationId xmlns:a16="http://schemas.microsoft.com/office/drawing/2014/main" id="{B22653B1-1774-17CF-165A-85F161EDD49C}"/>
              </a:ext>
            </a:extLst>
          </p:cNvPr>
          <p:cNvSpPr/>
          <p:nvPr/>
        </p:nvSpPr>
        <p:spPr>
          <a:xfrm rot="18894282">
            <a:off x="5238723" y="635085"/>
            <a:ext cx="165100" cy="750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latin typeface="Arial" panose="020B0604020202020204" pitchFamily="34" charset="0"/>
              <a:cs typeface="Arial" panose="020B0604020202020204" pitchFamily="34" charset="0"/>
            </a:endParaRPr>
          </a:p>
        </p:txBody>
      </p:sp>
      <p:cxnSp>
        <p:nvCxnSpPr>
          <p:cNvPr id="13" name="Connecteur droit avec flèche 12">
            <a:extLst>
              <a:ext uri="{FF2B5EF4-FFF2-40B4-BE49-F238E27FC236}">
                <a16:creationId xmlns:a16="http://schemas.microsoft.com/office/drawing/2014/main" id="{EA23BA4D-0CC3-6D33-ECF2-E08AB57DF37A}"/>
              </a:ext>
            </a:extLst>
          </p:cNvPr>
          <p:cNvCxnSpPr/>
          <p:nvPr/>
        </p:nvCxnSpPr>
        <p:spPr>
          <a:xfrm flipH="1">
            <a:off x="5574030" y="2445385"/>
            <a:ext cx="517525" cy="4032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4D3382FE-4364-6B81-3F46-B4AEC64A1DAD}"/>
              </a:ext>
            </a:extLst>
          </p:cNvPr>
          <p:cNvCxnSpPr/>
          <p:nvPr/>
        </p:nvCxnSpPr>
        <p:spPr>
          <a:xfrm>
            <a:off x="6691630" y="2445385"/>
            <a:ext cx="495300" cy="4032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18C929F2-F09D-6B2B-F264-89238DCD33FB}"/>
              </a:ext>
            </a:extLst>
          </p:cNvPr>
          <p:cNvSpPr txBox="1"/>
          <p:nvPr/>
        </p:nvSpPr>
        <p:spPr>
          <a:xfrm>
            <a:off x="6679249" y="2968494"/>
            <a:ext cx="1817451" cy="523220"/>
          </a:xfrm>
          <a:prstGeom prst="rect">
            <a:avLst/>
          </a:prstGeom>
          <a:ln w="19050"/>
        </p:spPr>
        <p:style>
          <a:lnRef idx="2">
            <a:schemeClr val="dk1"/>
          </a:lnRef>
          <a:fillRef idx="1">
            <a:schemeClr val="lt1"/>
          </a:fillRef>
          <a:effectRef idx="0">
            <a:schemeClr val="dk1"/>
          </a:effectRef>
          <a:fontRef idx="minor">
            <a:schemeClr val="dk1"/>
          </a:fontRef>
        </p:style>
        <p:txBody>
          <a:bodyPr wrap="square" anchor="ctr">
            <a:spAutoFit/>
          </a:bodyPr>
          <a:lstStyle/>
          <a:p>
            <a:pPr algn="ctr">
              <a:defRPr/>
            </a:pPr>
            <a:r>
              <a:rPr lang="fr-FR" sz="1400">
                <a:solidFill>
                  <a:schemeClr val="tx1"/>
                </a:solidFill>
                <a:latin typeface="Arial" panose="020B0604020202020204" pitchFamily="34" charset="0"/>
                <a:ea typeface="+mj-ea"/>
                <a:cs typeface="Arial" panose="020B0604020202020204" pitchFamily="34" charset="0"/>
              </a:rPr>
              <a:t>Induits par les irritants</a:t>
            </a:r>
          </a:p>
        </p:txBody>
      </p:sp>
      <p:sp>
        <p:nvSpPr>
          <p:cNvPr id="24" name="ZoneTexte 23">
            <a:extLst>
              <a:ext uri="{FF2B5EF4-FFF2-40B4-BE49-F238E27FC236}">
                <a16:creationId xmlns:a16="http://schemas.microsoft.com/office/drawing/2014/main" id="{B363BAE8-0C80-43D2-8023-71F180F7E58A}"/>
              </a:ext>
            </a:extLst>
          </p:cNvPr>
          <p:cNvSpPr txBox="1"/>
          <p:nvPr/>
        </p:nvSpPr>
        <p:spPr>
          <a:xfrm>
            <a:off x="4513580" y="2945692"/>
            <a:ext cx="1978025" cy="553998"/>
          </a:xfrm>
          <a:prstGeom prst="rect">
            <a:avLst/>
          </a:prstGeom>
          <a:ln w="19050"/>
        </p:spPr>
        <p:style>
          <a:lnRef idx="2">
            <a:schemeClr val="dk1"/>
          </a:lnRef>
          <a:fillRef idx="1">
            <a:schemeClr val="lt1"/>
          </a:fillRef>
          <a:effectRef idx="0">
            <a:schemeClr val="dk1"/>
          </a:effectRef>
          <a:fontRef idx="minor">
            <a:schemeClr val="dk1"/>
          </a:fontRef>
        </p:style>
        <p:txBody>
          <a:bodyPr wrap="square" anchor="ctr">
            <a:spAutoFit/>
          </a:bodyPr>
          <a:lstStyle/>
          <a:p>
            <a:pPr algn="ctr">
              <a:spcBef>
                <a:spcPts val="0"/>
              </a:spcBef>
              <a:spcAft>
                <a:spcPts val="0"/>
              </a:spcAft>
              <a:defRPr/>
            </a:pPr>
            <a:endParaRPr lang="fr-FR" sz="1000">
              <a:solidFill>
                <a:schemeClr val="tx1"/>
              </a:solidFill>
              <a:latin typeface="Arial" panose="020B0604020202020204" pitchFamily="34" charset="0"/>
              <a:ea typeface="+mj-ea"/>
              <a:cs typeface="Arial" panose="020B0604020202020204" pitchFamily="34" charset="0"/>
            </a:endParaRPr>
          </a:p>
          <a:p>
            <a:pPr algn="ctr">
              <a:spcBef>
                <a:spcPts val="0"/>
              </a:spcBef>
              <a:spcAft>
                <a:spcPts val="0"/>
              </a:spcAft>
              <a:defRPr/>
            </a:pPr>
            <a:r>
              <a:rPr lang="fr-FR" sz="1400">
                <a:solidFill>
                  <a:schemeClr val="tx1"/>
                </a:solidFill>
                <a:latin typeface="Arial" panose="020B0604020202020204" pitchFamily="34" charset="0"/>
                <a:ea typeface="+mj-ea"/>
                <a:cs typeface="Arial" panose="020B0604020202020204" pitchFamily="34" charset="0"/>
              </a:rPr>
              <a:t>Immunoallergiques</a:t>
            </a:r>
            <a:endParaRPr lang="fr-FR" sz="200">
              <a:solidFill>
                <a:schemeClr val="tx1"/>
              </a:solidFill>
              <a:latin typeface="Arial" panose="020B0604020202020204" pitchFamily="34" charset="0"/>
              <a:ea typeface="+mj-ea"/>
              <a:cs typeface="Arial" panose="020B0604020202020204" pitchFamily="34" charset="0"/>
            </a:endParaRPr>
          </a:p>
          <a:p>
            <a:pPr algn="ctr">
              <a:spcBef>
                <a:spcPts val="0"/>
              </a:spcBef>
              <a:spcAft>
                <a:spcPts val="0"/>
              </a:spcAft>
              <a:defRPr/>
            </a:pPr>
            <a:endParaRPr lang="fr-FR" sz="500">
              <a:solidFill>
                <a:schemeClr val="tx1"/>
              </a:solidFill>
              <a:latin typeface="Arial" panose="020B0604020202020204" pitchFamily="34" charset="0"/>
              <a:ea typeface="+mj-ea"/>
              <a:cs typeface="Arial" panose="020B0604020202020204" pitchFamily="34" charset="0"/>
            </a:endParaRPr>
          </a:p>
        </p:txBody>
      </p:sp>
      <p:sp>
        <p:nvSpPr>
          <p:cNvPr id="2" name="ZoneTexte 1">
            <a:extLst>
              <a:ext uri="{FF2B5EF4-FFF2-40B4-BE49-F238E27FC236}">
                <a16:creationId xmlns:a16="http://schemas.microsoft.com/office/drawing/2014/main" id="{DFF68F3F-7DBC-C859-97F8-58F9386B7281}"/>
              </a:ext>
            </a:extLst>
          </p:cNvPr>
          <p:cNvSpPr txBox="1"/>
          <p:nvPr/>
        </p:nvSpPr>
        <p:spPr>
          <a:xfrm>
            <a:off x="584607" y="4297139"/>
            <a:ext cx="7783331" cy="553998"/>
          </a:xfrm>
          <a:prstGeom prst="rect">
            <a:avLst/>
          </a:prstGeom>
          <a:noFill/>
        </p:spPr>
        <p:txBody>
          <a:bodyPr wrap="square" rtlCol="0">
            <a:spAutoFit/>
          </a:bodyPr>
          <a:lstStyle/>
          <a:p>
            <a:r>
              <a:rPr lang="fr-FR" sz="1000" baseline="30000">
                <a:latin typeface="Arial" panose="020B0604020202020204" pitchFamily="34" charset="0"/>
                <a:cs typeface="Arial" panose="020B0604020202020204" pitchFamily="34" charset="0"/>
              </a:rPr>
              <a:t>1  </a:t>
            </a:r>
            <a:r>
              <a:rPr lang="fr-FR" sz="1000">
                <a:latin typeface="Arial" panose="020B0604020202020204" pitchFamily="34" charset="0"/>
                <a:cs typeface="Arial" panose="020B0604020202020204" pitchFamily="34" charset="0"/>
              </a:rPr>
              <a:t>Blanc PD et al . Am J </a:t>
            </a:r>
            <a:r>
              <a:rPr lang="fr-FR" sz="1000" err="1">
                <a:latin typeface="Arial" panose="020B0604020202020204" pitchFamily="34" charset="0"/>
                <a:cs typeface="Arial" panose="020B0604020202020204" pitchFamily="34" charset="0"/>
              </a:rPr>
              <a:t>Respir</a:t>
            </a:r>
            <a:r>
              <a:rPr lang="fr-FR" sz="1000">
                <a:latin typeface="Arial" panose="020B0604020202020204" pitchFamily="34" charset="0"/>
                <a:cs typeface="Arial" panose="020B0604020202020204" pitchFamily="34" charset="0"/>
              </a:rPr>
              <a:t> Crit Care Med  2019 Jun 1;199(11):1312-1334.,  </a:t>
            </a:r>
          </a:p>
          <a:p>
            <a:r>
              <a:rPr lang="fr-FR" sz="1000" baseline="30000">
                <a:latin typeface="Arial" panose="020B0604020202020204" pitchFamily="34" charset="0"/>
                <a:cs typeface="Arial" panose="020B0604020202020204" pitchFamily="34" charset="0"/>
              </a:rPr>
              <a:t>2</a:t>
            </a:r>
            <a:r>
              <a:rPr lang="en-US" sz="1000">
                <a:latin typeface="Arial" panose="020B0604020202020204" pitchFamily="34" charset="0"/>
                <a:cs typeface="Arial" panose="020B0604020202020204" pitchFamily="34" charset="0"/>
              </a:rPr>
              <a:t> Fishwick D. </a:t>
            </a:r>
            <a:r>
              <a:rPr lang="fr-FR" sz="1000">
                <a:latin typeface="Arial" panose="020B0604020202020204" pitchFamily="34" charset="0"/>
                <a:cs typeface="Arial" panose="020B0604020202020204" pitchFamily="34" charset="0"/>
              </a:rPr>
              <a:t>Br Med Bull 2014 Jun;110(1):77-88. </a:t>
            </a:r>
          </a:p>
          <a:p>
            <a:r>
              <a:rPr lang="en-US" sz="1000" baseline="30000">
                <a:latin typeface="Arial" panose="020B0604020202020204" pitchFamily="34" charset="0"/>
                <a:cs typeface="Arial" panose="020B0604020202020204" pitchFamily="34" charset="0"/>
              </a:rPr>
              <a:t>3 </a:t>
            </a:r>
            <a:r>
              <a:rPr lang="en-US" sz="1000">
                <a:latin typeface="Arial" panose="020B0604020202020204" pitchFamily="34" charset="0"/>
                <a:cs typeface="Arial" panose="020B0604020202020204" pitchFamily="34" charset="0"/>
              </a:rPr>
              <a:t> A Lau  and </a:t>
            </a:r>
            <a:r>
              <a:rPr lang="fr-FR" sz="1000" err="1">
                <a:latin typeface="Arial" panose="020B0604020202020204" pitchFamily="34" charset="0"/>
                <a:cs typeface="Arial" panose="020B0604020202020204" pitchFamily="34" charset="0"/>
              </a:rPr>
              <a:t>Tarlo</a:t>
            </a:r>
            <a:r>
              <a:rPr lang="fr-FR" sz="1000">
                <a:latin typeface="Arial" panose="020B0604020202020204" pitchFamily="34" charset="0"/>
                <a:cs typeface="Arial" panose="020B0604020202020204" pitchFamily="34" charset="0"/>
              </a:rPr>
              <a:t> SM. </a:t>
            </a:r>
            <a:r>
              <a:rPr lang="fr-FR" sz="1000" err="1">
                <a:latin typeface="Arial" panose="020B0604020202020204" pitchFamily="34" charset="0"/>
                <a:cs typeface="Arial" panose="020B0604020202020204" pitchFamily="34" charset="0"/>
              </a:rPr>
              <a:t>Allergy</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Asthma</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Immunol</a:t>
            </a:r>
            <a:r>
              <a:rPr lang="fr-FR" sz="1000">
                <a:latin typeface="Arial" panose="020B0604020202020204" pitchFamily="34" charset="0"/>
                <a:cs typeface="Arial" panose="020B0604020202020204" pitchFamily="34" charset="0"/>
              </a:rPr>
              <a:t> </a:t>
            </a:r>
            <a:r>
              <a:rPr lang="fr-FR" sz="1000" err="1">
                <a:latin typeface="Arial" panose="020B0604020202020204" pitchFamily="34" charset="0"/>
                <a:cs typeface="Arial" panose="020B0604020202020204" pitchFamily="34" charset="0"/>
              </a:rPr>
              <a:t>Res</a:t>
            </a:r>
            <a:r>
              <a:rPr lang="fr-FR" sz="1000">
                <a:latin typeface="Arial" panose="020B0604020202020204" pitchFamily="34" charset="0"/>
                <a:cs typeface="Arial" panose="020B0604020202020204" pitchFamily="34" charset="0"/>
              </a:rPr>
              <a:t>  2019 Mar;11(2):188-200.</a:t>
            </a:r>
          </a:p>
        </p:txBody>
      </p:sp>
      <p:sp>
        <p:nvSpPr>
          <p:cNvPr id="3" name="ZoneTexte 2">
            <a:extLst>
              <a:ext uri="{FF2B5EF4-FFF2-40B4-BE49-F238E27FC236}">
                <a16:creationId xmlns:a16="http://schemas.microsoft.com/office/drawing/2014/main" id="{EF0A9F3B-DFAC-F229-7E3D-299B5579E2C4}"/>
              </a:ext>
            </a:extLst>
          </p:cNvPr>
          <p:cNvSpPr txBox="1"/>
          <p:nvPr/>
        </p:nvSpPr>
        <p:spPr>
          <a:xfrm>
            <a:off x="7495112" y="302835"/>
            <a:ext cx="1359713" cy="430887"/>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p>
            <a:pPr algn="ctr" defTabSz="514350">
              <a:defRPr/>
            </a:pPr>
            <a:r>
              <a:rPr lang="fr-FR" sz="1100" b="1">
                <a:solidFill>
                  <a:schemeClr val="bg1"/>
                </a:solidFill>
                <a:latin typeface="Arial" panose="020B0604020202020204" pitchFamily="34" charset="0"/>
                <a:cs typeface="Arial" panose="020B0604020202020204" pitchFamily="34" charset="0"/>
              </a:rPr>
              <a:t>16% des asthmes de l’adulte </a:t>
            </a:r>
            <a:r>
              <a:rPr lang="fr-FR" sz="1100" b="1" baseline="30000">
                <a:solidFill>
                  <a:schemeClr val="bg1"/>
                </a:solidFill>
                <a:latin typeface="Arial" panose="020B0604020202020204" pitchFamily="34" charset="0"/>
                <a:cs typeface="Arial" panose="020B0604020202020204" pitchFamily="34" charset="0"/>
              </a:rPr>
              <a:t>1</a:t>
            </a:r>
            <a:endParaRPr lang="fr-FR" sz="1100" b="1">
              <a:solidFill>
                <a:schemeClr val="bg1"/>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7158527E-D9CB-89A2-9F35-33DCA393E36A}"/>
              </a:ext>
            </a:extLst>
          </p:cNvPr>
          <p:cNvSpPr txBox="1"/>
          <p:nvPr/>
        </p:nvSpPr>
        <p:spPr>
          <a:xfrm>
            <a:off x="6935786" y="1211898"/>
            <a:ext cx="1689930" cy="430887"/>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fr-FR"/>
            </a:defPPr>
            <a:lvl1pPr algn="ctr" defTabSz="514350">
              <a:defRPr sz="1200" b="1">
                <a:solidFill>
                  <a:prstClr val="black"/>
                </a:solidFill>
                <a:latin typeface="Calibri Light" panose="020F0302020204030204"/>
              </a:defRPr>
            </a:lvl1pPr>
          </a:lstStyle>
          <a:p>
            <a:r>
              <a:rPr lang="fr-FR" sz="1100">
                <a:solidFill>
                  <a:schemeClr val="bg1"/>
                </a:solidFill>
                <a:latin typeface="Arial" panose="020B0604020202020204" pitchFamily="34" charset="0"/>
                <a:cs typeface="Arial" panose="020B0604020202020204" pitchFamily="34" charset="0"/>
              </a:rPr>
              <a:t>10% à 15% des asthmes de novo </a:t>
            </a:r>
            <a:r>
              <a:rPr lang="fr-FR" sz="1100" baseline="30000">
                <a:solidFill>
                  <a:schemeClr val="bg1"/>
                </a:solidFill>
                <a:latin typeface="Arial" panose="020B0604020202020204" pitchFamily="34" charset="0"/>
                <a:cs typeface="Arial" panose="020B0604020202020204" pitchFamily="34" charset="0"/>
              </a:rPr>
              <a:t>3</a:t>
            </a:r>
            <a:r>
              <a:rPr lang="fr-FR" sz="1100">
                <a:solidFill>
                  <a:schemeClr val="bg1"/>
                </a:solidFill>
                <a:latin typeface="Arial" panose="020B0604020202020204" pitchFamily="34" charset="0"/>
                <a:cs typeface="Arial" panose="020B0604020202020204" pitchFamily="34" charset="0"/>
              </a:rPr>
              <a:t> </a:t>
            </a:r>
          </a:p>
        </p:txBody>
      </p:sp>
      <p:sp>
        <p:nvSpPr>
          <p:cNvPr id="5" name="ZoneTexte 4">
            <a:extLst>
              <a:ext uri="{FF2B5EF4-FFF2-40B4-BE49-F238E27FC236}">
                <a16:creationId xmlns:a16="http://schemas.microsoft.com/office/drawing/2014/main" id="{884ECDD2-93EE-7761-B76D-225323422DCB}"/>
              </a:ext>
            </a:extLst>
          </p:cNvPr>
          <p:cNvSpPr txBox="1"/>
          <p:nvPr/>
        </p:nvSpPr>
        <p:spPr>
          <a:xfrm>
            <a:off x="392429" y="2392461"/>
            <a:ext cx="2222501" cy="261610"/>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fr-FR"/>
            </a:defPPr>
            <a:lvl1pPr algn="ctr" defTabSz="514350">
              <a:defRPr sz="1200" b="1">
                <a:solidFill>
                  <a:prstClr val="black"/>
                </a:solidFill>
                <a:latin typeface="Calibri Light" panose="020F0302020204030204"/>
              </a:defRPr>
            </a:lvl1pPr>
          </a:lstStyle>
          <a:p>
            <a:r>
              <a:rPr lang="fr-FR" sz="1100">
                <a:solidFill>
                  <a:schemeClr val="bg1"/>
                </a:solidFill>
                <a:latin typeface="Arial" panose="020B0604020202020204" pitchFamily="34" charset="0"/>
                <a:cs typeface="Arial" panose="020B0604020202020204" pitchFamily="34" charset="0"/>
              </a:rPr>
              <a:t> prévalence médiane 21,5% </a:t>
            </a:r>
            <a:r>
              <a:rPr lang="fr-FR" sz="1100" baseline="30000">
                <a:solidFill>
                  <a:schemeClr val="bg1"/>
                </a:solidFill>
                <a:latin typeface="Arial" panose="020B0604020202020204" pitchFamily="34" charset="0"/>
                <a:cs typeface="Arial" panose="020B0604020202020204" pitchFamily="34" charset="0"/>
              </a:rPr>
              <a:t>2</a:t>
            </a:r>
            <a:endParaRPr lang="fr-FR" sz="1100">
              <a:solidFill>
                <a:schemeClr val="bg1"/>
              </a:solidFill>
              <a:latin typeface="Arial" panose="020B0604020202020204" pitchFamily="34" charset="0"/>
              <a:cs typeface="Arial" panose="020B0604020202020204" pitchFamily="34" charset="0"/>
            </a:endParaRPr>
          </a:p>
        </p:txBody>
      </p:sp>
      <p:sp>
        <p:nvSpPr>
          <p:cNvPr id="9" name="Connecteur 8">
            <a:extLst>
              <a:ext uri="{FF2B5EF4-FFF2-40B4-BE49-F238E27FC236}">
                <a16:creationId xmlns:a16="http://schemas.microsoft.com/office/drawing/2014/main" id="{CFC31EF3-1E40-341D-C0CE-0E13A543BF82}"/>
              </a:ext>
            </a:extLst>
          </p:cNvPr>
          <p:cNvSpPr/>
          <p:nvPr/>
        </p:nvSpPr>
        <p:spPr>
          <a:xfrm>
            <a:off x="4134205" y="2733328"/>
            <a:ext cx="684137" cy="296665"/>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latin typeface="Arial" panose="020B0604020202020204" pitchFamily="34" charset="0"/>
                <a:cs typeface="Arial" panose="020B0604020202020204" pitchFamily="34" charset="0"/>
              </a:rPr>
              <a:t>80%</a:t>
            </a:r>
          </a:p>
        </p:txBody>
      </p:sp>
      <p:sp>
        <p:nvSpPr>
          <p:cNvPr id="10" name="Connecteur 9">
            <a:extLst>
              <a:ext uri="{FF2B5EF4-FFF2-40B4-BE49-F238E27FC236}">
                <a16:creationId xmlns:a16="http://schemas.microsoft.com/office/drawing/2014/main" id="{B28E9718-244E-72C4-AFB1-7C6A44AD22C9}"/>
              </a:ext>
            </a:extLst>
          </p:cNvPr>
          <p:cNvSpPr/>
          <p:nvPr/>
        </p:nvSpPr>
        <p:spPr>
          <a:xfrm>
            <a:off x="7989018" y="2635869"/>
            <a:ext cx="684137" cy="296665"/>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latin typeface="Arial" panose="020B0604020202020204" pitchFamily="34" charset="0"/>
                <a:cs typeface="Arial" panose="020B0604020202020204" pitchFamily="34" charset="0"/>
              </a:rPr>
              <a:t>20%</a:t>
            </a:r>
          </a:p>
        </p:txBody>
      </p:sp>
      <p:sp>
        <p:nvSpPr>
          <p:cNvPr id="7" name="Rectangle 6">
            <a:extLst>
              <a:ext uri="{FF2B5EF4-FFF2-40B4-BE49-F238E27FC236}">
                <a16:creationId xmlns:a16="http://schemas.microsoft.com/office/drawing/2014/main" id="{7C4F4D2E-68B6-EFF0-B256-6A5327B1CD2E}"/>
              </a:ext>
            </a:extLst>
          </p:cNvPr>
          <p:cNvSpPr/>
          <p:nvPr/>
        </p:nvSpPr>
        <p:spPr>
          <a:xfrm>
            <a:off x="178752" y="1110829"/>
            <a:ext cx="3955453" cy="1919163"/>
          </a:xfrm>
          <a:prstGeom prst="rect">
            <a:avLst/>
          </a:prstGeom>
          <a:noFill/>
          <a:ln w="38100">
            <a:solidFill>
              <a:schemeClr val="accent2"/>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1579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1D51C-F1E8-3673-7ECC-1D25CF4C3F9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D7D9AE1-E6D4-239B-C4A9-7F8A26F7FCF7}"/>
              </a:ext>
            </a:extLst>
          </p:cNvPr>
          <p:cNvSpPr>
            <a:spLocks noGrp="1"/>
          </p:cNvSpPr>
          <p:nvPr>
            <p:ph type="title"/>
          </p:nvPr>
        </p:nvSpPr>
        <p:spPr/>
        <p:txBody>
          <a:bodyPr/>
          <a:lstStyle/>
          <a:p>
            <a:r>
              <a:rPr lang="fr-FR" sz="3200">
                <a:latin typeface="Arial" panose="020B0604020202020204" pitchFamily="34" charset="0"/>
                <a:cs typeface="Arial" panose="020B0604020202020204" pitchFamily="34" charset="0"/>
              </a:rPr>
              <a:t>Asthme Aggravé par le Travail (AAT)</a:t>
            </a:r>
            <a:endParaRPr lang="fr-FR">
              <a:latin typeface="Arial" panose="020B0604020202020204" pitchFamily="34" charset="0"/>
              <a:cs typeface="Arial" panose="020B0604020202020204" pitchFamily="34" charset="0"/>
            </a:endParaRPr>
          </a:p>
        </p:txBody>
      </p:sp>
      <p:sp>
        <p:nvSpPr>
          <p:cNvPr id="15" name="Espace réservé du contenu 14">
            <a:extLst>
              <a:ext uri="{FF2B5EF4-FFF2-40B4-BE49-F238E27FC236}">
                <a16:creationId xmlns:a16="http://schemas.microsoft.com/office/drawing/2014/main" id="{1F952812-5933-474F-212F-BA0CA4A13C43}"/>
              </a:ext>
            </a:extLst>
          </p:cNvPr>
          <p:cNvSpPr>
            <a:spLocks noGrp="1"/>
          </p:cNvSpPr>
          <p:nvPr>
            <p:ph idx="1"/>
          </p:nvPr>
        </p:nvSpPr>
        <p:spPr/>
        <p:txBody>
          <a:bodyPr>
            <a:normAutofit/>
          </a:bodyPr>
          <a:lstStyle/>
          <a:p>
            <a:pPr marL="0" indent="0" algn="ctr">
              <a:buNone/>
            </a:pPr>
            <a:r>
              <a:rPr lang="fr-FR" sz="2100">
                <a:latin typeface="Arial" panose="020B0604020202020204" pitchFamily="34" charset="0"/>
                <a:cs typeface="Arial" panose="020B0604020202020204" pitchFamily="34" charset="0"/>
              </a:rPr>
              <a:t>Facteurs d’aggravation d’un asthme non professionnel :</a:t>
            </a:r>
          </a:p>
          <a:p>
            <a:endParaRPr lang="fr-FR" sz="750">
              <a:latin typeface="Arial" panose="020B0604020202020204" pitchFamily="34" charset="0"/>
              <a:cs typeface="Arial" panose="020B0604020202020204" pitchFamily="34" charset="0"/>
            </a:endParaRPr>
          </a:p>
          <a:p>
            <a:r>
              <a:rPr lang="fr-FR" sz="2000" b="1">
                <a:solidFill>
                  <a:schemeClr val="accent1"/>
                </a:solidFill>
                <a:latin typeface="Arial" panose="020B0604020202020204" pitchFamily="34" charset="0"/>
                <a:cs typeface="Arial" panose="020B0604020202020204" pitchFamily="34" charset="0"/>
              </a:rPr>
              <a:t>Irritants volatils</a:t>
            </a:r>
          </a:p>
          <a:p>
            <a:endParaRPr lang="fr-FR" sz="2000">
              <a:solidFill>
                <a:schemeClr val="tx1"/>
              </a:solidFill>
              <a:latin typeface="Arial" panose="020B0604020202020204" pitchFamily="34" charset="0"/>
              <a:cs typeface="Arial" panose="020B0604020202020204" pitchFamily="34" charset="0"/>
            </a:endParaRPr>
          </a:p>
          <a:p>
            <a:r>
              <a:rPr lang="fr-FR" sz="2000" b="1">
                <a:solidFill>
                  <a:schemeClr val="accent1"/>
                </a:solidFill>
                <a:latin typeface="Arial" panose="020B0604020202020204" pitchFamily="34" charset="0"/>
                <a:cs typeface="Arial" panose="020B0604020202020204" pitchFamily="34" charset="0"/>
              </a:rPr>
              <a:t>Facteurs physiques </a:t>
            </a:r>
            <a:r>
              <a:rPr lang="fr-FR" sz="2000">
                <a:latin typeface="Arial" panose="020B0604020202020204" pitchFamily="34" charset="0"/>
                <a:cs typeface="Arial" panose="020B0604020202020204" pitchFamily="34" charset="0"/>
              </a:rPr>
              <a:t>(Température, hygrométrie, ventilation...)</a:t>
            </a:r>
          </a:p>
          <a:p>
            <a:endParaRPr lang="fr-FR" sz="2000" b="1">
              <a:solidFill>
                <a:schemeClr val="accent1"/>
              </a:solidFill>
              <a:latin typeface="Arial" panose="020B0604020202020204" pitchFamily="34" charset="0"/>
              <a:cs typeface="Arial" panose="020B0604020202020204" pitchFamily="34" charset="0"/>
            </a:endParaRPr>
          </a:p>
          <a:p>
            <a:r>
              <a:rPr lang="fr-FR" sz="2000" b="1">
                <a:solidFill>
                  <a:schemeClr val="accent1"/>
                </a:solidFill>
                <a:latin typeface="Arial" panose="020B0604020202020204" pitchFamily="34" charset="0"/>
                <a:cs typeface="Arial" panose="020B0604020202020204" pitchFamily="34" charset="0"/>
              </a:rPr>
              <a:t>Facteurs psychologiques </a:t>
            </a:r>
            <a:r>
              <a:rPr lang="fr-FR" sz="2000">
                <a:latin typeface="Arial" panose="020B0604020202020204" pitchFamily="34" charset="0"/>
                <a:cs typeface="Arial" panose="020B0604020202020204" pitchFamily="34" charset="0"/>
              </a:rPr>
              <a:t>(stress) </a:t>
            </a:r>
          </a:p>
          <a:p>
            <a:endParaRPr 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8122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F8C1F8-8A46-CD0B-3064-AE1F50505B92}"/>
              </a:ext>
            </a:extLst>
          </p:cNvPr>
          <p:cNvSpPr>
            <a:spLocks noGrp="1"/>
          </p:cNvSpPr>
          <p:nvPr>
            <p:ph type="ctrTitle"/>
          </p:nvPr>
        </p:nvSpPr>
        <p:spPr/>
        <p:txBody>
          <a:bodyPr>
            <a:normAutofit fontScale="90000"/>
          </a:bodyPr>
          <a:lstStyle/>
          <a:p>
            <a:r>
              <a:rPr lang="fr-FR" dirty="0">
                <a:latin typeface="Arial" panose="020B0604020202020204" pitchFamily="34" charset="0"/>
                <a:cs typeface="Arial" panose="020B0604020202020204" pitchFamily="34" charset="0"/>
              </a:rPr>
              <a:t>Quelle stratégie diagnostique en cas de suspicion d’ART?</a:t>
            </a:r>
          </a:p>
        </p:txBody>
      </p:sp>
      <p:sp>
        <p:nvSpPr>
          <p:cNvPr id="3" name="Sous-titre 2">
            <a:extLst>
              <a:ext uri="{FF2B5EF4-FFF2-40B4-BE49-F238E27FC236}">
                <a16:creationId xmlns:a16="http://schemas.microsoft.com/office/drawing/2014/main" id="{C66E714C-C4C9-8769-3B4F-3819E288D7B2}"/>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7BA961D-4615-E990-9FE0-76569595E4F1}"/>
              </a:ext>
            </a:extLst>
          </p:cNvPr>
          <p:cNvSpPr>
            <a:spLocks noGrp="1"/>
          </p:cNvSpPr>
          <p:nvPr>
            <p:ph type="sldNum" sz="quarter" idx="12"/>
          </p:nvPr>
        </p:nvSpPr>
        <p:spPr/>
        <p:txBody>
          <a:bodyPr/>
          <a:lstStyle/>
          <a:p>
            <a:fld id="{161AF59E-145A-C64A-9DE7-205E642D34F0}" type="slidenum">
              <a:rPr lang="fr-FR" smtClean="0"/>
              <a:t>23</a:t>
            </a:fld>
            <a:endParaRPr lang="fr-FR"/>
          </a:p>
        </p:txBody>
      </p:sp>
    </p:spTree>
    <p:extLst>
      <p:ext uri="{BB962C8B-B14F-4D97-AF65-F5344CB8AC3E}">
        <p14:creationId xmlns:p14="http://schemas.microsoft.com/office/powerpoint/2010/main" val="2697668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re 5"/>
          <p:cNvSpPr>
            <a:spLocks noGrp="1"/>
          </p:cNvSpPr>
          <p:nvPr>
            <p:ph type="title"/>
          </p:nvPr>
        </p:nvSpPr>
        <p:spPr/>
        <p:txBody>
          <a:bodyPr/>
          <a:lstStyle/>
          <a:p>
            <a:r>
              <a:rPr lang="fr-FR" altLang="fr-FR">
                <a:latin typeface="Arial" panose="020B0604020202020204" pitchFamily="34" charset="0"/>
              </a:rPr>
              <a:t>AP Diagnostic et prise en charge</a:t>
            </a:r>
          </a:p>
        </p:txBody>
      </p:sp>
      <p:sp>
        <p:nvSpPr>
          <p:cNvPr id="5" name="Espace réservé du numéro de diapositive 4"/>
          <p:cNvSpPr>
            <a:spLocks noGrp="1"/>
          </p:cNvSpPr>
          <p:nvPr>
            <p:ph type="sldNum" sz="quarter" idx="12"/>
          </p:nvPr>
        </p:nvSpPr>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617A835-F5A1-424D-9DC1-6C8C78736639}" type="slidenum">
              <a:rPr lang="fr-FR" altLang="fr-FR" sz="600">
                <a:solidFill>
                  <a:schemeClr val="bg1"/>
                </a:solidFill>
              </a:rPr>
              <a:pPr/>
              <a:t>24</a:t>
            </a:fld>
            <a:endParaRPr lang="fr-FR" altLang="fr-FR" sz="600">
              <a:solidFill>
                <a:schemeClr val="bg1"/>
              </a:solidFill>
            </a:endParaRPr>
          </a:p>
        </p:txBody>
      </p:sp>
      <p:pic>
        <p:nvPicPr>
          <p:cNvPr id="15363" name="Imag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9084" y="4271406"/>
            <a:ext cx="2767806" cy="74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9"/>
          <p:cNvSpPr>
            <a:spLocks noChangeArrowheads="1"/>
          </p:cNvSpPr>
          <p:nvPr/>
        </p:nvSpPr>
        <p:spPr bwMode="auto">
          <a:xfrm>
            <a:off x="3543300" y="4526571"/>
            <a:ext cx="4572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nl-NL" altLang="fr-FR" sz="1800" baseline="30000"/>
              <a:t>Thorax 2022;0:1–10. doi:10.1136/thoraxjnl-2021-218597</a:t>
            </a:r>
            <a:endParaRPr lang="fr-FR" altLang="fr-FR" sz="1800"/>
          </a:p>
        </p:txBody>
      </p:sp>
      <p:sp>
        <p:nvSpPr>
          <p:cNvPr id="11" name="ZoneTexte 10"/>
          <p:cNvSpPr txBox="1"/>
          <p:nvPr/>
        </p:nvSpPr>
        <p:spPr>
          <a:xfrm>
            <a:off x="218281" y="1341835"/>
            <a:ext cx="8739982" cy="2769989"/>
          </a:xfrm>
          <a:prstGeom prst="rect">
            <a:avLst/>
          </a:prstGeom>
          <a:noFill/>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628650" indent="-1714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543050" indent="-17145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fr-FR" altLang="fr-FR" sz="1800" b="1">
                <a:solidFill>
                  <a:schemeClr val="accent1"/>
                </a:solidFill>
              </a:rPr>
              <a:t>Chez un adulte en âge de travailler  : recherche systématique AP devant :</a:t>
            </a:r>
            <a:endParaRPr lang="fr-FR" altLang="fr-FR" sz="1400" b="1">
              <a:solidFill>
                <a:schemeClr val="accent1"/>
              </a:solidFill>
            </a:endParaRPr>
          </a:p>
          <a:p>
            <a:pPr lvl="1">
              <a:buFont typeface="Arial" panose="020B0604020202020204" pitchFamily="34" charset="0"/>
              <a:buChar char="•"/>
            </a:pPr>
            <a:r>
              <a:rPr lang="fr-FR" altLang="fr-FR" sz="1400"/>
              <a:t>Nouveaux symptômes évocateurs d’asthme</a:t>
            </a:r>
          </a:p>
          <a:p>
            <a:pPr lvl="1">
              <a:buFont typeface="Arial" panose="020B0604020202020204" pitchFamily="34" charset="0"/>
              <a:buChar char="•"/>
            </a:pPr>
            <a:r>
              <a:rPr lang="fr-FR" altLang="fr-FR" sz="1400"/>
              <a:t>Réapparition asthme enfance </a:t>
            </a:r>
          </a:p>
          <a:p>
            <a:pPr lvl="1">
              <a:buFont typeface="Arial" panose="020B0604020202020204" pitchFamily="34" charset="0"/>
              <a:buChar char="•"/>
            </a:pPr>
            <a:r>
              <a:rPr lang="fr-FR" altLang="fr-FR" sz="1400"/>
              <a:t>Détérioration contrôle de l’asthme</a:t>
            </a:r>
          </a:p>
          <a:p>
            <a:pPr lvl="1">
              <a:buFont typeface="Arial" panose="020B0604020202020204" pitchFamily="34" charset="0"/>
              <a:buChar char="•"/>
            </a:pPr>
            <a:r>
              <a:rPr lang="fr-FR" altLang="fr-FR" sz="1400"/>
              <a:t>Syndrome obstructif inexpliqué</a:t>
            </a:r>
          </a:p>
          <a:p>
            <a:pPr lvl="3">
              <a:buFont typeface="Symbol" panose="05050102010706020507" pitchFamily="18" charset="2"/>
              <a:buChar char=""/>
            </a:pPr>
            <a:r>
              <a:rPr lang="fr-FR" altLang="fr-FR" sz="1400"/>
              <a:t> Quel travail ? rythmicité professionnelle des symptômes ?</a:t>
            </a:r>
          </a:p>
          <a:p>
            <a:pPr>
              <a:buFont typeface="Symbol" panose="05050102010706020507" pitchFamily="18" charset="2"/>
              <a:buChar char=""/>
            </a:pPr>
            <a:endParaRPr lang="fr-FR" altLang="fr-FR" sz="1400"/>
          </a:p>
          <a:p>
            <a:pPr algn="ctr"/>
            <a:r>
              <a:rPr lang="fr-FR" altLang="fr-FR" sz="1400">
                <a:solidFill>
                  <a:srgbClr val="00998B"/>
                </a:solidFill>
              </a:rPr>
              <a:t>  </a:t>
            </a:r>
            <a:r>
              <a:rPr lang="fr-FR" altLang="fr-FR" sz="1800">
                <a:solidFill>
                  <a:schemeClr val="accent1"/>
                </a:solidFill>
              </a:rPr>
              <a:t>Diagnostic d’AP ne doit pas reposer sur la seule plausibilité de l’histoire clinique </a:t>
            </a:r>
          </a:p>
          <a:p>
            <a:pPr algn="ctr"/>
            <a:endParaRPr lang="fr-FR" altLang="fr-FR" sz="1800">
              <a:solidFill>
                <a:schemeClr val="accent1"/>
              </a:solidFill>
            </a:endParaRPr>
          </a:p>
          <a:p>
            <a:pPr algn="ctr"/>
            <a:r>
              <a:rPr lang="fr-FR" altLang="fr-FR" sz="1800">
                <a:solidFill>
                  <a:schemeClr val="accent1"/>
                </a:solidFill>
              </a:rPr>
              <a:t> Diagnostic d’AP est plus simple à faire avant que des aménagements professionnels soient mis en place et avant la mise en place du traitement de fond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0"/>
            <a:ext cx="7886700" cy="994172"/>
          </a:xfrm>
          <a:noFill/>
          <a:ln w="38100">
            <a:noFill/>
          </a:ln>
        </p:spPr>
        <p:txBody>
          <a:bodyPr vert="horz" wrap="square" lIns="68580" tIns="34290" rIns="68580" bIns="34290" numCol="1" rtlCol="0" anchor="ctr" anchorCtr="0" compatLnSpc="1">
            <a:prstTxWarp prst="textNoShape">
              <a:avLst/>
            </a:prstTxWarp>
            <a:normAutofit/>
          </a:bodyPr>
          <a:lstStyle/>
          <a:p>
            <a:pPr>
              <a:lnSpc>
                <a:spcPct val="90000"/>
              </a:lnSpc>
            </a:pPr>
            <a:r>
              <a:rPr lang="fr-FR" sz="2400">
                <a:latin typeface="Arial" panose="020B0604020202020204" pitchFamily="34" charset="0"/>
                <a:cs typeface="Arial" panose="020B0604020202020204" pitchFamily="34" charset="0"/>
              </a:rPr>
              <a:t>Démarche diagnostique ART  : principe général </a:t>
            </a:r>
          </a:p>
        </p:txBody>
      </p:sp>
      <p:sp>
        <p:nvSpPr>
          <p:cNvPr id="3" name="Espace réservé du contenu 2"/>
          <p:cNvSpPr>
            <a:spLocks noGrp="1"/>
          </p:cNvSpPr>
          <p:nvPr>
            <p:ph idx="1"/>
          </p:nvPr>
        </p:nvSpPr>
        <p:spPr>
          <a:xfrm>
            <a:off x="628650" y="781049"/>
            <a:ext cx="7886700" cy="3263504"/>
          </a:xfrm>
        </p:spPr>
        <p:txBody>
          <a:bodyPr>
            <a:noAutofit/>
          </a:bodyPr>
          <a:lstStyle/>
          <a:p>
            <a:pPr marL="0" indent="0"/>
            <a:endParaRPr lang="fr-FR" sz="1600">
              <a:latin typeface="Arial" panose="020B0604020202020204" pitchFamily="34" charset="0"/>
              <a:cs typeface="Arial" panose="020B0604020202020204" pitchFamily="34" charset="0"/>
            </a:endParaRPr>
          </a:p>
          <a:p>
            <a:r>
              <a:rPr lang="fr-FR" sz="1600">
                <a:latin typeface="Arial" panose="020B0604020202020204" pitchFamily="34" charset="0"/>
                <a:cs typeface="Arial" panose="020B0604020202020204" pitchFamily="34" charset="0"/>
              </a:rPr>
              <a:t>Confirmer l’existence d’un asthme actif </a:t>
            </a:r>
          </a:p>
          <a:p>
            <a:endParaRPr lang="fr-FR" sz="1600">
              <a:latin typeface="Arial" panose="020B0604020202020204" pitchFamily="34" charset="0"/>
              <a:cs typeface="Arial" panose="020B0604020202020204" pitchFamily="34" charset="0"/>
            </a:endParaRPr>
          </a:p>
          <a:p>
            <a:r>
              <a:rPr lang="fr-FR" sz="1600">
                <a:solidFill>
                  <a:srgbClr val="0070C0"/>
                </a:solidFill>
                <a:latin typeface="Arial" panose="020B0604020202020204" pitchFamily="34" charset="0"/>
                <a:cs typeface="Arial" panose="020B0604020202020204" pitchFamily="34" charset="0"/>
              </a:rPr>
              <a:t>Caractériser l’environnement de travail</a:t>
            </a:r>
          </a:p>
          <a:p>
            <a:pPr lvl="1"/>
            <a:r>
              <a:rPr lang="fr-FR" sz="1600">
                <a:latin typeface="Arial" panose="020B0604020202020204" pitchFamily="34" charset="0"/>
                <a:cs typeface="Arial" panose="020B0604020202020204" pitchFamily="34" charset="0"/>
              </a:rPr>
              <a:t> Allergènes/irritants potentiels</a:t>
            </a:r>
          </a:p>
          <a:p>
            <a:pPr lvl="1"/>
            <a:r>
              <a:rPr lang="fr-FR" sz="1600">
                <a:latin typeface="Arial" panose="020B0604020202020204" pitchFamily="34" charset="0"/>
                <a:cs typeface="Arial" panose="020B0604020202020204" pitchFamily="34" charset="0"/>
              </a:rPr>
              <a:t> Facteurs d’aggravation d’un asthme non professionnel </a:t>
            </a:r>
          </a:p>
          <a:p>
            <a:pPr lvl="2"/>
            <a:endParaRPr lang="fr-FR" sz="1200">
              <a:latin typeface="Arial" panose="020B0604020202020204" pitchFamily="34" charset="0"/>
              <a:cs typeface="Arial" panose="020B0604020202020204" pitchFamily="34" charset="0"/>
            </a:endParaRPr>
          </a:p>
          <a:p>
            <a:r>
              <a:rPr lang="fr-FR" sz="1600">
                <a:solidFill>
                  <a:srgbClr val="0070C0"/>
                </a:solidFill>
                <a:latin typeface="Arial" panose="020B0604020202020204" pitchFamily="34" charset="0"/>
                <a:cs typeface="Arial" panose="020B0604020202020204" pitchFamily="34" charset="0"/>
              </a:rPr>
              <a:t>Objectiver la rythmicité́ professionnelle de l’asthme </a:t>
            </a:r>
          </a:p>
          <a:p>
            <a:pPr lvl="1"/>
            <a:r>
              <a:rPr lang="fr-FR" sz="1400">
                <a:latin typeface="Arial" panose="020B0604020202020204" pitchFamily="34" charset="0"/>
                <a:cs typeface="Arial" panose="020B0604020202020204" pitchFamily="34" charset="0"/>
              </a:rPr>
              <a:t>Journal de suivi de DEP</a:t>
            </a:r>
          </a:p>
          <a:p>
            <a:pPr lvl="1"/>
            <a:r>
              <a:rPr lang="fr-FR" sz="1400">
                <a:latin typeface="Arial" panose="020B0604020202020204" pitchFamily="34" charset="0"/>
                <a:cs typeface="Arial" panose="020B0604020202020204" pitchFamily="34" charset="0"/>
              </a:rPr>
              <a:t>Recherche HRBNS : Variation du seuil en période de travail et hors travail</a:t>
            </a:r>
          </a:p>
          <a:p>
            <a:endParaRPr lang="fr-FR" sz="1600">
              <a:solidFill>
                <a:srgbClr val="17375E"/>
              </a:solidFill>
              <a:latin typeface="Arial" panose="020B0604020202020204" pitchFamily="34" charset="0"/>
              <a:cs typeface="Arial" panose="020B0604020202020204" pitchFamily="34" charset="0"/>
            </a:endParaRPr>
          </a:p>
          <a:p>
            <a:r>
              <a:rPr lang="fr-FR" sz="1600">
                <a:latin typeface="Arial" panose="020B0604020202020204" pitchFamily="34" charset="0"/>
                <a:cs typeface="Arial" panose="020B0604020202020204" pitchFamily="34" charset="0"/>
              </a:rPr>
              <a:t>Rechercher une sensibilisation </a:t>
            </a:r>
            <a:r>
              <a:rPr lang="fr-FR" sz="1600" err="1">
                <a:latin typeface="Arial" panose="020B0604020202020204" pitchFamily="34" charset="0"/>
                <a:cs typeface="Arial" panose="020B0604020202020204" pitchFamily="34" charset="0"/>
              </a:rPr>
              <a:t>immuno</a:t>
            </a:r>
            <a:r>
              <a:rPr lang="fr-FR" sz="1600">
                <a:latin typeface="Arial" panose="020B0604020202020204" pitchFamily="34" charset="0"/>
                <a:cs typeface="Arial" panose="020B0604020202020204" pitchFamily="34" charset="0"/>
              </a:rPr>
              <a:t>-allergique professionnelle </a:t>
            </a:r>
          </a:p>
          <a:p>
            <a:pPr lvl="1"/>
            <a:r>
              <a:rPr lang="fr-FR" sz="1600">
                <a:latin typeface="Arial" panose="020B0604020202020204" pitchFamily="34" charset="0"/>
                <a:cs typeface="Arial" panose="020B0604020202020204" pitchFamily="34" charset="0"/>
              </a:rPr>
              <a:t>Tests immunologiques (</a:t>
            </a:r>
            <a:r>
              <a:rPr lang="fr-FR" sz="1600" err="1">
                <a:latin typeface="Arial" panose="020B0604020202020204" pitchFamily="34" charset="0"/>
                <a:cs typeface="Arial" panose="020B0604020202020204" pitchFamily="34" charset="0"/>
              </a:rPr>
              <a:t>pricktests</a:t>
            </a:r>
            <a:r>
              <a:rPr lang="fr-FR" sz="1600">
                <a:latin typeface="Arial" panose="020B0604020202020204" pitchFamily="34" charset="0"/>
                <a:cs typeface="Arial" panose="020B0604020202020204" pitchFamily="34" charset="0"/>
              </a:rPr>
              <a:t>, </a:t>
            </a:r>
            <a:r>
              <a:rPr lang="fr-FR" sz="1600" err="1">
                <a:latin typeface="Arial" panose="020B0604020202020204" pitchFamily="34" charset="0"/>
                <a:cs typeface="Arial" panose="020B0604020202020204" pitchFamily="34" charset="0"/>
              </a:rPr>
              <a:t>IgEs</a:t>
            </a:r>
            <a:r>
              <a:rPr lang="fr-FR" sz="1600">
                <a:latin typeface="Arial" panose="020B0604020202020204" pitchFamily="34" charset="0"/>
                <a:cs typeface="Arial" panose="020B0604020202020204" pitchFamily="34" charset="0"/>
              </a:rPr>
              <a:t>)</a:t>
            </a:r>
          </a:p>
          <a:p>
            <a:pPr lvl="1"/>
            <a:r>
              <a:rPr lang="fr-FR" sz="1600">
                <a:latin typeface="Arial" panose="020B0604020202020204" pitchFamily="34" charset="0"/>
                <a:cs typeface="Arial" panose="020B0604020202020204" pitchFamily="34" charset="0"/>
              </a:rPr>
              <a:t>(Tests de provocation bronchique spécifique /réaliste)</a:t>
            </a:r>
          </a:p>
          <a:p>
            <a:endParaRPr lang="fr-FR" sz="1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808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AFC2ACDD-B94D-90B9-B85D-ED7C73AD3E77}"/>
              </a:ext>
            </a:extLst>
          </p:cNvPr>
          <p:cNvSpPr>
            <a:spLocks noGrp="1"/>
          </p:cNvSpPr>
          <p:nvPr>
            <p:ph type="title"/>
          </p:nvPr>
        </p:nvSpPr>
        <p:spPr/>
        <p:txBody>
          <a:bodyPr>
            <a:normAutofit fontScale="90000"/>
          </a:bodyPr>
          <a:lstStyle/>
          <a:p>
            <a:pPr algn="ctr"/>
            <a:r>
              <a:rPr lang="fr-FR">
                <a:latin typeface="Arial" panose="020B0604020202020204" pitchFamily="34" charset="0"/>
                <a:cs typeface="Arial" panose="020B0604020202020204" pitchFamily="34" charset="0"/>
              </a:rPr>
              <a:t>Algorithme diagnostique</a:t>
            </a:r>
            <a:br>
              <a:rPr lang="fr-FR">
                <a:latin typeface="Arial" panose="020B0604020202020204" pitchFamily="34" charset="0"/>
                <a:cs typeface="Arial" panose="020B0604020202020204" pitchFamily="34" charset="0"/>
              </a:rPr>
            </a:br>
            <a:r>
              <a:rPr lang="fr-FR">
                <a:latin typeface="Arial" panose="020B0604020202020204" pitchFamily="34" charset="0"/>
                <a:cs typeface="Arial" panose="020B0604020202020204" pitchFamily="34" charset="0"/>
              </a:rPr>
              <a:t> des asthmes en relation avec le travail</a:t>
            </a:r>
            <a:endParaRPr lang="fr-FR"/>
          </a:p>
        </p:txBody>
      </p:sp>
      <p:sp>
        <p:nvSpPr>
          <p:cNvPr id="5" name="Espace réservé du numéro de diapositive 5"/>
          <p:cNvSpPr>
            <a:spLocks noGrp="1"/>
          </p:cNvSpPr>
          <p:nvPr>
            <p:ph type="sldNum" sz="quarter" idx="12"/>
          </p:nvPr>
        </p:nvSpPr>
        <p:spPr/>
        <p:txBody>
          <a:bodyPr/>
          <a:lstStyle/>
          <a:p>
            <a:fld id="{9A9B5E64-37DA-42A9-A80B-F1DE9605E00A}" type="slidenum">
              <a:rPr lang="fr-FR" smtClean="0"/>
              <a:t>26</a:t>
            </a:fld>
            <a:endParaRPr lang="fr-FR"/>
          </a:p>
        </p:txBody>
      </p:sp>
      <p:pic>
        <p:nvPicPr>
          <p:cNvPr id="4" name="Image 3"/>
          <p:cNvPicPr>
            <a:picLocks noChangeAspect="1"/>
          </p:cNvPicPr>
          <p:nvPr/>
        </p:nvPicPr>
        <p:blipFill>
          <a:blip r:embed="rId2"/>
          <a:srcRect t="16510"/>
          <a:stretch/>
        </p:blipFill>
        <p:spPr>
          <a:xfrm>
            <a:off x="1143000" y="1173551"/>
            <a:ext cx="6858000" cy="3478033"/>
          </a:xfrm>
          <a:prstGeom prst="rect">
            <a:avLst/>
          </a:prstGeom>
        </p:spPr>
      </p:pic>
      <p:sp>
        <p:nvSpPr>
          <p:cNvPr id="6" name="Espace réservé du numéro de diapositive 5"/>
          <p:cNvSpPr txBox="1">
            <a:spLocks/>
          </p:cNvSpPr>
          <p:nvPr/>
        </p:nvSpPr>
        <p:spPr>
          <a:xfrm>
            <a:off x="6057900" y="4767263"/>
            <a:ext cx="1600200" cy="273844"/>
          </a:xfrm>
          <a:prstGeom prst="rect">
            <a:avLst/>
          </a:prstGeom>
        </p:spPr>
        <p:txBody>
          <a:bodyPr vert="horz" lIns="68580" tIns="34290" rIns="68580" bIns="34290" rtlCol="0" anchor="ctr"/>
          <a:lstStyle>
            <a:defPPr>
              <a:defRPr lang="fr-FR"/>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A9B5E64-37DA-42A9-A80B-F1DE9605E00A}" type="slidenum">
              <a:rPr lang="fr-FR" sz="900"/>
              <a:pPr/>
              <a:t>26</a:t>
            </a:fld>
            <a:endParaRPr lang="fr-FR" sz="900"/>
          </a:p>
        </p:txBody>
      </p:sp>
      <p:sp>
        <p:nvSpPr>
          <p:cNvPr id="11" name="Ellipse 10"/>
          <p:cNvSpPr/>
          <p:nvPr/>
        </p:nvSpPr>
        <p:spPr>
          <a:xfrm>
            <a:off x="3116874" y="3360622"/>
            <a:ext cx="2569552" cy="60932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2903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3023AC-E7B5-4269-89C1-BBCF5AB36B2E}"/>
              </a:ext>
            </a:extLst>
          </p:cNvPr>
          <p:cNvSpPr>
            <a:spLocks noGrp="1"/>
          </p:cNvSpPr>
          <p:nvPr>
            <p:ph type="title"/>
          </p:nvPr>
        </p:nvSpPr>
        <p:spPr/>
        <p:txBody>
          <a:bodyPr/>
          <a:lstStyle/>
          <a:p>
            <a:r>
              <a:rPr lang="fr-FR" dirty="0">
                <a:latin typeface="Arial" panose="020B0604020202020204" pitchFamily="34" charset="0"/>
                <a:cs typeface="Arial" panose="020B0604020202020204" pitchFamily="34" charset="0"/>
              </a:rPr>
              <a:t>Les </a:t>
            </a:r>
            <a:r>
              <a:rPr lang="fr-FR" dirty="0" err="1">
                <a:latin typeface="Arial" panose="020B0604020202020204" pitchFamily="34" charset="0"/>
                <a:cs typeface="Arial" panose="020B0604020202020204" pitchFamily="34" charset="0"/>
              </a:rPr>
              <a:t>prick</a:t>
            </a:r>
            <a:r>
              <a:rPr lang="fr-FR" dirty="0">
                <a:latin typeface="Arial" panose="020B0604020202020204" pitchFamily="34" charset="0"/>
                <a:cs typeface="Arial" panose="020B0604020202020204" pitchFamily="34" charset="0"/>
              </a:rPr>
              <a:t>-tests</a:t>
            </a:r>
          </a:p>
        </p:txBody>
      </p:sp>
      <p:sp>
        <p:nvSpPr>
          <p:cNvPr id="3" name="Espace réservé du contenu 2">
            <a:extLst>
              <a:ext uri="{FF2B5EF4-FFF2-40B4-BE49-F238E27FC236}">
                <a16:creationId xmlns:a16="http://schemas.microsoft.com/office/drawing/2014/main" id="{2E2AADF2-9E5A-F10C-3D9E-5BBDDB57608C}"/>
              </a:ext>
            </a:extLst>
          </p:cNvPr>
          <p:cNvSpPr>
            <a:spLocks noGrp="1"/>
          </p:cNvSpPr>
          <p:nvPr>
            <p:ph idx="1"/>
          </p:nvPr>
        </p:nvSpPr>
        <p:spPr/>
        <p:txBody>
          <a:bodyPr/>
          <a:lstStyle/>
          <a:p>
            <a:pPr marL="42863" indent="0">
              <a:buFont typeface="Arial" panose="020B0604020202020204" pitchFamily="34" charset="0"/>
              <a:buNone/>
            </a:pPr>
            <a:r>
              <a:rPr lang="fr-FR" sz="1950">
                <a:latin typeface="Arial" panose="020B0604020202020204" pitchFamily="34" charset="0"/>
                <a:cs typeface="Arial" panose="020B0604020202020204" pitchFamily="34" charset="0"/>
              </a:rPr>
              <a:t>Avec une </a:t>
            </a:r>
            <a:r>
              <a:rPr lang="fr-FR" sz="1950">
                <a:solidFill>
                  <a:srgbClr val="0070C0"/>
                </a:solidFill>
                <a:latin typeface="Arial" panose="020B0604020202020204" pitchFamily="34" charset="0"/>
                <a:cs typeface="Arial" panose="020B0604020202020204" pitchFamily="34" charset="0"/>
              </a:rPr>
              <a:t>solution</a:t>
            </a:r>
            <a:r>
              <a:rPr lang="fr-FR" sz="1950">
                <a:solidFill>
                  <a:srgbClr val="558ED5"/>
                </a:solidFill>
                <a:latin typeface="Arial" panose="020B0604020202020204" pitchFamily="34" charset="0"/>
                <a:cs typeface="Arial" panose="020B0604020202020204" pitchFamily="34" charset="0"/>
              </a:rPr>
              <a:t> </a:t>
            </a:r>
            <a:r>
              <a:rPr lang="fr-FR" sz="1950">
                <a:solidFill>
                  <a:srgbClr val="0070C0"/>
                </a:solidFill>
                <a:latin typeface="Arial" panose="020B0604020202020204" pitchFamily="34" charset="0"/>
                <a:cs typeface="Arial" panose="020B0604020202020204" pitchFamily="34" charset="0"/>
              </a:rPr>
              <a:t>standardisée</a:t>
            </a:r>
            <a:r>
              <a:rPr lang="fr-FR" sz="1950">
                <a:solidFill>
                  <a:srgbClr val="558ED5"/>
                </a:solidFill>
                <a:latin typeface="Arial" panose="020B0604020202020204" pitchFamily="34" charset="0"/>
                <a:cs typeface="Arial" panose="020B0604020202020204" pitchFamily="34" charset="0"/>
              </a:rPr>
              <a:t> </a:t>
            </a:r>
            <a:r>
              <a:rPr lang="fr-FR" sz="1950">
                <a:solidFill>
                  <a:srgbClr val="0070C0"/>
                </a:solidFill>
                <a:latin typeface="Arial" panose="020B0604020202020204" pitchFamily="34" charset="0"/>
                <a:cs typeface="Arial" panose="020B0604020202020204" pitchFamily="34" charset="0"/>
              </a:rPr>
              <a:t>lorsqu’elle</a:t>
            </a:r>
            <a:r>
              <a:rPr lang="fr-FR" sz="1950">
                <a:solidFill>
                  <a:srgbClr val="558ED5"/>
                </a:solidFill>
                <a:latin typeface="Arial" panose="020B0604020202020204" pitchFamily="34" charset="0"/>
                <a:cs typeface="Arial" panose="020B0604020202020204" pitchFamily="34" charset="0"/>
              </a:rPr>
              <a:t> </a:t>
            </a:r>
            <a:r>
              <a:rPr lang="fr-FR" sz="1950">
                <a:solidFill>
                  <a:srgbClr val="0070C0"/>
                </a:solidFill>
                <a:latin typeface="Arial" panose="020B0604020202020204" pitchFamily="34" charset="0"/>
                <a:cs typeface="Arial" panose="020B0604020202020204" pitchFamily="34" charset="0"/>
              </a:rPr>
              <a:t>existe</a:t>
            </a:r>
            <a:r>
              <a:rPr lang="fr-FR" sz="1950">
                <a:solidFill>
                  <a:srgbClr val="558ED5"/>
                </a:solidFill>
                <a:latin typeface="Arial" panose="020B0604020202020204" pitchFamily="34" charset="0"/>
                <a:cs typeface="Arial" panose="020B0604020202020204" pitchFamily="34" charset="0"/>
              </a:rPr>
              <a:t> </a:t>
            </a:r>
          </a:p>
          <a:p>
            <a:pPr marL="342900" lvl="1" indent="0">
              <a:buFont typeface="Arial" panose="020B0604020202020204" pitchFamily="34" charset="0"/>
              <a:buNone/>
            </a:pPr>
            <a:endParaRPr lang="fr-FR" sz="1650">
              <a:solidFill>
                <a:srgbClr val="558ED5"/>
              </a:solidFill>
              <a:latin typeface="Arial" panose="020B0604020202020204" pitchFamily="34" charset="0"/>
              <a:cs typeface="Arial" panose="020B0604020202020204" pitchFamily="34" charset="0"/>
            </a:endParaRPr>
          </a:p>
          <a:p>
            <a:pPr marL="42863" indent="0">
              <a:buFont typeface="Arial" panose="020B0604020202020204" pitchFamily="34" charset="0"/>
              <a:buNone/>
            </a:pPr>
            <a:r>
              <a:rPr lang="fr-FR" sz="1950">
                <a:latin typeface="Arial" panose="020B0604020202020204" pitchFamily="34" charset="0"/>
                <a:cs typeface="Arial" panose="020B0604020202020204" pitchFamily="34" charset="0"/>
              </a:rPr>
              <a:t>Avec le </a:t>
            </a:r>
            <a:r>
              <a:rPr lang="fr-FR" sz="1950">
                <a:solidFill>
                  <a:srgbClr val="558ED5"/>
                </a:solidFill>
                <a:latin typeface="Arial" panose="020B0604020202020204" pitchFamily="34" charset="0"/>
                <a:cs typeface="Arial" panose="020B0604020202020204" pitchFamily="34" charset="0"/>
              </a:rPr>
              <a:t>prod</a:t>
            </a:r>
            <a:r>
              <a:rPr lang="fr-FR" sz="1950">
                <a:solidFill>
                  <a:srgbClr val="0070C0"/>
                </a:solidFill>
                <a:latin typeface="Arial" panose="020B0604020202020204" pitchFamily="34" charset="0"/>
                <a:cs typeface="Arial" panose="020B0604020202020204" pitchFamily="34" charset="0"/>
              </a:rPr>
              <a:t>u</a:t>
            </a:r>
            <a:r>
              <a:rPr lang="fr-FR" sz="1950">
                <a:solidFill>
                  <a:srgbClr val="558ED5"/>
                </a:solidFill>
                <a:latin typeface="Arial" panose="020B0604020202020204" pitchFamily="34" charset="0"/>
                <a:cs typeface="Arial" panose="020B0604020202020204" pitchFamily="34" charset="0"/>
              </a:rPr>
              <a:t>it </a:t>
            </a:r>
            <a:r>
              <a:rPr lang="fr-FR" sz="1950">
                <a:solidFill>
                  <a:srgbClr val="0070C0"/>
                </a:solidFill>
                <a:latin typeface="Arial" panose="020B0604020202020204" pitchFamily="34" charset="0"/>
                <a:cs typeface="Arial" panose="020B0604020202020204" pitchFamily="34" charset="0"/>
              </a:rPr>
              <a:t>apporté</a:t>
            </a:r>
            <a:r>
              <a:rPr lang="fr-FR" sz="1950">
                <a:solidFill>
                  <a:srgbClr val="558ED5"/>
                </a:solidFill>
                <a:latin typeface="Arial" panose="020B0604020202020204" pitchFamily="34" charset="0"/>
                <a:cs typeface="Arial" panose="020B0604020202020204" pitchFamily="34" charset="0"/>
              </a:rPr>
              <a:t> </a:t>
            </a:r>
            <a:r>
              <a:rPr lang="fr-FR" sz="1950">
                <a:solidFill>
                  <a:srgbClr val="0070C0"/>
                </a:solidFill>
                <a:latin typeface="Arial" panose="020B0604020202020204" pitchFamily="34" charset="0"/>
                <a:cs typeface="Arial" panose="020B0604020202020204" pitchFamily="34" charset="0"/>
              </a:rPr>
              <a:t>par</a:t>
            </a:r>
            <a:r>
              <a:rPr lang="fr-FR" sz="1950">
                <a:solidFill>
                  <a:srgbClr val="558ED5"/>
                </a:solidFill>
                <a:latin typeface="Arial" panose="020B0604020202020204" pitchFamily="34" charset="0"/>
                <a:cs typeface="Arial" panose="020B0604020202020204" pitchFamily="34" charset="0"/>
              </a:rPr>
              <a:t> </a:t>
            </a:r>
            <a:r>
              <a:rPr lang="fr-FR" sz="1950">
                <a:solidFill>
                  <a:srgbClr val="0070C0"/>
                </a:solidFill>
                <a:latin typeface="Arial" panose="020B0604020202020204" pitchFamily="34" charset="0"/>
                <a:cs typeface="Arial" panose="020B0604020202020204" pitchFamily="34" charset="0"/>
              </a:rPr>
              <a:t>le</a:t>
            </a:r>
            <a:r>
              <a:rPr lang="fr-FR" sz="1950">
                <a:solidFill>
                  <a:srgbClr val="558ED5"/>
                </a:solidFill>
                <a:latin typeface="Arial" panose="020B0604020202020204" pitchFamily="34" charset="0"/>
                <a:cs typeface="Arial" panose="020B0604020202020204" pitchFamily="34" charset="0"/>
              </a:rPr>
              <a:t> </a:t>
            </a:r>
            <a:r>
              <a:rPr lang="fr-FR" sz="1950">
                <a:solidFill>
                  <a:srgbClr val="0070C0"/>
                </a:solidFill>
                <a:latin typeface="Arial" panose="020B0604020202020204" pitchFamily="34" charset="0"/>
                <a:cs typeface="Arial" panose="020B0604020202020204" pitchFamily="34" charset="0"/>
              </a:rPr>
              <a:t>patient</a:t>
            </a:r>
            <a:r>
              <a:rPr lang="fr-FR" sz="1950">
                <a:latin typeface="Arial" panose="020B0604020202020204" pitchFamily="34" charset="0"/>
                <a:cs typeface="Arial" panose="020B0604020202020204" pitchFamily="34" charset="0"/>
              </a:rPr>
              <a:t>+++: </a:t>
            </a:r>
          </a:p>
          <a:p>
            <a:pPr lvl="2"/>
            <a:r>
              <a:rPr lang="fr-FR">
                <a:latin typeface="Arial" panose="020B0604020202020204" pitchFamily="34" charset="0"/>
                <a:cs typeface="Arial" panose="020B0604020202020204" pitchFamily="34" charset="0"/>
              </a:rPr>
              <a:t>Sans danger a priori si extrait de nature protéique </a:t>
            </a:r>
          </a:p>
          <a:p>
            <a:pPr lvl="2"/>
            <a:r>
              <a:rPr lang="fr-FR">
                <a:latin typeface="Arial" panose="020B0604020202020204" pitchFamily="34" charset="0"/>
                <a:cs typeface="Arial" panose="020B0604020202020204" pitchFamily="34" charset="0"/>
              </a:rPr>
              <a:t>Méfiance si substance chimique : </a:t>
            </a:r>
          </a:p>
          <a:p>
            <a:pPr lvl="3"/>
            <a:r>
              <a:rPr lang="fr-FR">
                <a:latin typeface="Arial" panose="020B0604020202020204" pitchFamily="34" charset="0"/>
                <a:cs typeface="Arial" panose="020B0604020202020204" pitchFamily="34" charset="0"/>
              </a:rPr>
              <a:t>Possiblement irritant voire corrosif </a:t>
            </a:r>
          </a:p>
          <a:p>
            <a:pPr lvl="3"/>
            <a:r>
              <a:rPr lang="fr-FR">
                <a:latin typeface="Arial" panose="020B0604020202020204" pitchFamily="34" charset="0"/>
                <a:cs typeface="Arial" panose="020B0604020202020204" pitchFamily="34" charset="0"/>
              </a:rPr>
              <a:t>Potentiel de sensibilisation inconnu </a:t>
            </a:r>
          </a:p>
          <a:p>
            <a:pPr lvl="3"/>
            <a:r>
              <a:rPr lang="fr-FR">
                <a:latin typeface="Arial" panose="020B0604020202020204" pitchFamily="34" charset="0"/>
                <a:cs typeface="Arial" panose="020B0604020202020204" pitchFamily="34" charset="0"/>
              </a:rPr>
              <a:t>Sensibilité du test beaucoup plus limitée </a:t>
            </a:r>
          </a:p>
          <a:p>
            <a:endParaRPr lang="fr-FR">
              <a:latin typeface="Arial" panose="020B060402020202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F16D6D4A-A4B3-C79E-5511-15BACA7C3620}"/>
              </a:ext>
            </a:extLst>
          </p:cNvPr>
          <p:cNvSpPr>
            <a:spLocks noGrp="1"/>
          </p:cNvSpPr>
          <p:nvPr>
            <p:ph type="sldNum" sz="quarter" idx="12"/>
          </p:nvPr>
        </p:nvSpPr>
        <p:spPr/>
        <p:txBody>
          <a:bodyPr/>
          <a:lstStyle/>
          <a:p>
            <a:fld id="{CC7A3658-E897-4E5D-B63D-00541B617174}" type="slidenum">
              <a:rPr lang="fr-FR" altLang="fr-FR" smtClean="0">
                <a:latin typeface="Arial" panose="020B0604020202020204" pitchFamily="34" charset="0"/>
                <a:cs typeface="Arial" panose="020B0604020202020204" pitchFamily="34" charset="0"/>
              </a:rPr>
              <a:pPr/>
              <a:t>27</a:t>
            </a:fld>
            <a:endParaRPr lang="fr-FR" altLang="fr-FR">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572274A5-BC96-A076-494A-89C018DFC09B}"/>
              </a:ext>
            </a:extLst>
          </p:cNvPr>
          <p:cNvSpPr txBox="1"/>
          <p:nvPr/>
        </p:nvSpPr>
        <p:spPr>
          <a:xfrm>
            <a:off x="1757362" y="3868996"/>
            <a:ext cx="5114924" cy="553998"/>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fr-FR" sz="1500" b="1">
                <a:latin typeface="Arial" panose="020B0604020202020204" pitchFamily="34" charset="0"/>
                <a:cs typeface="Arial" panose="020B0604020202020204" pitchFamily="34" charset="0"/>
              </a:rPr>
              <a:t>Intérêt que si mécanisme IgE suspecté</a:t>
            </a:r>
          </a:p>
          <a:p>
            <a:pPr algn="ctr"/>
            <a:r>
              <a:rPr lang="fr-FR" sz="1500">
                <a:latin typeface="Arial" panose="020B0604020202020204" pitchFamily="34" charset="0"/>
                <a:cs typeface="Arial" panose="020B0604020202020204" pitchFamily="34" charset="0"/>
              </a:rPr>
              <a:t>→agents de HPM et certains BPM</a:t>
            </a:r>
          </a:p>
        </p:txBody>
      </p:sp>
      <p:pic>
        <p:nvPicPr>
          <p:cNvPr id="8" name="Image 7">
            <a:extLst>
              <a:ext uri="{FF2B5EF4-FFF2-40B4-BE49-F238E27FC236}">
                <a16:creationId xmlns:a16="http://schemas.microsoft.com/office/drawing/2014/main" id="{7B3A3131-80DC-AF9B-CFD8-A41556A115A6}"/>
              </a:ext>
            </a:extLst>
          </p:cNvPr>
          <p:cNvPicPr>
            <a:picLocks noChangeAspect="1"/>
          </p:cNvPicPr>
          <p:nvPr/>
        </p:nvPicPr>
        <p:blipFill>
          <a:blip r:embed="rId2"/>
          <a:stretch>
            <a:fillRect/>
          </a:stretch>
        </p:blipFill>
        <p:spPr>
          <a:xfrm>
            <a:off x="5014912" y="3156014"/>
            <a:ext cx="448095" cy="448095"/>
          </a:xfrm>
          <a:prstGeom prst="rect">
            <a:avLst/>
          </a:prstGeom>
        </p:spPr>
      </p:pic>
    </p:spTree>
    <p:extLst>
      <p:ext uri="{BB962C8B-B14F-4D97-AF65-F5344CB8AC3E}">
        <p14:creationId xmlns:p14="http://schemas.microsoft.com/office/powerpoint/2010/main" val="3715746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23D26-8E34-ADD9-1976-208D8B496C17}"/>
              </a:ext>
            </a:extLst>
          </p:cNvPr>
          <p:cNvSpPr>
            <a:spLocks noGrp="1"/>
          </p:cNvSpPr>
          <p:nvPr>
            <p:ph type="title"/>
          </p:nvPr>
        </p:nvSpPr>
        <p:spPr/>
        <p:txBody>
          <a:bodyPr/>
          <a:lstStyle/>
          <a:p>
            <a:r>
              <a:rPr lang="fr-FR">
                <a:latin typeface="Arial" panose="020B0604020202020204" pitchFamily="34" charset="0"/>
                <a:cs typeface="Arial" panose="020B0604020202020204" pitchFamily="34" charset="0"/>
              </a:rPr>
              <a:t>Les dosages d’IgE spécifiques</a:t>
            </a:r>
          </a:p>
        </p:txBody>
      </p:sp>
      <p:sp>
        <p:nvSpPr>
          <p:cNvPr id="3" name="Espace réservé du contenu 2">
            <a:extLst>
              <a:ext uri="{FF2B5EF4-FFF2-40B4-BE49-F238E27FC236}">
                <a16:creationId xmlns:a16="http://schemas.microsoft.com/office/drawing/2014/main" id="{383F4B5C-F559-A075-4BB0-F878F8E9A51F}"/>
              </a:ext>
            </a:extLst>
          </p:cNvPr>
          <p:cNvSpPr>
            <a:spLocks noGrp="1"/>
          </p:cNvSpPr>
          <p:nvPr>
            <p:ph idx="1"/>
          </p:nvPr>
        </p:nvSpPr>
        <p:spPr/>
        <p:txBody>
          <a:bodyPr>
            <a:normAutofit fontScale="85000" lnSpcReduction="20000"/>
          </a:bodyPr>
          <a:lstStyle/>
          <a:p>
            <a:pPr marL="0" indent="0">
              <a:buNone/>
            </a:pPr>
            <a:r>
              <a:rPr lang="fr-FR" sz="2400" b="1">
                <a:latin typeface="Arial" panose="020B0604020202020204" pitchFamily="34" charset="0"/>
                <a:cs typeface="Arial" panose="020B0604020202020204" pitchFamily="34" charset="0"/>
              </a:rPr>
              <a:t>Intérêt que si mécanisme IgE suspecté</a:t>
            </a:r>
          </a:p>
          <a:p>
            <a:pPr marL="0" indent="0">
              <a:buNone/>
            </a:pPr>
            <a:r>
              <a:rPr lang="fr-FR" sz="2400">
                <a:latin typeface="Arial" panose="020B0604020202020204" pitchFamily="34" charset="0"/>
                <a:cs typeface="Arial" panose="020B0604020202020204" pitchFamily="34" charset="0"/>
              </a:rPr>
              <a:t>→ agents de HPM</a:t>
            </a:r>
          </a:p>
          <a:p>
            <a:pPr marL="0" indent="0">
              <a:buNone/>
            </a:pPr>
            <a:r>
              <a:rPr lang="fr-FR" sz="2400">
                <a:latin typeface="Arial" panose="020B0604020202020204" pitchFamily="34" charset="0"/>
                <a:cs typeface="Arial" panose="020B0604020202020204" pitchFamily="34" charset="0"/>
              </a:rPr>
              <a:t>→ certains agents BPM : </a:t>
            </a:r>
            <a:r>
              <a:rPr lang="fr-FR" sz="2400" b="1">
                <a:solidFill>
                  <a:schemeClr val="accent1"/>
                </a:solidFill>
                <a:latin typeface="Arial" panose="020B0604020202020204" pitchFamily="34" charset="0"/>
                <a:cs typeface="Arial" panose="020B0604020202020204" pitchFamily="34" charset="0"/>
              </a:rPr>
              <a:t>anhydrides, isocyanates, glutaraldéhyde, acide </a:t>
            </a:r>
            <a:r>
              <a:rPr lang="fr-FR" sz="2400" b="1" err="1">
                <a:solidFill>
                  <a:schemeClr val="accent1"/>
                </a:solidFill>
                <a:latin typeface="Arial" panose="020B0604020202020204" pitchFamily="34" charset="0"/>
                <a:cs typeface="Arial" panose="020B0604020202020204" pitchFamily="34" charset="0"/>
              </a:rPr>
              <a:t>plicatique</a:t>
            </a:r>
            <a:r>
              <a:rPr lang="fr-FR" sz="2400" b="1">
                <a:solidFill>
                  <a:schemeClr val="accent1"/>
                </a:solidFill>
                <a:latin typeface="Arial" panose="020B0604020202020204" pitchFamily="34" charset="0"/>
                <a:cs typeface="Arial" panose="020B0604020202020204" pitchFamily="34" charset="0"/>
              </a:rPr>
              <a:t>, sels de platine (mais faible VPN)</a:t>
            </a:r>
          </a:p>
          <a:p>
            <a:pPr marL="0" indent="0">
              <a:buNone/>
            </a:pPr>
            <a:endParaRPr lang="fr-FR" sz="2400" b="1">
              <a:solidFill>
                <a:srgbClr val="FF0000"/>
              </a:solidFill>
              <a:latin typeface="Arial" panose="020B0604020202020204" pitchFamily="34" charset="0"/>
              <a:cs typeface="Arial" panose="020B0604020202020204" pitchFamily="34" charset="0"/>
            </a:endParaRPr>
          </a:p>
          <a:p>
            <a:pPr marL="0" indent="0">
              <a:buNone/>
            </a:pPr>
            <a:r>
              <a:rPr lang="fr-FR" sz="2400" b="1">
                <a:solidFill>
                  <a:schemeClr val="accent1"/>
                </a:solidFill>
                <a:latin typeface="Arial" panose="020B0604020202020204" pitchFamily="34" charset="0"/>
                <a:cs typeface="Arial" panose="020B0604020202020204" pitchFamily="34" charset="0"/>
              </a:rPr>
              <a:t>Tests commerciaux pour un nombre limité d’Ag professionnels</a:t>
            </a:r>
          </a:p>
          <a:p>
            <a:pPr marL="0" indent="0">
              <a:buNone/>
            </a:pPr>
            <a:endParaRPr lang="fr-FR" sz="2400" b="1">
              <a:latin typeface="Arial" panose="020B0604020202020204" pitchFamily="34" charset="0"/>
              <a:cs typeface="Arial" panose="020B0604020202020204" pitchFamily="34" charset="0"/>
            </a:endParaRPr>
          </a:p>
          <a:p>
            <a:pPr marL="0" indent="0">
              <a:buNone/>
            </a:pPr>
            <a:r>
              <a:rPr lang="fr-FR" sz="2400" b="1">
                <a:latin typeface="Arial" panose="020B0604020202020204" pitchFamily="34" charset="0"/>
                <a:cs typeface="Arial" panose="020B0604020202020204" pitchFamily="34" charset="0"/>
              </a:rPr>
              <a:t>Nécessité de développer des tests « maison »</a:t>
            </a:r>
          </a:p>
          <a:p>
            <a:pPr marL="0" indent="0">
              <a:buNone/>
            </a:pPr>
            <a:r>
              <a:rPr lang="fr-FR" sz="2400">
                <a:latin typeface="Arial" panose="020B0604020202020204" pitchFamily="34" charset="0"/>
                <a:cs typeface="Arial" panose="020B0604020202020204" pitchFamily="34" charset="0"/>
              </a:rPr>
              <a:t>→ problèmes de standardisation des préparations antigénique et du contrôle qualité des résultats observés</a:t>
            </a:r>
          </a:p>
          <a:p>
            <a:endParaRPr lang="fr-FR">
              <a:latin typeface="Arial" panose="020B060402020202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C433B783-49D3-FFBB-F925-B6D1E38E541C}"/>
              </a:ext>
            </a:extLst>
          </p:cNvPr>
          <p:cNvSpPr>
            <a:spLocks noGrp="1"/>
          </p:cNvSpPr>
          <p:nvPr>
            <p:ph type="sldNum" sz="quarter" idx="12"/>
          </p:nvPr>
        </p:nvSpPr>
        <p:spPr/>
        <p:txBody>
          <a:bodyPr/>
          <a:lstStyle/>
          <a:p>
            <a:fld id="{CC7A3658-E897-4E5D-B63D-00541B617174}" type="slidenum">
              <a:rPr lang="fr-FR" altLang="fr-FR" smtClean="0">
                <a:latin typeface="Arial" panose="020B0604020202020204" pitchFamily="34" charset="0"/>
                <a:cs typeface="Arial" panose="020B0604020202020204" pitchFamily="34" charset="0"/>
              </a:rPr>
              <a:pPr/>
              <a:t>28</a:t>
            </a:fld>
            <a:endParaRPr lang="fr-FR" alt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8456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757526-FD3A-B8BE-3D7B-E18C064F78C2}"/>
              </a:ext>
            </a:extLst>
          </p:cNvPr>
          <p:cNvSpPr>
            <a:spLocks noGrp="1"/>
          </p:cNvSpPr>
          <p:nvPr>
            <p:ph type="title"/>
          </p:nvPr>
        </p:nvSpPr>
        <p:spPr>
          <a:xfrm>
            <a:off x="1083642" y="229596"/>
            <a:ext cx="6886575" cy="488990"/>
          </a:xfrm>
          <a:ln>
            <a:noFill/>
          </a:ln>
        </p:spPr>
        <p:style>
          <a:lnRef idx="2">
            <a:schemeClr val="accent1"/>
          </a:lnRef>
          <a:fillRef idx="1">
            <a:schemeClr val="lt1"/>
          </a:fillRef>
          <a:effectRef idx="0">
            <a:schemeClr val="accent1"/>
          </a:effectRef>
          <a:fontRef idx="minor">
            <a:schemeClr val="dk1"/>
          </a:fontRef>
        </p:style>
        <p:txBody>
          <a:bodyPr>
            <a:normAutofit fontScale="90000"/>
          </a:bodyPr>
          <a:lstStyle/>
          <a:p>
            <a:r>
              <a:rPr lang="fr-FR">
                <a:latin typeface="Arial" panose="020B0604020202020204" pitchFamily="34" charset="0"/>
                <a:cs typeface="Arial" panose="020B0604020202020204" pitchFamily="34" charset="0"/>
              </a:rPr>
              <a:t>Fiabilité des dosages d’IgE dans l’AP</a:t>
            </a:r>
          </a:p>
        </p:txBody>
      </p:sp>
      <p:graphicFrame>
        <p:nvGraphicFramePr>
          <p:cNvPr id="6" name="Espace réservé du contenu 5">
            <a:extLst>
              <a:ext uri="{FF2B5EF4-FFF2-40B4-BE49-F238E27FC236}">
                <a16:creationId xmlns:a16="http://schemas.microsoft.com/office/drawing/2014/main" id="{8B6E38B4-0A6A-3E1C-51E9-E032F0357744}"/>
              </a:ext>
            </a:extLst>
          </p:cNvPr>
          <p:cNvGraphicFramePr>
            <a:graphicFrameLocks noGrp="1"/>
          </p:cNvGraphicFramePr>
          <p:nvPr>
            <p:ph sz="half" idx="1"/>
          </p:nvPr>
        </p:nvGraphicFramePr>
        <p:xfrm>
          <a:off x="1211580" y="981922"/>
          <a:ext cx="6630700" cy="438152"/>
        </p:xfrm>
        <a:graphic>
          <a:graphicData uri="http://schemas.openxmlformats.org/drawingml/2006/table">
            <a:tbl>
              <a:tblPr firstRow="1" bandRow="1">
                <a:tableStyleId>{5C22544A-7EE6-4342-B048-85BDC9FD1C3A}</a:tableStyleId>
              </a:tblPr>
              <a:tblGrid>
                <a:gridCol w="6630700">
                  <a:extLst>
                    <a:ext uri="{9D8B030D-6E8A-4147-A177-3AD203B41FA5}">
                      <a16:colId xmlns:a16="http://schemas.microsoft.com/office/drawing/2014/main" val="4286019743"/>
                    </a:ext>
                  </a:extLst>
                </a:gridCol>
              </a:tblGrid>
              <a:tr h="211455">
                <a:tc>
                  <a:txBody>
                    <a:bodyPr/>
                    <a:lstStyle/>
                    <a:p>
                      <a:r>
                        <a:rPr lang="fr-FR" sz="1100"/>
                        <a:t>Agents de HPM</a:t>
                      </a:r>
                    </a:p>
                  </a:txBody>
                  <a:tcPr marL="51435" marR="51435" marT="25718" marB="25718"/>
                </a:tc>
                <a:extLst>
                  <a:ext uri="{0D108BD9-81ED-4DB2-BD59-A6C34878D82A}">
                    <a16:rowId xmlns:a16="http://schemas.microsoft.com/office/drawing/2014/main" val="2089345111"/>
                  </a:ext>
                </a:extLst>
              </a:tr>
              <a:tr h="211455">
                <a:tc>
                  <a:txBody>
                    <a:bodyPr/>
                    <a:lstStyle/>
                    <a:p>
                      <a:r>
                        <a:rPr lang="fr-FR" sz="1100"/>
                        <a:t>Performance globale (20 études ; 914 tests)  : Se = 0,74  </a:t>
                      </a:r>
                      <a:r>
                        <a:rPr lang="fr-FR" sz="1100" err="1"/>
                        <a:t>Sp</a:t>
                      </a:r>
                      <a:r>
                        <a:rPr lang="fr-FR" sz="1100"/>
                        <a:t> = 0,71</a:t>
                      </a:r>
                    </a:p>
                  </a:txBody>
                  <a:tcPr marL="51435" marR="51435" marT="25718" marB="25718"/>
                </a:tc>
                <a:extLst>
                  <a:ext uri="{0D108BD9-81ED-4DB2-BD59-A6C34878D82A}">
                    <a16:rowId xmlns:a16="http://schemas.microsoft.com/office/drawing/2014/main" val="1846711653"/>
                  </a:ext>
                </a:extLst>
              </a:tr>
            </a:tbl>
          </a:graphicData>
        </a:graphic>
      </p:graphicFrame>
      <p:pic>
        <p:nvPicPr>
          <p:cNvPr id="13" name="Image 12">
            <a:extLst>
              <a:ext uri="{FF2B5EF4-FFF2-40B4-BE49-F238E27FC236}">
                <a16:creationId xmlns:a16="http://schemas.microsoft.com/office/drawing/2014/main" id="{B9789A2E-3A2D-3334-0214-136CD2EC4F40}"/>
              </a:ext>
            </a:extLst>
          </p:cNvPr>
          <p:cNvPicPr>
            <a:picLocks noChangeAspect="1"/>
          </p:cNvPicPr>
          <p:nvPr/>
        </p:nvPicPr>
        <p:blipFill>
          <a:blip r:embed="rId2"/>
          <a:srcRect l="31042" t="50762" r="10729" b="15404"/>
          <a:stretch/>
        </p:blipFill>
        <p:spPr>
          <a:xfrm>
            <a:off x="1140144" y="1407570"/>
            <a:ext cx="6702137" cy="2075387"/>
          </a:xfrm>
          <a:prstGeom prst="rect">
            <a:avLst/>
          </a:prstGeom>
        </p:spPr>
      </p:pic>
      <p:sp>
        <p:nvSpPr>
          <p:cNvPr id="3" name="ZoneTexte 2">
            <a:extLst>
              <a:ext uri="{FF2B5EF4-FFF2-40B4-BE49-F238E27FC236}">
                <a16:creationId xmlns:a16="http://schemas.microsoft.com/office/drawing/2014/main" id="{75CD069B-A9D1-4822-2C0F-B6BAC34A9296}"/>
              </a:ext>
            </a:extLst>
          </p:cNvPr>
          <p:cNvSpPr txBox="1"/>
          <p:nvPr/>
        </p:nvSpPr>
        <p:spPr>
          <a:xfrm>
            <a:off x="392906" y="4161578"/>
            <a:ext cx="8358188" cy="507831"/>
          </a:xfrm>
          <a:prstGeom prst="rect">
            <a:avLst/>
          </a:prstGeom>
          <a:noFill/>
        </p:spPr>
        <p:txBody>
          <a:bodyPr wrap="square" rtlCol="0">
            <a:spAutoFit/>
          </a:bodyPr>
          <a:lstStyle/>
          <a:p>
            <a:r>
              <a:rPr lang="fr-FR" sz="1350"/>
              <a:t>Lux H, Lenz K, </a:t>
            </a:r>
            <a:r>
              <a:rPr lang="fr-FR" sz="1350" err="1"/>
              <a:t>Budnik</a:t>
            </a:r>
            <a:r>
              <a:rPr lang="fr-FR" sz="1350"/>
              <a:t> LT, Baur X. Performance of </a:t>
            </a:r>
            <a:r>
              <a:rPr lang="fr-FR" sz="1350" err="1"/>
              <a:t>specific</a:t>
            </a:r>
            <a:r>
              <a:rPr lang="fr-FR" sz="1350"/>
              <a:t> </a:t>
            </a:r>
            <a:r>
              <a:rPr lang="fr-FR" sz="1350" err="1"/>
              <a:t>immunoglobulin</a:t>
            </a:r>
            <a:r>
              <a:rPr lang="fr-FR" sz="1350"/>
              <a:t> E tests for </a:t>
            </a:r>
            <a:r>
              <a:rPr lang="fr-FR" sz="1350" err="1"/>
              <a:t>diagnosing</a:t>
            </a:r>
            <a:r>
              <a:rPr lang="fr-FR" sz="1350"/>
              <a:t> </a:t>
            </a:r>
            <a:r>
              <a:rPr lang="fr-FR" sz="1350" err="1"/>
              <a:t>occupational</a:t>
            </a:r>
            <a:r>
              <a:rPr lang="fr-FR" sz="1350"/>
              <a:t> </a:t>
            </a:r>
            <a:r>
              <a:rPr lang="fr-FR" sz="1350" err="1"/>
              <a:t>asthma</a:t>
            </a:r>
            <a:r>
              <a:rPr lang="fr-FR" sz="1350"/>
              <a:t>: a </a:t>
            </a:r>
            <a:r>
              <a:rPr lang="fr-FR" sz="1350" err="1"/>
              <a:t>systematic</a:t>
            </a:r>
            <a:r>
              <a:rPr lang="fr-FR" sz="1350"/>
              <a:t> </a:t>
            </a:r>
            <a:r>
              <a:rPr lang="fr-FR" sz="1350" err="1"/>
              <a:t>review</a:t>
            </a:r>
            <a:r>
              <a:rPr lang="fr-FR" sz="1350"/>
              <a:t> and </a:t>
            </a:r>
            <a:r>
              <a:rPr lang="fr-FR" sz="1350" err="1"/>
              <a:t>meta-analysis</a:t>
            </a:r>
            <a:r>
              <a:rPr lang="fr-FR" sz="1350"/>
              <a:t>. </a:t>
            </a:r>
            <a:r>
              <a:rPr lang="fr-FR" sz="1350" err="1"/>
              <a:t>Occup</a:t>
            </a:r>
            <a:r>
              <a:rPr lang="fr-FR" sz="1350"/>
              <a:t> Environ Med. 2019 Apr;76(4):269-278</a:t>
            </a:r>
          </a:p>
        </p:txBody>
      </p:sp>
    </p:spTree>
    <p:extLst>
      <p:ext uri="{BB962C8B-B14F-4D97-AF65-F5344CB8AC3E}">
        <p14:creationId xmlns:p14="http://schemas.microsoft.com/office/powerpoint/2010/main" val="78861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F8CDD-78D8-B66D-7D03-D5C56CAFB555}"/>
            </a:ext>
          </a:extLst>
        </p:cNvPr>
        <p:cNvGrpSpPr/>
        <p:nvPr/>
      </p:nvGrpSpPr>
      <p:grpSpPr>
        <a:xfrm>
          <a:off x="0" y="0"/>
          <a:ext cx="0" cy="0"/>
          <a:chOff x="0" y="0"/>
          <a:chExt cx="0" cy="0"/>
        </a:xfrm>
      </p:grpSpPr>
      <p:graphicFrame>
        <p:nvGraphicFramePr>
          <p:cNvPr id="7" name="Espace réservé du contenu 6">
            <a:extLst>
              <a:ext uri="{FF2B5EF4-FFF2-40B4-BE49-F238E27FC236}">
                <a16:creationId xmlns:a16="http://schemas.microsoft.com/office/drawing/2014/main" id="{2818A609-5AB9-3D87-F468-B8B3E557CC9F}"/>
              </a:ext>
            </a:extLst>
          </p:cNvPr>
          <p:cNvGraphicFramePr>
            <a:graphicFrameLocks noGrp="1"/>
          </p:cNvGraphicFramePr>
          <p:nvPr>
            <p:ph sz="half" idx="2"/>
          </p:nvPr>
        </p:nvGraphicFramePr>
        <p:xfrm>
          <a:off x="1149651" y="1292247"/>
          <a:ext cx="6561805" cy="438152"/>
        </p:xfrm>
        <a:graphic>
          <a:graphicData uri="http://schemas.openxmlformats.org/drawingml/2006/table">
            <a:tbl>
              <a:tblPr firstRow="1" bandRow="1">
                <a:tableStyleId>{5C22544A-7EE6-4342-B048-85BDC9FD1C3A}</a:tableStyleId>
              </a:tblPr>
              <a:tblGrid>
                <a:gridCol w="6561805">
                  <a:extLst>
                    <a:ext uri="{9D8B030D-6E8A-4147-A177-3AD203B41FA5}">
                      <a16:colId xmlns:a16="http://schemas.microsoft.com/office/drawing/2014/main" val="3750325026"/>
                    </a:ext>
                  </a:extLst>
                </a:gridCol>
              </a:tblGrid>
              <a:tr h="211455">
                <a:tc>
                  <a:txBody>
                    <a:bodyPr/>
                    <a:lstStyle/>
                    <a:p>
                      <a:r>
                        <a:rPr lang="fr-FR" sz="1100"/>
                        <a:t>Agents de BPM</a:t>
                      </a:r>
                    </a:p>
                  </a:txBody>
                  <a:tcPr marL="51435" marR="51435" marT="25718" marB="25718"/>
                </a:tc>
                <a:extLst>
                  <a:ext uri="{0D108BD9-81ED-4DB2-BD59-A6C34878D82A}">
                    <a16:rowId xmlns:a16="http://schemas.microsoft.com/office/drawing/2014/main" val="1251235312"/>
                  </a:ext>
                </a:extLst>
              </a:tr>
              <a:tr h="211455">
                <a:tc>
                  <a:txBody>
                    <a:bodyPr/>
                    <a:lstStyle/>
                    <a:p>
                      <a:r>
                        <a:rPr lang="fr-FR" sz="1100"/>
                        <a:t>Performance globale (9 études; 512 tests) : Se = 0,28  </a:t>
                      </a:r>
                      <a:r>
                        <a:rPr lang="fr-FR" sz="1100" err="1"/>
                        <a:t>Sp</a:t>
                      </a:r>
                      <a:r>
                        <a:rPr lang="fr-FR" sz="1100"/>
                        <a:t> = 0,89</a:t>
                      </a:r>
                    </a:p>
                  </a:txBody>
                  <a:tcPr marL="51435" marR="51435" marT="25718" marB="25718"/>
                </a:tc>
                <a:extLst>
                  <a:ext uri="{0D108BD9-81ED-4DB2-BD59-A6C34878D82A}">
                    <a16:rowId xmlns:a16="http://schemas.microsoft.com/office/drawing/2014/main" val="3654322112"/>
                  </a:ext>
                </a:extLst>
              </a:tr>
            </a:tbl>
          </a:graphicData>
        </a:graphic>
      </p:graphicFrame>
      <p:pic>
        <p:nvPicPr>
          <p:cNvPr id="9" name="Image 8">
            <a:extLst>
              <a:ext uri="{FF2B5EF4-FFF2-40B4-BE49-F238E27FC236}">
                <a16:creationId xmlns:a16="http://schemas.microsoft.com/office/drawing/2014/main" id="{5DD2D986-AA7D-7F46-4AD3-E0B20802973C}"/>
              </a:ext>
            </a:extLst>
          </p:cNvPr>
          <p:cNvPicPr>
            <a:picLocks noChangeAspect="1"/>
          </p:cNvPicPr>
          <p:nvPr/>
        </p:nvPicPr>
        <p:blipFill>
          <a:blip r:embed="rId2"/>
          <a:srcRect l="31562" t="47459" r="10208" b="24591"/>
          <a:stretch/>
        </p:blipFill>
        <p:spPr>
          <a:xfrm>
            <a:off x="1063925" y="1730399"/>
            <a:ext cx="6647531" cy="1800225"/>
          </a:xfrm>
          <a:prstGeom prst="rect">
            <a:avLst/>
          </a:prstGeom>
        </p:spPr>
      </p:pic>
      <p:sp>
        <p:nvSpPr>
          <p:cNvPr id="6" name="ZoneTexte 5">
            <a:extLst>
              <a:ext uri="{FF2B5EF4-FFF2-40B4-BE49-F238E27FC236}">
                <a16:creationId xmlns:a16="http://schemas.microsoft.com/office/drawing/2014/main" id="{8CC19B6A-CFEC-B827-62BF-255631073BFB}"/>
              </a:ext>
            </a:extLst>
          </p:cNvPr>
          <p:cNvSpPr txBox="1"/>
          <p:nvPr/>
        </p:nvSpPr>
        <p:spPr>
          <a:xfrm>
            <a:off x="257175" y="3530744"/>
            <a:ext cx="8886825" cy="507831"/>
          </a:xfrm>
          <a:prstGeom prst="rect">
            <a:avLst/>
          </a:prstGeom>
          <a:noFill/>
        </p:spPr>
        <p:txBody>
          <a:bodyPr wrap="square" rtlCol="0">
            <a:spAutoFit/>
          </a:bodyPr>
          <a:lstStyle/>
          <a:p>
            <a:r>
              <a:rPr lang="fr-FR" sz="1350"/>
              <a:t>Lux H, Lenz K, </a:t>
            </a:r>
            <a:r>
              <a:rPr lang="fr-FR" sz="1350" err="1"/>
              <a:t>Budnik</a:t>
            </a:r>
            <a:r>
              <a:rPr lang="fr-FR" sz="1350"/>
              <a:t> LT, Baur X. Performance of </a:t>
            </a:r>
            <a:r>
              <a:rPr lang="fr-FR" sz="1350" err="1"/>
              <a:t>specific</a:t>
            </a:r>
            <a:r>
              <a:rPr lang="fr-FR" sz="1350"/>
              <a:t> </a:t>
            </a:r>
            <a:r>
              <a:rPr lang="fr-FR" sz="1350" err="1"/>
              <a:t>immunoglobulin</a:t>
            </a:r>
            <a:r>
              <a:rPr lang="fr-FR" sz="1350"/>
              <a:t> E tests for </a:t>
            </a:r>
            <a:r>
              <a:rPr lang="fr-FR" sz="1350" err="1"/>
              <a:t>diagnosing</a:t>
            </a:r>
            <a:r>
              <a:rPr lang="fr-FR" sz="1350"/>
              <a:t> </a:t>
            </a:r>
            <a:r>
              <a:rPr lang="fr-FR" sz="1350" err="1"/>
              <a:t>occupational</a:t>
            </a:r>
            <a:r>
              <a:rPr lang="fr-FR" sz="1350"/>
              <a:t> </a:t>
            </a:r>
            <a:r>
              <a:rPr lang="fr-FR" sz="1350" err="1"/>
              <a:t>asthma</a:t>
            </a:r>
            <a:r>
              <a:rPr lang="fr-FR" sz="1350"/>
              <a:t>: a </a:t>
            </a:r>
            <a:r>
              <a:rPr lang="fr-FR" sz="1350" err="1"/>
              <a:t>systematic</a:t>
            </a:r>
            <a:r>
              <a:rPr lang="fr-FR" sz="1350"/>
              <a:t> </a:t>
            </a:r>
            <a:r>
              <a:rPr lang="fr-FR" sz="1350" err="1"/>
              <a:t>review</a:t>
            </a:r>
            <a:r>
              <a:rPr lang="fr-FR" sz="1350"/>
              <a:t> and </a:t>
            </a:r>
            <a:r>
              <a:rPr lang="fr-FR" sz="1350" err="1"/>
              <a:t>meta-analysis</a:t>
            </a:r>
            <a:r>
              <a:rPr lang="fr-FR" sz="1350"/>
              <a:t>. </a:t>
            </a:r>
            <a:r>
              <a:rPr lang="fr-FR" sz="1350" err="1"/>
              <a:t>Occup</a:t>
            </a:r>
            <a:r>
              <a:rPr lang="fr-FR" sz="1350"/>
              <a:t> Environ Med. 2019 Apr;76(4):269-278</a:t>
            </a:r>
          </a:p>
        </p:txBody>
      </p:sp>
      <p:sp>
        <p:nvSpPr>
          <p:cNvPr id="10" name="ZoneTexte 9">
            <a:extLst>
              <a:ext uri="{FF2B5EF4-FFF2-40B4-BE49-F238E27FC236}">
                <a16:creationId xmlns:a16="http://schemas.microsoft.com/office/drawing/2014/main" id="{4059852A-08F5-BE2C-EBE9-38168BD538F6}"/>
              </a:ext>
            </a:extLst>
          </p:cNvPr>
          <p:cNvSpPr txBox="1"/>
          <p:nvPr/>
        </p:nvSpPr>
        <p:spPr>
          <a:xfrm>
            <a:off x="1485900" y="4452774"/>
            <a:ext cx="6172200" cy="5078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4"/>
            <a:r>
              <a:rPr lang="fr-FR" sz="1350" b="1">
                <a:solidFill>
                  <a:srgbClr val="FF0000"/>
                </a:solidFill>
              </a:rPr>
              <a:t>IgE positif </a:t>
            </a:r>
            <a:r>
              <a:rPr lang="fr-FR" sz="1350"/>
              <a:t>: argument fort pour AP allergique</a:t>
            </a:r>
          </a:p>
          <a:p>
            <a:pPr lvl="4"/>
            <a:r>
              <a:rPr lang="fr-FR" sz="1350" b="1">
                <a:solidFill>
                  <a:srgbClr val="00B050"/>
                </a:solidFill>
              </a:rPr>
              <a:t>IgE négatif </a:t>
            </a:r>
            <a:r>
              <a:rPr lang="fr-FR" sz="1350"/>
              <a:t>:  poursuite des investigations nécessaire</a:t>
            </a:r>
          </a:p>
        </p:txBody>
      </p:sp>
      <p:sp>
        <p:nvSpPr>
          <p:cNvPr id="3" name="Rectangle 2"/>
          <p:cNvSpPr/>
          <p:nvPr/>
        </p:nvSpPr>
        <p:spPr>
          <a:xfrm>
            <a:off x="1063926" y="4452774"/>
            <a:ext cx="1575966" cy="484748"/>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fr-FR" sz="1200" b="1"/>
              <a:t>Agents de BMP</a:t>
            </a:r>
          </a:p>
        </p:txBody>
      </p:sp>
      <p:sp>
        <p:nvSpPr>
          <p:cNvPr id="11" name="Titre 1">
            <a:extLst>
              <a:ext uri="{FF2B5EF4-FFF2-40B4-BE49-F238E27FC236}">
                <a16:creationId xmlns:a16="http://schemas.microsoft.com/office/drawing/2014/main" id="{62D7BE29-458A-F6BB-C119-867FCC9A637C}"/>
              </a:ext>
            </a:extLst>
          </p:cNvPr>
          <p:cNvSpPr>
            <a:spLocks noGrp="1"/>
          </p:cNvSpPr>
          <p:nvPr>
            <p:ph type="title"/>
          </p:nvPr>
        </p:nvSpPr>
        <p:spPr>
          <a:xfrm>
            <a:off x="884396" y="205978"/>
            <a:ext cx="7886700" cy="698990"/>
          </a:xfrm>
          <a:ln>
            <a:noFill/>
          </a:ln>
        </p:spPr>
        <p:style>
          <a:lnRef idx="2">
            <a:schemeClr val="accent1"/>
          </a:lnRef>
          <a:fillRef idx="1">
            <a:schemeClr val="lt1"/>
          </a:fillRef>
          <a:effectRef idx="0">
            <a:schemeClr val="accent1"/>
          </a:effectRef>
          <a:fontRef idx="minor">
            <a:schemeClr val="dk1"/>
          </a:fontRef>
        </p:style>
        <p:txBody>
          <a:bodyPr>
            <a:normAutofit/>
          </a:bodyPr>
          <a:lstStyle/>
          <a:p>
            <a:r>
              <a:rPr lang="fr-FR" sz="3200">
                <a:latin typeface="Arial" panose="020B0604020202020204" pitchFamily="34" charset="0"/>
                <a:cs typeface="Arial" panose="020B0604020202020204" pitchFamily="34" charset="0"/>
              </a:rPr>
              <a:t>Fiabilité des dosages d’IgE dans l’AP</a:t>
            </a:r>
          </a:p>
        </p:txBody>
      </p:sp>
    </p:spTree>
    <p:extLst>
      <p:ext uri="{BB962C8B-B14F-4D97-AF65-F5344CB8AC3E}">
        <p14:creationId xmlns:p14="http://schemas.microsoft.com/office/powerpoint/2010/main" val="2759360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rcRect t="17385"/>
          <a:stretch/>
        </p:blipFill>
        <p:spPr>
          <a:xfrm>
            <a:off x="1143000" y="1171575"/>
            <a:ext cx="6858000" cy="3530471"/>
          </a:xfrm>
          <a:prstGeom prst="rect">
            <a:avLst/>
          </a:prstGeom>
        </p:spPr>
      </p:pic>
      <p:sp>
        <p:nvSpPr>
          <p:cNvPr id="3" name="Espace réservé du numéro de diapositive 5"/>
          <p:cNvSpPr txBox="1">
            <a:spLocks/>
          </p:cNvSpPr>
          <p:nvPr/>
        </p:nvSpPr>
        <p:spPr>
          <a:xfrm>
            <a:off x="6057900" y="4874591"/>
            <a:ext cx="1600200" cy="273844"/>
          </a:xfrm>
          <a:prstGeom prst="rect">
            <a:avLst/>
          </a:prstGeom>
        </p:spPr>
        <p:txBody>
          <a:bodyPr vert="horz" lIns="68580" tIns="34290" rIns="68580" bIns="34290" rtlCol="0" anchor="ctr"/>
          <a:lstStyle>
            <a:defPPr>
              <a:defRPr lang="fr-FR"/>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A9B5E64-37DA-42A9-A80B-F1DE9605E00A}" type="slidenum">
              <a:rPr lang="fr-FR" sz="900"/>
              <a:pPr/>
              <a:t>31</a:t>
            </a:fld>
            <a:endParaRPr lang="fr-FR" sz="900"/>
          </a:p>
        </p:txBody>
      </p:sp>
      <p:sp>
        <p:nvSpPr>
          <p:cNvPr id="4" name="Titre 3">
            <a:extLst>
              <a:ext uri="{FF2B5EF4-FFF2-40B4-BE49-F238E27FC236}">
                <a16:creationId xmlns:a16="http://schemas.microsoft.com/office/drawing/2014/main" id="{E4596506-19F5-C0C9-4AE0-11A4B1F10DE7}"/>
              </a:ext>
            </a:extLst>
          </p:cNvPr>
          <p:cNvSpPr>
            <a:spLocks noGrp="1"/>
          </p:cNvSpPr>
          <p:nvPr>
            <p:ph type="title"/>
          </p:nvPr>
        </p:nvSpPr>
        <p:spPr/>
        <p:txBody>
          <a:bodyPr>
            <a:normAutofit fontScale="90000"/>
          </a:bodyPr>
          <a:lstStyle/>
          <a:p>
            <a:pPr algn="ctr"/>
            <a:r>
              <a:rPr lang="fr-FR">
                <a:latin typeface="Arial" panose="020B0604020202020204" pitchFamily="34" charset="0"/>
                <a:cs typeface="Arial" panose="020B0604020202020204" pitchFamily="34" charset="0"/>
              </a:rPr>
              <a:t>Algorithme diagnostique</a:t>
            </a:r>
            <a:br>
              <a:rPr lang="fr-FR">
                <a:latin typeface="Arial" panose="020B0604020202020204" pitchFamily="34" charset="0"/>
                <a:cs typeface="Arial" panose="020B0604020202020204" pitchFamily="34" charset="0"/>
              </a:rPr>
            </a:br>
            <a:r>
              <a:rPr lang="fr-FR">
                <a:latin typeface="Arial" panose="020B0604020202020204" pitchFamily="34" charset="0"/>
                <a:cs typeface="Arial" panose="020B0604020202020204" pitchFamily="34" charset="0"/>
              </a:rPr>
              <a:t> des asthmes en relation avec le travail</a:t>
            </a:r>
          </a:p>
        </p:txBody>
      </p:sp>
    </p:spTree>
    <p:extLst>
      <p:ext uri="{BB962C8B-B14F-4D97-AF65-F5344CB8AC3E}">
        <p14:creationId xmlns:p14="http://schemas.microsoft.com/office/powerpoint/2010/main" val="428842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773737E-76B0-4AF3-A1D9-0854649E29C9}"/>
              </a:ext>
            </a:extLst>
          </p:cNvPr>
          <p:cNvSpPr txBox="1"/>
          <p:nvPr/>
        </p:nvSpPr>
        <p:spPr>
          <a:xfrm>
            <a:off x="628651" y="1754058"/>
            <a:ext cx="3493346" cy="16850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defTabSz="685800" eaLnBrk="1" hangingPunct="1">
              <a:defRPr/>
            </a:pPr>
            <a:r>
              <a:rPr lang="fr-FR" sz="1350" b="1">
                <a:solidFill>
                  <a:srgbClr val="FFFFFF"/>
                </a:solidFill>
                <a:latin typeface="Arial" panose="020B0604020202020204" pitchFamily="34" charset="0"/>
                <a:cs typeface="Arial" panose="020B0604020202020204" pitchFamily="34" charset="0"/>
              </a:rPr>
              <a:t>Sujet toujours exposé au travail </a:t>
            </a:r>
          </a:p>
          <a:p>
            <a:pPr defTabSz="685800" eaLnBrk="1" hangingPunct="1">
              <a:defRPr/>
            </a:pPr>
            <a:endParaRPr lang="fr-FR" sz="1350" b="1">
              <a:solidFill>
                <a:srgbClr val="FFFFFF"/>
              </a:solidFill>
              <a:latin typeface="Arial" panose="020B0604020202020204" pitchFamily="34" charset="0"/>
              <a:cs typeface="Arial" panose="020B0604020202020204" pitchFamily="34" charset="0"/>
            </a:endParaRPr>
          </a:p>
          <a:p>
            <a:pPr defTabSz="685800" eaLnBrk="1" hangingPunct="1">
              <a:defRPr/>
            </a:pPr>
            <a:r>
              <a:rPr lang="fr-FR" sz="1350" b="1">
                <a:solidFill>
                  <a:srgbClr val="FFFFFF"/>
                </a:solidFill>
                <a:latin typeface="Arial" panose="020B0604020202020204" pitchFamily="34" charset="0"/>
                <a:cs typeface="Arial" panose="020B0604020202020204" pitchFamily="34" charset="0"/>
              </a:rPr>
              <a:t>Coopérant ++</a:t>
            </a:r>
          </a:p>
          <a:p>
            <a:pPr defTabSz="685800" eaLnBrk="1" hangingPunct="1">
              <a:defRPr/>
            </a:pPr>
            <a:endParaRPr lang="fr-FR" b="1">
              <a:solidFill>
                <a:srgbClr val="FFFFFF"/>
              </a:solidFill>
              <a:latin typeface="Arial" panose="020B0604020202020204" pitchFamily="34" charset="0"/>
              <a:cs typeface="Arial" panose="020B0604020202020204" pitchFamily="34" charset="0"/>
            </a:endParaRPr>
          </a:p>
          <a:p>
            <a:pPr defTabSz="685800" eaLnBrk="1" hangingPunct="1">
              <a:defRPr/>
            </a:pPr>
            <a:r>
              <a:rPr lang="fr-FR" sz="1350" b="1">
                <a:solidFill>
                  <a:srgbClr val="FFFFFF"/>
                </a:solidFill>
                <a:latin typeface="Arial" panose="020B0604020202020204" pitchFamily="34" charset="0"/>
                <a:cs typeface="Arial" panose="020B0604020202020204" pitchFamily="34" charset="0"/>
              </a:rPr>
              <a:t>Au moins 4 semaines</a:t>
            </a:r>
          </a:p>
          <a:p>
            <a:pPr defTabSz="685800" eaLnBrk="1" hangingPunct="1">
              <a:defRPr/>
            </a:pPr>
            <a:endParaRPr lang="fr-FR" b="1">
              <a:solidFill>
                <a:srgbClr val="FFFFFF"/>
              </a:solidFill>
              <a:latin typeface="Arial" panose="020B0604020202020204" pitchFamily="34" charset="0"/>
              <a:cs typeface="Arial" panose="020B0604020202020204" pitchFamily="34" charset="0"/>
            </a:endParaRPr>
          </a:p>
          <a:p>
            <a:pPr defTabSz="685800" eaLnBrk="1" hangingPunct="1">
              <a:defRPr/>
            </a:pPr>
            <a:r>
              <a:rPr lang="fr-FR" sz="1350" b="1">
                <a:solidFill>
                  <a:srgbClr val="FFFFFF"/>
                </a:solidFill>
                <a:latin typeface="Arial" panose="020B0604020202020204" pitchFamily="34" charset="0"/>
                <a:cs typeface="Arial" panose="020B0604020202020204" pitchFamily="34" charset="0"/>
              </a:rPr>
              <a:t>Idéalement 1 semaine non travaillée</a:t>
            </a:r>
          </a:p>
        </p:txBody>
      </p:sp>
      <p:pic>
        <p:nvPicPr>
          <p:cNvPr id="58" name="Image 57">
            <a:extLst>
              <a:ext uri="{FF2B5EF4-FFF2-40B4-BE49-F238E27FC236}">
                <a16:creationId xmlns:a16="http://schemas.microsoft.com/office/drawing/2014/main" id="{D3D27867-314A-D7CB-3FEB-CF2228A3DA43}"/>
              </a:ext>
            </a:extLst>
          </p:cNvPr>
          <p:cNvPicPr>
            <a:picLocks noChangeAspect="1"/>
          </p:cNvPicPr>
          <p:nvPr/>
        </p:nvPicPr>
        <p:blipFill>
          <a:blip r:embed="rId2"/>
          <a:stretch>
            <a:fillRect/>
          </a:stretch>
        </p:blipFill>
        <p:spPr>
          <a:xfrm>
            <a:off x="4379119" y="1219597"/>
            <a:ext cx="3435198" cy="2466296"/>
          </a:xfrm>
          <a:prstGeom prst="rect">
            <a:avLst/>
          </a:prstGeom>
        </p:spPr>
      </p:pic>
      <p:sp>
        <p:nvSpPr>
          <p:cNvPr id="3" name="Titre 2">
            <a:extLst>
              <a:ext uri="{FF2B5EF4-FFF2-40B4-BE49-F238E27FC236}">
                <a16:creationId xmlns:a16="http://schemas.microsoft.com/office/drawing/2014/main" id="{D465FE1D-3B17-B17A-33A5-D0A3ACF713EB}"/>
              </a:ext>
            </a:extLst>
          </p:cNvPr>
          <p:cNvSpPr>
            <a:spLocks noGrp="1"/>
          </p:cNvSpPr>
          <p:nvPr>
            <p:ph type="title"/>
          </p:nvPr>
        </p:nvSpPr>
        <p:spPr/>
        <p:txBody>
          <a:bodyPr/>
          <a:lstStyle/>
          <a:p>
            <a:r>
              <a:rPr lang="fr-FR" dirty="0">
                <a:latin typeface="Arial" panose="020B0604020202020204" pitchFamily="34" charset="0"/>
                <a:cs typeface="Arial" panose="020B0604020202020204" pitchFamily="34" charset="0"/>
              </a:rPr>
              <a:t>Le journal de suivi du DEP</a:t>
            </a:r>
          </a:p>
        </p:txBody>
      </p:sp>
    </p:spTree>
    <p:extLst>
      <p:ext uri="{BB962C8B-B14F-4D97-AF65-F5344CB8AC3E}">
        <p14:creationId xmlns:p14="http://schemas.microsoft.com/office/powerpoint/2010/main" val="4088941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7A527-D5AD-3555-B4B8-5ADA054D564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E480721-BEF3-7752-0FDB-69242519813B}"/>
              </a:ext>
            </a:extLst>
          </p:cNvPr>
          <p:cNvSpPr>
            <a:spLocks noGrp="1"/>
          </p:cNvSpPr>
          <p:nvPr>
            <p:ph type="title"/>
          </p:nvPr>
        </p:nvSpPr>
        <p:spPr/>
        <p:txBody>
          <a:bodyPr/>
          <a:lstStyle/>
          <a:p>
            <a:r>
              <a:rPr lang="fr-FR"/>
              <a:t>Un exemple journal de suivi du DEP</a:t>
            </a:r>
          </a:p>
        </p:txBody>
      </p:sp>
      <p:sp>
        <p:nvSpPr>
          <p:cNvPr id="8" name="Espace réservé du numéro de diapositive 5">
            <a:extLst>
              <a:ext uri="{FF2B5EF4-FFF2-40B4-BE49-F238E27FC236}">
                <a16:creationId xmlns:a16="http://schemas.microsoft.com/office/drawing/2014/main" id="{B324DC1B-DB50-9B0D-B7DA-E913A3ECBB42}"/>
              </a:ext>
            </a:extLst>
          </p:cNvPr>
          <p:cNvSpPr>
            <a:spLocks noGrp="1"/>
          </p:cNvSpPr>
          <p:nvPr>
            <p:ph type="sldNum" sz="quarter" idx="12"/>
          </p:nvPr>
        </p:nvSpPr>
        <p:spPr/>
        <p:txBody>
          <a:bodyPr/>
          <a:lstStyle/>
          <a:p>
            <a:fld id="{9A9B5E64-37DA-42A9-A80B-F1DE9605E00A}" type="slidenum">
              <a:rPr lang="fr-FR" smtClean="0"/>
              <a:t>33</a:t>
            </a:fld>
            <a:endParaRPr lang="fr-FR"/>
          </a:p>
        </p:txBody>
      </p:sp>
      <p:pic>
        <p:nvPicPr>
          <p:cNvPr id="10" name="Espace réservé du contenu 9">
            <a:extLst>
              <a:ext uri="{FF2B5EF4-FFF2-40B4-BE49-F238E27FC236}">
                <a16:creationId xmlns:a16="http://schemas.microsoft.com/office/drawing/2014/main" id="{B509C448-D475-DF76-0703-81D44F0A9B0F}"/>
              </a:ext>
            </a:extLst>
          </p:cNvPr>
          <p:cNvPicPr>
            <a:picLocks noGrp="1" noChangeAspect="1"/>
          </p:cNvPicPr>
          <p:nvPr>
            <p:ph idx="4294967295"/>
          </p:nvPr>
        </p:nvPicPr>
        <p:blipFill rotWithShape="1">
          <a:blip r:embed="rId2"/>
          <a:srcRect l="1207" r="-4927"/>
          <a:stretch/>
        </p:blipFill>
        <p:spPr>
          <a:xfrm>
            <a:off x="1228237" y="1268016"/>
            <a:ext cx="4330700" cy="2878137"/>
          </a:xfrm>
        </p:spPr>
      </p:pic>
      <p:sp>
        <p:nvSpPr>
          <p:cNvPr id="9" name="Espace réservé du numéro de diapositive 5">
            <a:extLst>
              <a:ext uri="{FF2B5EF4-FFF2-40B4-BE49-F238E27FC236}">
                <a16:creationId xmlns:a16="http://schemas.microsoft.com/office/drawing/2014/main" id="{92EE85EF-77F5-6728-5732-CF99F97DD020}"/>
              </a:ext>
            </a:extLst>
          </p:cNvPr>
          <p:cNvSpPr txBox="1">
            <a:spLocks/>
          </p:cNvSpPr>
          <p:nvPr/>
        </p:nvSpPr>
        <p:spPr>
          <a:xfrm>
            <a:off x="6057900" y="4767263"/>
            <a:ext cx="1600200" cy="273844"/>
          </a:xfrm>
          <a:prstGeom prst="rect">
            <a:avLst/>
          </a:prstGeom>
        </p:spPr>
        <p:txBody>
          <a:bodyPr vert="horz" lIns="68580" tIns="34290" rIns="68580" bIns="34290" rtlCol="0" anchor="ctr"/>
          <a:lstStyle>
            <a:defPPr>
              <a:defRPr lang="fr-FR"/>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A9B5E64-37DA-42A9-A80B-F1DE9605E00A}" type="slidenum">
              <a:rPr lang="fr-FR" sz="900"/>
              <a:pPr/>
              <a:t>33</a:t>
            </a:fld>
            <a:endParaRPr lang="fr-FR" sz="900"/>
          </a:p>
        </p:txBody>
      </p:sp>
      <p:sp>
        <p:nvSpPr>
          <p:cNvPr id="6" name="ZoneTexte 5">
            <a:extLst>
              <a:ext uri="{FF2B5EF4-FFF2-40B4-BE49-F238E27FC236}">
                <a16:creationId xmlns:a16="http://schemas.microsoft.com/office/drawing/2014/main" id="{E5FCD8B2-DE77-55D5-1B04-1DE67FD275DA}"/>
              </a:ext>
            </a:extLst>
          </p:cNvPr>
          <p:cNvSpPr txBox="1"/>
          <p:nvPr/>
        </p:nvSpPr>
        <p:spPr>
          <a:xfrm>
            <a:off x="1872959" y="1656562"/>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350</a:t>
            </a:r>
          </a:p>
        </p:txBody>
      </p:sp>
      <p:sp>
        <p:nvSpPr>
          <p:cNvPr id="16" name="ZoneTexte 15">
            <a:extLst>
              <a:ext uri="{FF2B5EF4-FFF2-40B4-BE49-F238E27FC236}">
                <a16:creationId xmlns:a16="http://schemas.microsoft.com/office/drawing/2014/main" id="{684AD76E-2E4F-8EC2-A6EF-A63C07EF3D87}"/>
              </a:ext>
            </a:extLst>
          </p:cNvPr>
          <p:cNvSpPr txBox="1"/>
          <p:nvPr/>
        </p:nvSpPr>
        <p:spPr>
          <a:xfrm>
            <a:off x="1880427" y="2020454"/>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380</a:t>
            </a:r>
          </a:p>
        </p:txBody>
      </p:sp>
      <p:sp>
        <p:nvSpPr>
          <p:cNvPr id="17" name="ZoneTexte 16">
            <a:extLst>
              <a:ext uri="{FF2B5EF4-FFF2-40B4-BE49-F238E27FC236}">
                <a16:creationId xmlns:a16="http://schemas.microsoft.com/office/drawing/2014/main" id="{85B9A554-C612-887F-0753-DA9E6D67C2EF}"/>
              </a:ext>
            </a:extLst>
          </p:cNvPr>
          <p:cNvSpPr txBox="1"/>
          <p:nvPr/>
        </p:nvSpPr>
        <p:spPr>
          <a:xfrm>
            <a:off x="5575001" y="2122106"/>
            <a:ext cx="344085" cy="415498"/>
          </a:xfrm>
          <a:prstGeom prst="rect">
            <a:avLst/>
          </a:prstGeom>
          <a:noFill/>
        </p:spPr>
        <p:txBody>
          <a:bodyPr wrap="square" rtlCol="0">
            <a:spAutoFit/>
          </a:bodyPr>
          <a:lstStyle/>
          <a:p>
            <a:r>
              <a:rPr lang="fr-FR" sz="1050"/>
              <a:t>300</a:t>
            </a:r>
          </a:p>
        </p:txBody>
      </p:sp>
      <p:sp>
        <p:nvSpPr>
          <p:cNvPr id="18" name="ZoneTexte 17">
            <a:extLst>
              <a:ext uri="{FF2B5EF4-FFF2-40B4-BE49-F238E27FC236}">
                <a16:creationId xmlns:a16="http://schemas.microsoft.com/office/drawing/2014/main" id="{A6042E23-7F1C-97AC-867F-9BE5B04B1EA7}"/>
              </a:ext>
            </a:extLst>
          </p:cNvPr>
          <p:cNvSpPr txBox="1"/>
          <p:nvPr/>
        </p:nvSpPr>
        <p:spPr>
          <a:xfrm>
            <a:off x="1882269" y="2742143"/>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320</a:t>
            </a:r>
          </a:p>
        </p:txBody>
      </p:sp>
      <p:sp>
        <p:nvSpPr>
          <p:cNvPr id="19" name="ZoneTexte 18">
            <a:extLst>
              <a:ext uri="{FF2B5EF4-FFF2-40B4-BE49-F238E27FC236}">
                <a16:creationId xmlns:a16="http://schemas.microsoft.com/office/drawing/2014/main" id="{4E54BD54-F350-1BBB-E94F-8C16A6E4758E}"/>
              </a:ext>
            </a:extLst>
          </p:cNvPr>
          <p:cNvSpPr txBox="1"/>
          <p:nvPr/>
        </p:nvSpPr>
        <p:spPr>
          <a:xfrm>
            <a:off x="2315334" y="1653079"/>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360</a:t>
            </a:r>
          </a:p>
        </p:txBody>
      </p:sp>
      <p:sp>
        <p:nvSpPr>
          <p:cNvPr id="20" name="ZoneTexte 19">
            <a:extLst>
              <a:ext uri="{FF2B5EF4-FFF2-40B4-BE49-F238E27FC236}">
                <a16:creationId xmlns:a16="http://schemas.microsoft.com/office/drawing/2014/main" id="{15B985B2-DFB7-4B81-AC11-2D7A828D2C8C}"/>
              </a:ext>
            </a:extLst>
          </p:cNvPr>
          <p:cNvSpPr txBox="1"/>
          <p:nvPr/>
        </p:nvSpPr>
        <p:spPr>
          <a:xfrm>
            <a:off x="2343846" y="2014730"/>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360</a:t>
            </a:r>
          </a:p>
        </p:txBody>
      </p:sp>
      <p:sp>
        <p:nvSpPr>
          <p:cNvPr id="21" name="ZoneTexte 20">
            <a:extLst>
              <a:ext uri="{FF2B5EF4-FFF2-40B4-BE49-F238E27FC236}">
                <a16:creationId xmlns:a16="http://schemas.microsoft.com/office/drawing/2014/main" id="{95CE3D89-8A80-91C4-7FEB-DEBBB3BAEEA5}"/>
              </a:ext>
            </a:extLst>
          </p:cNvPr>
          <p:cNvSpPr txBox="1"/>
          <p:nvPr/>
        </p:nvSpPr>
        <p:spPr>
          <a:xfrm>
            <a:off x="2343846" y="2376382"/>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290</a:t>
            </a:r>
          </a:p>
        </p:txBody>
      </p:sp>
      <p:sp>
        <p:nvSpPr>
          <p:cNvPr id="22" name="ZoneTexte 21">
            <a:extLst>
              <a:ext uri="{FF2B5EF4-FFF2-40B4-BE49-F238E27FC236}">
                <a16:creationId xmlns:a16="http://schemas.microsoft.com/office/drawing/2014/main" id="{E17AD95A-21E7-E59F-1084-1C681811F0B3}"/>
              </a:ext>
            </a:extLst>
          </p:cNvPr>
          <p:cNvSpPr txBox="1"/>
          <p:nvPr/>
        </p:nvSpPr>
        <p:spPr>
          <a:xfrm>
            <a:off x="2320595" y="2738204"/>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310</a:t>
            </a:r>
          </a:p>
        </p:txBody>
      </p:sp>
      <p:sp>
        <p:nvSpPr>
          <p:cNvPr id="23" name="ZoneTexte 22">
            <a:extLst>
              <a:ext uri="{FF2B5EF4-FFF2-40B4-BE49-F238E27FC236}">
                <a16:creationId xmlns:a16="http://schemas.microsoft.com/office/drawing/2014/main" id="{FBE01EC0-C336-3F8C-7E90-3C2FF526BB5A}"/>
              </a:ext>
            </a:extLst>
          </p:cNvPr>
          <p:cNvSpPr txBox="1"/>
          <p:nvPr/>
        </p:nvSpPr>
        <p:spPr>
          <a:xfrm>
            <a:off x="2751052" y="1653305"/>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350</a:t>
            </a:r>
          </a:p>
        </p:txBody>
      </p:sp>
      <p:sp>
        <p:nvSpPr>
          <p:cNvPr id="24" name="ZoneTexte 23">
            <a:extLst>
              <a:ext uri="{FF2B5EF4-FFF2-40B4-BE49-F238E27FC236}">
                <a16:creationId xmlns:a16="http://schemas.microsoft.com/office/drawing/2014/main" id="{13546BB0-D54A-84E4-98A7-5E3D019D061C}"/>
              </a:ext>
            </a:extLst>
          </p:cNvPr>
          <p:cNvSpPr txBox="1"/>
          <p:nvPr/>
        </p:nvSpPr>
        <p:spPr>
          <a:xfrm>
            <a:off x="2779545" y="2016231"/>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350</a:t>
            </a:r>
          </a:p>
        </p:txBody>
      </p:sp>
      <p:sp>
        <p:nvSpPr>
          <p:cNvPr id="25" name="ZoneTexte 24">
            <a:extLst>
              <a:ext uri="{FF2B5EF4-FFF2-40B4-BE49-F238E27FC236}">
                <a16:creationId xmlns:a16="http://schemas.microsoft.com/office/drawing/2014/main" id="{1368EB63-FEAD-24B2-FCE5-0AEAF6867383}"/>
              </a:ext>
            </a:extLst>
          </p:cNvPr>
          <p:cNvSpPr txBox="1"/>
          <p:nvPr/>
        </p:nvSpPr>
        <p:spPr>
          <a:xfrm>
            <a:off x="2779545" y="2376608"/>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300</a:t>
            </a:r>
          </a:p>
        </p:txBody>
      </p:sp>
      <p:sp>
        <p:nvSpPr>
          <p:cNvPr id="27" name="ZoneTexte 26">
            <a:extLst>
              <a:ext uri="{FF2B5EF4-FFF2-40B4-BE49-F238E27FC236}">
                <a16:creationId xmlns:a16="http://schemas.microsoft.com/office/drawing/2014/main" id="{2F23DD8D-4AB9-9CFD-E0ED-303862C533CD}"/>
              </a:ext>
            </a:extLst>
          </p:cNvPr>
          <p:cNvSpPr txBox="1"/>
          <p:nvPr/>
        </p:nvSpPr>
        <p:spPr>
          <a:xfrm>
            <a:off x="2790782" y="2729985"/>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340</a:t>
            </a:r>
          </a:p>
        </p:txBody>
      </p:sp>
      <p:sp>
        <p:nvSpPr>
          <p:cNvPr id="28" name="ZoneTexte 27">
            <a:extLst>
              <a:ext uri="{FF2B5EF4-FFF2-40B4-BE49-F238E27FC236}">
                <a16:creationId xmlns:a16="http://schemas.microsoft.com/office/drawing/2014/main" id="{11EE4675-7917-3326-B7A3-4EBF342898E4}"/>
              </a:ext>
            </a:extLst>
          </p:cNvPr>
          <p:cNvSpPr txBox="1"/>
          <p:nvPr/>
        </p:nvSpPr>
        <p:spPr>
          <a:xfrm>
            <a:off x="3280676" y="1656562"/>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340</a:t>
            </a:r>
          </a:p>
        </p:txBody>
      </p:sp>
      <p:sp>
        <p:nvSpPr>
          <p:cNvPr id="29" name="ZoneTexte 28">
            <a:extLst>
              <a:ext uri="{FF2B5EF4-FFF2-40B4-BE49-F238E27FC236}">
                <a16:creationId xmlns:a16="http://schemas.microsoft.com/office/drawing/2014/main" id="{CACADB5D-F586-5923-C830-A21E82CE0075}"/>
              </a:ext>
            </a:extLst>
          </p:cNvPr>
          <p:cNvSpPr txBox="1"/>
          <p:nvPr/>
        </p:nvSpPr>
        <p:spPr>
          <a:xfrm>
            <a:off x="3270685" y="2006690"/>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350</a:t>
            </a:r>
          </a:p>
        </p:txBody>
      </p:sp>
      <p:sp>
        <p:nvSpPr>
          <p:cNvPr id="30" name="ZoneTexte 29">
            <a:extLst>
              <a:ext uri="{FF2B5EF4-FFF2-40B4-BE49-F238E27FC236}">
                <a16:creationId xmlns:a16="http://schemas.microsoft.com/office/drawing/2014/main" id="{AD867583-187B-54E0-41CD-63D71B332ECA}"/>
              </a:ext>
            </a:extLst>
          </p:cNvPr>
          <p:cNvSpPr txBox="1"/>
          <p:nvPr/>
        </p:nvSpPr>
        <p:spPr>
          <a:xfrm>
            <a:off x="3292465" y="2377006"/>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280</a:t>
            </a:r>
          </a:p>
        </p:txBody>
      </p:sp>
      <p:sp>
        <p:nvSpPr>
          <p:cNvPr id="31" name="ZoneTexte 30">
            <a:extLst>
              <a:ext uri="{FF2B5EF4-FFF2-40B4-BE49-F238E27FC236}">
                <a16:creationId xmlns:a16="http://schemas.microsoft.com/office/drawing/2014/main" id="{571824BE-986C-916F-412B-4656FFEF3D4C}"/>
              </a:ext>
            </a:extLst>
          </p:cNvPr>
          <p:cNvSpPr txBox="1"/>
          <p:nvPr/>
        </p:nvSpPr>
        <p:spPr>
          <a:xfrm>
            <a:off x="3280676" y="2747322"/>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310</a:t>
            </a:r>
          </a:p>
        </p:txBody>
      </p:sp>
      <p:sp>
        <p:nvSpPr>
          <p:cNvPr id="32" name="ZoneTexte 31">
            <a:extLst>
              <a:ext uri="{FF2B5EF4-FFF2-40B4-BE49-F238E27FC236}">
                <a16:creationId xmlns:a16="http://schemas.microsoft.com/office/drawing/2014/main" id="{B9B459B4-1C2F-79DE-59AA-A7A77293662E}"/>
              </a:ext>
            </a:extLst>
          </p:cNvPr>
          <p:cNvSpPr txBox="1"/>
          <p:nvPr/>
        </p:nvSpPr>
        <p:spPr>
          <a:xfrm>
            <a:off x="3723975" y="1656562"/>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330</a:t>
            </a:r>
          </a:p>
        </p:txBody>
      </p:sp>
      <p:sp>
        <p:nvSpPr>
          <p:cNvPr id="33" name="ZoneTexte 32">
            <a:extLst>
              <a:ext uri="{FF2B5EF4-FFF2-40B4-BE49-F238E27FC236}">
                <a16:creationId xmlns:a16="http://schemas.microsoft.com/office/drawing/2014/main" id="{C56FEF80-4ECA-E9B4-E22B-11CA7E8FEB33}"/>
              </a:ext>
            </a:extLst>
          </p:cNvPr>
          <p:cNvSpPr txBox="1"/>
          <p:nvPr/>
        </p:nvSpPr>
        <p:spPr>
          <a:xfrm>
            <a:off x="3719250" y="2022533"/>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330</a:t>
            </a:r>
          </a:p>
        </p:txBody>
      </p:sp>
      <p:sp>
        <p:nvSpPr>
          <p:cNvPr id="34" name="ZoneTexte 33">
            <a:extLst>
              <a:ext uri="{FF2B5EF4-FFF2-40B4-BE49-F238E27FC236}">
                <a16:creationId xmlns:a16="http://schemas.microsoft.com/office/drawing/2014/main" id="{309728EB-B2CC-811B-1F9A-7165D8107A45}"/>
              </a:ext>
            </a:extLst>
          </p:cNvPr>
          <p:cNvSpPr txBox="1"/>
          <p:nvPr/>
        </p:nvSpPr>
        <p:spPr>
          <a:xfrm>
            <a:off x="4718081" y="2756598"/>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350</a:t>
            </a:r>
          </a:p>
        </p:txBody>
      </p:sp>
      <p:sp>
        <p:nvSpPr>
          <p:cNvPr id="35" name="ZoneTexte 34">
            <a:extLst>
              <a:ext uri="{FF2B5EF4-FFF2-40B4-BE49-F238E27FC236}">
                <a16:creationId xmlns:a16="http://schemas.microsoft.com/office/drawing/2014/main" id="{1F204C1C-0DBF-9F9F-E695-AA693DD44A67}"/>
              </a:ext>
            </a:extLst>
          </p:cNvPr>
          <p:cNvSpPr txBox="1"/>
          <p:nvPr/>
        </p:nvSpPr>
        <p:spPr>
          <a:xfrm>
            <a:off x="3723975" y="2384893"/>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270</a:t>
            </a:r>
          </a:p>
        </p:txBody>
      </p:sp>
      <p:sp>
        <p:nvSpPr>
          <p:cNvPr id="36" name="ZoneTexte 35">
            <a:extLst>
              <a:ext uri="{FF2B5EF4-FFF2-40B4-BE49-F238E27FC236}">
                <a16:creationId xmlns:a16="http://schemas.microsoft.com/office/drawing/2014/main" id="{84ED63C4-3BF5-F38A-3359-CD311DBD8A55}"/>
              </a:ext>
            </a:extLst>
          </p:cNvPr>
          <p:cNvSpPr txBox="1"/>
          <p:nvPr/>
        </p:nvSpPr>
        <p:spPr>
          <a:xfrm>
            <a:off x="3731156" y="2747322"/>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300</a:t>
            </a:r>
          </a:p>
        </p:txBody>
      </p:sp>
      <p:sp>
        <p:nvSpPr>
          <p:cNvPr id="37" name="ZoneTexte 36">
            <a:extLst>
              <a:ext uri="{FF2B5EF4-FFF2-40B4-BE49-F238E27FC236}">
                <a16:creationId xmlns:a16="http://schemas.microsoft.com/office/drawing/2014/main" id="{5625DB08-2C37-C987-6E1D-C0390129F55C}"/>
              </a:ext>
            </a:extLst>
          </p:cNvPr>
          <p:cNvSpPr txBox="1"/>
          <p:nvPr/>
        </p:nvSpPr>
        <p:spPr>
          <a:xfrm>
            <a:off x="4199169" y="1656562"/>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340</a:t>
            </a:r>
          </a:p>
        </p:txBody>
      </p:sp>
      <p:sp>
        <p:nvSpPr>
          <p:cNvPr id="38" name="ZoneTexte 37">
            <a:extLst>
              <a:ext uri="{FF2B5EF4-FFF2-40B4-BE49-F238E27FC236}">
                <a16:creationId xmlns:a16="http://schemas.microsoft.com/office/drawing/2014/main" id="{7F602F1A-E4A1-5612-FEFB-CFC4F0BE1D17}"/>
              </a:ext>
            </a:extLst>
          </p:cNvPr>
          <p:cNvSpPr txBox="1"/>
          <p:nvPr/>
        </p:nvSpPr>
        <p:spPr>
          <a:xfrm>
            <a:off x="4199169" y="2022533"/>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350</a:t>
            </a:r>
          </a:p>
        </p:txBody>
      </p:sp>
      <p:sp>
        <p:nvSpPr>
          <p:cNvPr id="39" name="ZoneTexte 38">
            <a:extLst>
              <a:ext uri="{FF2B5EF4-FFF2-40B4-BE49-F238E27FC236}">
                <a16:creationId xmlns:a16="http://schemas.microsoft.com/office/drawing/2014/main" id="{81DCA32D-56EB-0C24-027B-AFBDFFC9370B}"/>
              </a:ext>
            </a:extLst>
          </p:cNvPr>
          <p:cNvSpPr txBox="1"/>
          <p:nvPr/>
        </p:nvSpPr>
        <p:spPr>
          <a:xfrm>
            <a:off x="4181623" y="2400536"/>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350</a:t>
            </a:r>
          </a:p>
        </p:txBody>
      </p:sp>
      <p:sp>
        <p:nvSpPr>
          <p:cNvPr id="40" name="ZoneTexte 39">
            <a:extLst>
              <a:ext uri="{FF2B5EF4-FFF2-40B4-BE49-F238E27FC236}">
                <a16:creationId xmlns:a16="http://schemas.microsoft.com/office/drawing/2014/main" id="{70B69BE8-8334-1F8D-DFAD-9C8659F3F728}"/>
              </a:ext>
            </a:extLst>
          </p:cNvPr>
          <p:cNvSpPr txBox="1"/>
          <p:nvPr/>
        </p:nvSpPr>
        <p:spPr>
          <a:xfrm>
            <a:off x="4239098" y="2765670"/>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360</a:t>
            </a:r>
          </a:p>
        </p:txBody>
      </p:sp>
      <p:sp>
        <p:nvSpPr>
          <p:cNvPr id="41" name="ZoneTexte 40">
            <a:extLst>
              <a:ext uri="{FF2B5EF4-FFF2-40B4-BE49-F238E27FC236}">
                <a16:creationId xmlns:a16="http://schemas.microsoft.com/office/drawing/2014/main" id="{7AAA7EA8-163C-BC80-A70F-DE277A6C2B56}"/>
              </a:ext>
            </a:extLst>
          </p:cNvPr>
          <p:cNvSpPr txBox="1"/>
          <p:nvPr/>
        </p:nvSpPr>
        <p:spPr>
          <a:xfrm>
            <a:off x="4706477" y="1659429"/>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350</a:t>
            </a:r>
          </a:p>
        </p:txBody>
      </p:sp>
      <p:sp>
        <p:nvSpPr>
          <p:cNvPr id="42" name="ZoneTexte 41">
            <a:extLst>
              <a:ext uri="{FF2B5EF4-FFF2-40B4-BE49-F238E27FC236}">
                <a16:creationId xmlns:a16="http://schemas.microsoft.com/office/drawing/2014/main" id="{DC22653B-9AB4-77C2-CCC9-C15C51181BEB}"/>
              </a:ext>
            </a:extLst>
          </p:cNvPr>
          <p:cNvSpPr txBox="1"/>
          <p:nvPr/>
        </p:nvSpPr>
        <p:spPr>
          <a:xfrm>
            <a:off x="4708022" y="2026929"/>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380</a:t>
            </a:r>
          </a:p>
        </p:txBody>
      </p:sp>
      <p:sp>
        <p:nvSpPr>
          <p:cNvPr id="43" name="ZoneTexte 42">
            <a:extLst>
              <a:ext uri="{FF2B5EF4-FFF2-40B4-BE49-F238E27FC236}">
                <a16:creationId xmlns:a16="http://schemas.microsoft.com/office/drawing/2014/main" id="{921A86BB-E07B-0133-E39C-8E83A756FEA9}"/>
              </a:ext>
            </a:extLst>
          </p:cNvPr>
          <p:cNvSpPr txBox="1"/>
          <p:nvPr/>
        </p:nvSpPr>
        <p:spPr>
          <a:xfrm>
            <a:off x="4708206" y="2387760"/>
            <a:ext cx="344085" cy="200055"/>
          </a:xfrm>
          <a:prstGeom prst="rect">
            <a:avLst/>
          </a:prstGeom>
          <a:noFill/>
        </p:spPr>
        <p:txBody>
          <a:bodyPr wrap="square" rtlCol="0">
            <a:spAutoFit/>
          </a:bodyPr>
          <a:lstStyle/>
          <a:p>
            <a:r>
              <a:rPr lang="fr-FR" sz="700">
                <a:latin typeface="Arial" panose="020B0604020202020204" pitchFamily="34" charset="0"/>
                <a:cs typeface="Arial" panose="020B0604020202020204" pitchFamily="34" charset="0"/>
              </a:rPr>
              <a:t>360</a:t>
            </a:r>
          </a:p>
        </p:txBody>
      </p:sp>
      <p:sp>
        <p:nvSpPr>
          <p:cNvPr id="44" name="ZoneTexte 43">
            <a:extLst>
              <a:ext uri="{FF2B5EF4-FFF2-40B4-BE49-F238E27FC236}">
                <a16:creationId xmlns:a16="http://schemas.microsoft.com/office/drawing/2014/main" id="{1D0616B7-54A0-2B80-7C81-EC0184A4B9C1}"/>
              </a:ext>
            </a:extLst>
          </p:cNvPr>
          <p:cNvSpPr txBox="1"/>
          <p:nvPr/>
        </p:nvSpPr>
        <p:spPr>
          <a:xfrm>
            <a:off x="1981454" y="3081074"/>
            <a:ext cx="213039" cy="261610"/>
          </a:xfrm>
          <a:prstGeom prst="rect">
            <a:avLst/>
          </a:prstGeom>
          <a:noFill/>
        </p:spPr>
        <p:txBody>
          <a:bodyPr wrap="square" rtlCol="0">
            <a:spAutoFit/>
          </a:bodyPr>
          <a:lstStyle/>
          <a:p>
            <a:r>
              <a:rPr lang="fr-FR" sz="1100">
                <a:latin typeface="Arial" panose="020B0604020202020204" pitchFamily="34" charset="0"/>
                <a:cs typeface="Arial" panose="020B0604020202020204" pitchFamily="34" charset="0"/>
              </a:rPr>
              <a:t>x</a:t>
            </a:r>
          </a:p>
        </p:txBody>
      </p:sp>
      <p:sp>
        <p:nvSpPr>
          <p:cNvPr id="45" name="ZoneTexte 44">
            <a:extLst>
              <a:ext uri="{FF2B5EF4-FFF2-40B4-BE49-F238E27FC236}">
                <a16:creationId xmlns:a16="http://schemas.microsoft.com/office/drawing/2014/main" id="{8D15E83B-40E6-AA41-38E8-EFDD34E81451}"/>
              </a:ext>
            </a:extLst>
          </p:cNvPr>
          <p:cNvSpPr txBox="1"/>
          <p:nvPr/>
        </p:nvSpPr>
        <p:spPr>
          <a:xfrm>
            <a:off x="2446380" y="3081074"/>
            <a:ext cx="213039" cy="261610"/>
          </a:xfrm>
          <a:prstGeom prst="rect">
            <a:avLst/>
          </a:prstGeom>
          <a:noFill/>
        </p:spPr>
        <p:txBody>
          <a:bodyPr wrap="square" rtlCol="0">
            <a:spAutoFit/>
          </a:bodyPr>
          <a:lstStyle/>
          <a:p>
            <a:r>
              <a:rPr lang="fr-FR" sz="1100">
                <a:latin typeface="Arial" panose="020B0604020202020204" pitchFamily="34" charset="0"/>
                <a:cs typeface="Arial" panose="020B0604020202020204" pitchFamily="34" charset="0"/>
              </a:rPr>
              <a:t>x</a:t>
            </a:r>
          </a:p>
        </p:txBody>
      </p:sp>
      <p:sp>
        <p:nvSpPr>
          <p:cNvPr id="46" name="ZoneTexte 45">
            <a:extLst>
              <a:ext uri="{FF2B5EF4-FFF2-40B4-BE49-F238E27FC236}">
                <a16:creationId xmlns:a16="http://schemas.microsoft.com/office/drawing/2014/main" id="{D902B02C-4FD6-B874-8FEF-1DC370649CCE}"/>
              </a:ext>
            </a:extLst>
          </p:cNvPr>
          <p:cNvSpPr txBox="1"/>
          <p:nvPr/>
        </p:nvSpPr>
        <p:spPr>
          <a:xfrm>
            <a:off x="2883116" y="3081182"/>
            <a:ext cx="213039" cy="261610"/>
          </a:xfrm>
          <a:prstGeom prst="rect">
            <a:avLst/>
          </a:prstGeom>
          <a:noFill/>
        </p:spPr>
        <p:txBody>
          <a:bodyPr wrap="square" rtlCol="0">
            <a:spAutoFit/>
          </a:bodyPr>
          <a:lstStyle/>
          <a:p>
            <a:r>
              <a:rPr lang="fr-FR" sz="1100">
                <a:latin typeface="Arial" panose="020B0604020202020204" pitchFamily="34" charset="0"/>
                <a:cs typeface="Arial" panose="020B0604020202020204" pitchFamily="34" charset="0"/>
              </a:rPr>
              <a:t>x</a:t>
            </a:r>
          </a:p>
        </p:txBody>
      </p:sp>
      <p:sp>
        <p:nvSpPr>
          <p:cNvPr id="47" name="ZoneTexte 46">
            <a:extLst>
              <a:ext uri="{FF2B5EF4-FFF2-40B4-BE49-F238E27FC236}">
                <a16:creationId xmlns:a16="http://schemas.microsoft.com/office/drawing/2014/main" id="{68CE16E0-4A5C-AFBE-DDF9-810C220A723C}"/>
              </a:ext>
            </a:extLst>
          </p:cNvPr>
          <p:cNvSpPr txBox="1"/>
          <p:nvPr/>
        </p:nvSpPr>
        <p:spPr>
          <a:xfrm>
            <a:off x="3372234" y="3092949"/>
            <a:ext cx="213039" cy="261610"/>
          </a:xfrm>
          <a:prstGeom prst="rect">
            <a:avLst/>
          </a:prstGeom>
          <a:noFill/>
        </p:spPr>
        <p:txBody>
          <a:bodyPr wrap="square" rtlCol="0">
            <a:spAutoFit/>
          </a:bodyPr>
          <a:lstStyle/>
          <a:p>
            <a:r>
              <a:rPr lang="fr-FR" sz="1100">
                <a:latin typeface="Arial" panose="020B0604020202020204" pitchFamily="34" charset="0"/>
                <a:cs typeface="Arial" panose="020B0604020202020204" pitchFamily="34" charset="0"/>
              </a:rPr>
              <a:t>x</a:t>
            </a:r>
          </a:p>
        </p:txBody>
      </p:sp>
      <p:sp>
        <p:nvSpPr>
          <p:cNvPr id="48" name="ZoneTexte 47">
            <a:extLst>
              <a:ext uri="{FF2B5EF4-FFF2-40B4-BE49-F238E27FC236}">
                <a16:creationId xmlns:a16="http://schemas.microsoft.com/office/drawing/2014/main" id="{2E8468E4-A06F-B4AE-B93A-A731CFF08C69}"/>
              </a:ext>
            </a:extLst>
          </p:cNvPr>
          <p:cNvSpPr txBox="1"/>
          <p:nvPr/>
        </p:nvSpPr>
        <p:spPr>
          <a:xfrm>
            <a:off x="3835564" y="3092949"/>
            <a:ext cx="213039" cy="261610"/>
          </a:xfrm>
          <a:prstGeom prst="rect">
            <a:avLst/>
          </a:prstGeom>
          <a:noFill/>
        </p:spPr>
        <p:txBody>
          <a:bodyPr wrap="square" rtlCol="0">
            <a:spAutoFit/>
          </a:bodyPr>
          <a:lstStyle/>
          <a:p>
            <a:r>
              <a:rPr lang="fr-FR" sz="1100">
                <a:latin typeface="Arial" panose="020B0604020202020204" pitchFamily="34" charset="0"/>
                <a:cs typeface="Arial" panose="020B0604020202020204" pitchFamily="34" charset="0"/>
              </a:rPr>
              <a:t>x</a:t>
            </a:r>
          </a:p>
        </p:txBody>
      </p:sp>
      <p:sp>
        <p:nvSpPr>
          <p:cNvPr id="49" name="ZoneTexte 48">
            <a:extLst>
              <a:ext uri="{FF2B5EF4-FFF2-40B4-BE49-F238E27FC236}">
                <a16:creationId xmlns:a16="http://schemas.microsoft.com/office/drawing/2014/main" id="{E4C5A728-B21E-510E-863A-55C8A58A3F8B}"/>
              </a:ext>
            </a:extLst>
          </p:cNvPr>
          <p:cNvSpPr txBox="1"/>
          <p:nvPr/>
        </p:nvSpPr>
        <p:spPr>
          <a:xfrm>
            <a:off x="3200284" y="3601084"/>
            <a:ext cx="516007" cy="153888"/>
          </a:xfrm>
          <a:prstGeom prst="rect">
            <a:avLst/>
          </a:prstGeom>
          <a:noFill/>
        </p:spPr>
        <p:txBody>
          <a:bodyPr wrap="square" rtlCol="0">
            <a:spAutoFit/>
          </a:bodyPr>
          <a:lstStyle/>
          <a:p>
            <a:r>
              <a:rPr lang="fr-FR" sz="400" err="1">
                <a:latin typeface="Arial" panose="020B0604020202020204" pitchFamily="34" charset="0"/>
                <a:cs typeface="Arial" panose="020B0604020202020204" pitchFamily="34" charset="0"/>
              </a:rPr>
              <a:t>Ventoline</a:t>
            </a:r>
            <a:endParaRPr lang="fr-FR" sz="400">
              <a:latin typeface="Arial" panose="020B0604020202020204" pitchFamily="34" charset="0"/>
              <a:cs typeface="Arial" panose="020B0604020202020204" pitchFamily="34" charset="0"/>
            </a:endParaRPr>
          </a:p>
        </p:txBody>
      </p:sp>
      <p:sp>
        <p:nvSpPr>
          <p:cNvPr id="50" name="ZoneTexte 49">
            <a:extLst>
              <a:ext uri="{FF2B5EF4-FFF2-40B4-BE49-F238E27FC236}">
                <a16:creationId xmlns:a16="http://schemas.microsoft.com/office/drawing/2014/main" id="{043A24EE-1196-E8A1-5D3A-E9BDCF650CF2}"/>
              </a:ext>
            </a:extLst>
          </p:cNvPr>
          <p:cNvSpPr txBox="1"/>
          <p:nvPr/>
        </p:nvSpPr>
        <p:spPr>
          <a:xfrm>
            <a:off x="3676437" y="3607953"/>
            <a:ext cx="516007" cy="153888"/>
          </a:xfrm>
          <a:prstGeom prst="rect">
            <a:avLst/>
          </a:prstGeom>
          <a:noFill/>
        </p:spPr>
        <p:txBody>
          <a:bodyPr wrap="square" rtlCol="0">
            <a:spAutoFit/>
          </a:bodyPr>
          <a:lstStyle/>
          <a:p>
            <a:r>
              <a:rPr lang="fr-FR" sz="400" err="1">
                <a:latin typeface="Arial" panose="020B0604020202020204" pitchFamily="34" charset="0"/>
                <a:cs typeface="Arial" panose="020B0604020202020204" pitchFamily="34" charset="0"/>
              </a:rPr>
              <a:t>Ventoline</a:t>
            </a:r>
            <a:endParaRPr lang="fr-FR" sz="400">
              <a:latin typeface="Arial" panose="020B0604020202020204" pitchFamily="34" charset="0"/>
              <a:cs typeface="Arial" panose="020B0604020202020204" pitchFamily="34" charset="0"/>
            </a:endParaRPr>
          </a:p>
        </p:txBody>
      </p:sp>
      <p:sp>
        <p:nvSpPr>
          <p:cNvPr id="51" name="ZoneTexte 50">
            <a:extLst>
              <a:ext uri="{FF2B5EF4-FFF2-40B4-BE49-F238E27FC236}">
                <a16:creationId xmlns:a16="http://schemas.microsoft.com/office/drawing/2014/main" id="{A2532B1C-6025-0477-31FF-1865BB48EE2C}"/>
              </a:ext>
            </a:extLst>
          </p:cNvPr>
          <p:cNvSpPr txBox="1"/>
          <p:nvPr/>
        </p:nvSpPr>
        <p:spPr>
          <a:xfrm>
            <a:off x="2285595" y="3384123"/>
            <a:ext cx="328455" cy="153888"/>
          </a:xfrm>
          <a:prstGeom prst="rect">
            <a:avLst/>
          </a:prstGeom>
          <a:noFill/>
        </p:spPr>
        <p:txBody>
          <a:bodyPr wrap="square" rtlCol="0">
            <a:spAutoFit/>
          </a:bodyPr>
          <a:lstStyle/>
          <a:p>
            <a:r>
              <a:rPr lang="fr-FR" sz="400">
                <a:latin typeface="Arial" panose="020B0604020202020204" pitchFamily="34" charset="0"/>
                <a:cs typeface="Arial" panose="020B0604020202020204" pitchFamily="34" charset="0"/>
              </a:rPr>
              <a:t>Toux</a:t>
            </a:r>
          </a:p>
        </p:txBody>
      </p:sp>
      <p:sp>
        <p:nvSpPr>
          <p:cNvPr id="52" name="ZoneTexte 51">
            <a:extLst>
              <a:ext uri="{FF2B5EF4-FFF2-40B4-BE49-F238E27FC236}">
                <a16:creationId xmlns:a16="http://schemas.microsoft.com/office/drawing/2014/main" id="{85DC5FBD-FBCC-53E6-4565-A519AA72159B}"/>
              </a:ext>
            </a:extLst>
          </p:cNvPr>
          <p:cNvSpPr txBox="1"/>
          <p:nvPr/>
        </p:nvSpPr>
        <p:spPr>
          <a:xfrm>
            <a:off x="2765498" y="3393114"/>
            <a:ext cx="328455" cy="153888"/>
          </a:xfrm>
          <a:prstGeom prst="rect">
            <a:avLst/>
          </a:prstGeom>
          <a:noFill/>
        </p:spPr>
        <p:txBody>
          <a:bodyPr wrap="square" rtlCol="0">
            <a:spAutoFit/>
          </a:bodyPr>
          <a:lstStyle/>
          <a:p>
            <a:r>
              <a:rPr lang="fr-FR" sz="400">
                <a:latin typeface="Arial" panose="020B0604020202020204" pitchFamily="34" charset="0"/>
                <a:cs typeface="Arial" panose="020B0604020202020204" pitchFamily="34" charset="0"/>
              </a:rPr>
              <a:t>Toux</a:t>
            </a:r>
          </a:p>
        </p:txBody>
      </p:sp>
      <p:sp>
        <p:nvSpPr>
          <p:cNvPr id="53" name="ZoneTexte 52">
            <a:extLst>
              <a:ext uri="{FF2B5EF4-FFF2-40B4-BE49-F238E27FC236}">
                <a16:creationId xmlns:a16="http://schemas.microsoft.com/office/drawing/2014/main" id="{F6F067BF-B09C-E914-8249-0C6B22C1CA7A}"/>
              </a:ext>
            </a:extLst>
          </p:cNvPr>
          <p:cNvSpPr txBox="1"/>
          <p:nvPr/>
        </p:nvSpPr>
        <p:spPr>
          <a:xfrm>
            <a:off x="3205660" y="3328785"/>
            <a:ext cx="570108" cy="215444"/>
          </a:xfrm>
          <a:prstGeom prst="rect">
            <a:avLst/>
          </a:prstGeom>
          <a:noFill/>
        </p:spPr>
        <p:txBody>
          <a:bodyPr wrap="square" rtlCol="0">
            <a:spAutoFit/>
          </a:bodyPr>
          <a:lstStyle/>
          <a:p>
            <a:r>
              <a:rPr lang="fr-FR" sz="400">
                <a:latin typeface="Arial" panose="020B0604020202020204" pitchFamily="34" charset="0"/>
                <a:cs typeface="Arial" panose="020B0604020202020204" pitchFamily="34" charset="0"/>
              </a:rPr>
              <a:t>Toux, </a:t>
            </a:r>
          </a:p>
          <a:p>
            <a:r>
              <a:rPr lang="fr-FR" sz="400">
                <a:latin typeface="Arial" panose="020B0604020202020204" pitchFamily="34" charset="0"/>
                <a:cs typeface="Arial" panose="020B0604020202020204" pitchFamily="34" charset="0"/>
              </a:rPr>
              <a:t>sifflements</a:t>
            </a:r>
          </a:p>
        </p:txBody>
      </p:sp>
      <p:sp>
        <p:nvSpPr>
          <p:cNvPr id="54" name="ZoneTexte 53">
            <a:extLst>
              <a:ext uri="{FF2B5EF4-FFF2-40B4-BE49-F238E27FC236}">
                <a16:creationId xmlns:a16="http://schemas.microsoft.com/office/drawing/2014/main" id="{3512FAF3-65A6-4F5D-DCCE-405D4A167D4E}"/>
              </a:ext>
            </a:extLst>
          </p:cNvPr>
          <p:cNvSpPr txBox="1"/>
          <p:nvPr/>
        </p:nvSpPr>
        <p:spPr>
          <a:xfrm>
            <a:off x="3657107" y="3322071"/>
            <a:ext cx="570108" cy="215444"/>
          </a:xfrm>
          <a:prstGeom prst="rect">
            <a:avLst/>
          </a:prstGeom>
          <a:noFill/>
        </p:spPr>
        <p:txBody>
          <a:bodyPr wrap="square" rtlCol="0">
            <a:spAutoFit/>
          </a:bodyPr>
          <a:lstStyle/>
          <a:p>
            <a:r>
              <a:rPr lang="fr-FR" sz="400">
                <a:latin typeface="Arial" panose="020B0604020202020204" pitchFamily="34" charset="0"/>
                <a:cs typeface="Arial" panose="020B0604020202020204" pitchFamily="34" charset="0"/>
              </a:rPr>
              <a:t>Toux, </a:t>
            </a:r>
          </a:p>
          <a:p>
            <a:r>
              <a:rPr lang="fr-FR" sz="400">
                <a:latin typeface="Arial" panose="020B0604020202020204" pitchFamily="34" charset="0"/>
                <a:cs typeface="Arial" panose="020B0604020202020204" pitchFamily="34" charset="0"/>
              </a:rPr>
              <a:t>sifflements</a:t>
            </a:r>
          </a:p>
        </p:txBody>
      </p:sp>
      <p:pic>
        <p:nvPicPr>
          <p:cNvPr id="7" name="Picture 3">
            <a:extLst>
              <a:ext uri="{FF2B5EF4-FFF2-40B4-BE49-F238E27FC236}">
                <a16:creationId xmlns:a16="http://schemas.microsoft.com/office/drawing/2014/main" id="{D31090F0-61A2-EC71-FA31-50A1469E9F3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8453" y="1205217"/>
            <a:ext cx="2547437" cy="3102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Rectangle 54"/>
          <p:cNvSpPr/>
          <p:nvPr/>
        </p:nvSpPr>
        <p:spPr>
          <a:xfrm>
            <a:off x="5550582" y="1674315"/>
            <a:ext cx="185745" cy="2589443"/>
          </a:xfrm>
          <a:prstGeom prst="rect">
            <a:avLst/>
          </a:prstGeom>
          <a:noFill/>
          <a:ln w="5715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14350"/>
            <a:endParaRPr lang="fr-FR" sz="1013">
              <a:solidFill>
                <a:prstClr val="black"/>
              </a:solidFill>
              <a:latin typeface="Perpetua"/>
            </a:endParaRPr>
          </a:p>
        </p:txBody>
      </p:sp>
      <p:sp>
        <p:nvSpPr>
          <p:cNvPr id="56" name="Rectangle 55"/>
          <p:cNvSpPr/>
          <p:nvPr/>
        </p:nvSpPr>
        <p:spPr>
          <a:xfrm>
            <a:off x="5980309" y="1675550"/>
            <a:ext cx="250796" cy="2605209"/>
          </a:xfrm>
          <a:prstGeom prst="rect">
            <a:avLst/>
          </a:prstGeom>
          <a:noFill/>
          <a:ln w="5715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14350"/>
            <a:endParaRPr lang="fr-FR" sz="1013">
              <a:solidFill>
                <a:prstClr val="black"/>
              </a:solidFill>
              <a:latin typeface="Perpetua"/>
            </a:endParaRPr>
          </a:p>
        </p:txBody>
      </p:sp>
      <p:sp>
        <p:nvSpPr>
          <p:cNvPr id="57" name="Rectangle 56"/>
          <p:cNvSpPr/>
          <p:nvPr/>
        </p:nvSpPr>
        <p:spPr>
          <a:xfrm>
            <a:off x="7192544" y="1672609"/>
            <a:ext cx="328134" cy="2600734"/>
          </a:xfrm>
          <a:prstGeom prst="rect">
            <a:avLst/>
          </a:prstGeom>
          <a:noFill/>
          <a:ln w="5715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14350"/>
            <a:endParaRPr lang="fr-FR" sz="1013">
              <a:solidFill>
                <a:prstClr val="black"/>
              </a:solidFill>
              <a:latin typeface="Perpetua"/>
            </a:endParaRPr>
          </a:p>
        </p:txBody>
      </p:sp>
    </p:spTree>
    <p:extLst>
      <p:ext uri="{BB962C8B-B14F-4D97-AF65-F5344CB8AC3E}">
        <p14:creationId xmlns:p14="http://schemas.microsoft.com/office/powerpoint/2010/main" val="2951651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5D12FEB-ECA6-4ACD-B5A7-EA70E8D1E20F}"/>
              </a:ext>
            </a:extLst>
          </p:cNvPr>
          <p:cNvSpPr txBox="1"/>
          <p:nvPr/>
        </p:nvSpPr>
        <p:spPr>
          <a:xfrm>
            <a:off x="5752271" y="3085996"/>
            <a:ext cx="2163003" cy="1384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defTabSz="685800" eaLnBrk="1" hangingPunct="1">
              <a:defRPr/>
            </a:pPr>
            <a:r>
              <a:rPr lang="fr-FR" sz="1500" b="1" u="sng">
                <a:solidFill>
                  <a:schemeClr val="bg1"/>
                </a:solidFill>
                <a:latin typeface="Arial" panose="020B0604020202020204" pitchFamily="34" charset="0"/>
                <a:cs typeface="Arial" panose="020B0604020202020204" pitchFamily="34" charset="0"/>
              </a:rPr>
              <a:t>Dépistage des AP</a:t>
            </a:r>
          </a:p>
          <a:p>
            <a:pPr defTabSz="685800" eaLnBrk="1" hangingPunct="1">
              <a:defRPr/>
            </a:pPr>
            <a:endParaRPr lang="fr-FR" sz="1500">
              <a:solidFill>
                <a:schemeClr val="bg1"/>
              </a:solidFill>
              <a:latin typeface="Arial" panose="020B0604020202020204" pitchFamily="34" charset="0"/>
              <a:cs typeface="Arial" panose="020B0604020202020204" pitchFamily="34" charset="0"/>
            </a:endParaRPr>
          </a:p>
          <a:p>
            <a:pPr defTabSz="685800" eaLnBrk="1" hangingPunct="1">
              <a:defRPr/>
            </a:pPr>
            <a:r>
              <a:rPr lang="fr-FR" sz="1350">
                <a:solidFill>
                  <a:schemeClr val="bg1"/>
                </a:solidFill>
                <a:latin typeface="Arial" panose="020B0604020202020204" pitchFamily="34" charset="0"/>
                <a:cs typeface="Arial" panose="020B0604020202020204" pitchFamily="34" charset="0"/>
              </a:rPr>
              <a:t>Score OASYS &gt; 2,5</a:t>
            </a:r>
          </a:p>
          <a:p>
            <a:pPr defTabSz="685800" eaLnBrk="1" hangingPunct="1">
              <a:defRPr/>
            </a:pPr>
            <a:endParaRPr lang="fr-FR" sz="1350">
              <a:solidFill>
                <a:schemeClr val="bg1"/>
              </a:solidFill>
              <a:latin typeface="Arial" panose="020B0604020202020204" pitchFamily="34" charset="0"/>
              <a:cs typeface="Arial" panose="020B0604020202020204" pitchFamily="34" charset="0"/>
            </a:endParaRPr>
          </a:p>
          <a:p>
            <a:pPr marL="342900" lvl="1" defTabSz="685800" eaLnBrk="1" hangingPunct="1">
              <a:defRPr/>
            </a:pPr>
            <a:r>
              <a:rPr lang="fr-FR" sz="1350">
                <a:solidFill>
                  <a:schemeClr val="bg1"/>
                </a:solidFill>
                <a:latin typeface="Arial" panose="020B0604020202020204" pitchFamily="34" charset="0"/>
                <a:cs typeface="Arial" panose="020B0604020202020204" pitchFamily="34" charset="0"/>
              </a:rPr>
              <a:t>Se = 75%</a:t>
            </a:r>
          </a:p>
          <a:p>
            <a:pPr marL="342900" lvl="1" defTabSz="685800" eaLnBrk="1" hangingPunct="1">
              <a:defRPr/>
            </a:pPr>
            <a:r>
              <a:rPr lang="fr-FR" sz="1350" err="1">
                <a:solidFill>
                  <a:schemeClr val="bg1"/>
                </a:solidFill>
                <a:latin typeface="Arial" panose="020B0604020202020204" pitchFamily="34" charset="0"/>
                <a:cs typeface="Arial" panose="020B0604020202020204" pitchFamily="34" charset="0"/>
              </a:rPr>
              <a:t>Sp</a:t>
            </a:r>
            <a:r>
              <a:rPr lang="fr-FR" sz="1350">
                <a:solidFill>
                  <a:schemeClr val="bg1"/>
                </a:solidFill>
                <a:latin typeface="Arial" panose="020B0604020202020204" pitchFamily="34" charset="0"/>
                <a:cs typeface="Arial" panose="020B0604020202020204" pitchFamily="34" charset="0"/>
              </a:rPr>
              <a:t> = 90%</a:t>
            </a:r>
          </a:p>
        </p:txBody>
      </p:sp>
      <p:sp>
        <p:nvSpPr>
          <p:cNvPr id="6" name="ZoneTexte 5">
            <a:extLst>
              <a:ext uri="{FF2B5EF4-FFF2-40B4-BE49-F238E27FC236}">
                <a16:creationId xmlns:a16="http://schemas.microsoft.com/office/drawing/2014/main" id="{B661E059-560F-4EFD-AD78-6EFAEFE2F214}"/>
              </a:ext>
            </a:extLst>
          </p:cNvPr>
          <p:cNvSpPr txBox="1"/>
          <p:nvPr/>
        </p:nvSpPr>
        <p:spPr>
          <a:xfrm>
            <a:off x="5570882" y="1838214"/>
            <a:ext cx="2592376" cy="461665"/>
          </a:xfrm>
          <a:prstGeom prst="rect">
            <a:avLst/>
          </a:prstGeom>
          <a:noFill/>
        </p:spPr>
        <p:txBody>
          <a:bodyPr wrap="none" rtlCol="0">
            <a:spAutoFit/>
          </a:bodyPr>
          <a:lstStyle/>
          <a:p>
            <a:r>
              <a:rPr lang="fr-FR" sz="2400" b="1">
                <a:latin typeface="Arial" panose="020B0604020202020204" pitchFamily="34" charset="0"/>
                <a:cs typeface="Arial" panose="020B0604020202020204" pitchFamily="34" charset="0"/>
              </a:rPr>
              <a:t>Logiciel OASYS </a:t>
            </a:r>
          </a:p>
        </p:txBody>
      </p:sp>
      <p:sp>
        <p:nvSpPr>
          <p:cNvPr id="7" name="ZoneTexte 6">
            <a:extLst>
              <a:ext uri="{FF2B5EF4-FFF2-40B4-BE49-F238E27FC236}">
                <a16:creationId xmlns:a16="http://schemas.microsoft.com/office/drawing/2014/main" id="{94E2DDBC-16C9-41AC-BB6F-692645C9BBC1}"/>
              </a:ext>
            </a:extLst>
          </p:cNvPr>
          <p:cNvSpPr txBox="1"/>
          <p:nvPr/>
        </p:nvSpPr>
        <p:spPr>
          <a:xfrm>
            <a:off x="5471049" y="2276794"/>
            <a:ext cx="3548792" cy="369332"/>
          </a:xfrm>
          <a:prstGeom prst="rect">
            <a:avLst/>
          </a:prstGeom>
          <a:noFill/>
        </p:spPr>
        <p:txBody>
          <a:bodyPr wrap="none" rtlCol="0">
            <a:spAutoFit/>
          </a:bodyPr>
          <a:lstStyle/>
          <a:p>
            <a:r>
              <a:rPr lang="fr-FR" b="1">
                <a:solidFill>
                  <a:schemeClr val="accent6"/>
                </a:solidFill>
                <a:latin typeface="Arial" panose="020B0604020202020204" pitchFamily="34" charset="0"/>
                <a:cs typeface="Arial" panose="020B0604020202020204" pitchFamily="34" charset="0"/>
              </a:rPr>
              <a:t>www.occupationalasthma.com</a:t>
            </a:r>
          </a:p>
        </p:txBody>
      </p:sp>
      <p:pic>
        <p:nvPicPr>
          <p:cNvPr id="1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150" y="1431207"/>
            <a:ext cx="2819324" cy="343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ZoneTexte 10"/>
          <p:cNvSpPr txBox="1"/>
          <p:nvPr/>
        </p:nvSpPr>
        <p:spPr>
          <a:xfrm>
            <a:off x="4274224" y="2001889"/>
            <a:ext cx="1064715" cy="334835"/>
          </a:xfrm>
          <a:prstGeom prst="rect">
            <a:avLst/>
          </a:prstGeom>
          <a:noFill/>
        </p:spPr>
        <p:txBody>
          <a:bodyPr wrap="none" rtlCol="0">
            <a:spAutoFit/>
          </a:bodyPr>
          <a:lstStyle/>
          <a:p>
            <a:pPr algn="ctr" defTabSz="514350"/>
            <a:r>
              <a:rPr lang="fr-FR" sz="788" b="1">
                <a:solidFill>
                  <a:prstClr val="black"/>
                </a:solidFill>
                <a:latin typeface="Arial" panose="020B0604020202020204" pitchFamily="34" charset="0"/>
                <a:cs typeface="Arial" panose="020B0604020202020204" pitchFamily="34" charset="0"/>
              </a:rPr>
              <a:t>∆ journalière DEP </a:t>
            </a:r>
          </a:p>
          <a:p>
            <a:pPr algn="ctr" defTabSz="514350"/>
            <a:r>
              <a:rPr lang="fr-FR" sz="788" b="1">
                <a:solidFill>
                  <a:prstClr val="black"/>
                </a:solidFill>
                <a:latin typeface="Arial" panose="020B0604020202020204" pitchFamily="34" charset="0"/>
                <a:cs typeface="Arial" panose="020B0604020202020204" pitchFamily="34" charset="0"/>
              </a:rPr>
              <a:t>(%)</a:t>
            </a:r>
          </a:p>
        </p:txBody>
      </p:sp>
      <p:sp>
        <p:nvSpPr>
          <p:cNvPr id="12" name="Rectangle 11"/>
          <p:cNvSpPr/>
          <p:nvPr/>
        </p:nvSpPr>
        <p:spPr>
          <a:xfrm>
            <a:off x="2148299" y="2001889"/>
            <a:ext cx="250577" cy="2589443"/>
          </a:xfrm>
          <a:prstGeom prst="rect">
            <a:avLst/>
          </a:prstGeom>
          <a:noFill/>
          <a:ln w="5715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14350"/>
            <a:endParaRPr lang="fr-FR" sz="1013">
              <a:solidFill>
                <a:prstClr val="black"/>
              </a:solidFill>
              <a:latin typeface="Arial" panose="020B0604020202020204" pitchFamily="34" charset="0"/>
              <a:cs typeface="Arial" panose="020B0604020202020204" pitchFamily="34" charset="0"/>
            </a:endParaRPr>
          </a:p>
        </p:txBody>
      </p:sp>
      <p:sp>
        <p:nvSpPr>
          <p:cNvPr id="13" name="Rectangle 12"/>
          <p:cNvSpPr/>
          <p:nvPr/>
        </p:nvSpPr>
        <p:spPr>
          <a:xfrm>
            <a:off x="2677237" y="2001889"/>
            <a:ext cx="250796" cy="2605209"/>
          </a:xfrm>
          <a:prstGeom prst="rect">
            <a:avLst/>
          </a:prstGeom>
          <a:noFill/>
          <a:ln w="5715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14350"/>
            <a:endParaRPr lang="fr-FR" sz="1013">
              <a:solidFill>
                <a:prstClr val="black"/>
              </a:solidFill>
              <a:latin typeface="Arial" panose="020B0604020202020204" pitchFamily="34" charset="0"/>
              <a:cs typeface="Arial" panose="020B0604020202020204" pitchFamily="34" charset="0"/>
            </a:endParaRPr>
          </a:p>
        </p:txBody>
      </p:sp>
      <p:sp>
        <p:nvSpPr>
          <p:cNvPr id="14" name="Rectangle 13"/>
          <p:cNvSpPr/>
          <p:nvPr/>
        </p:nvSpPr>
        <p:spPr>
          <a:xfrm>
            <a:off x="3964942" y="2001889"/>
            <a:ext cx="328134" cy="2600734"/>
          </a:xfrm>
          <a:prstGeom prst="rect">
            <a:avLst/>
          </a:prstGeom>
          <a:noFill/>
          <a:ln w="5715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14350"/>
            <a:endParaRPr lang="fr-FR" sz="1013">
              <a:solidFill>
                <a:prstClr val="black"/>
              </a:solidFill>
              <a:latin typeface="Arial" panose="020B0604020202020204" pitchFamily="34" charset="0"/>
              <a:cs typeface="Arial" panose="020B0604020202020204" pitchFamily="34" charset="0"/>
            </a:endParaRPr>
          </a:p>
        </p:txBody>
      </p:sp>
      <p:sp>
        <p:nvSpPr>
          <p:cNvPr id="3" name="Étoile à 5 branches 2"/>
          <p:cNvSpPr/>
          <p:nvPr/>
        </p:nvSpPr>
        <p:spPr>
          <a:xfrm>
            <a:off x="3820743" y="1296591"/>
            <a:ext cx="2083292" cy="1341101"/>
          </a:xfrm>
          <a:prstGeom prst="star5">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50" b="1">
                <a:solidFill>
                  <a:schemeClr val="tx1"/>
                </a:solidFill>
                <a:latin typeface="Arial" panose="020B0604020202020204" pitchFamily="34" charset="0"/>
                <a:cs typeface="Arial" panose="020B0604020202020204" pitchFamily="34" charset="0"/>
              </a:rPr>
              <a:t>Score OASYS = 3,4</a:t>
            </a:r>
          </a:p>
        </p:txBody>
      </p:sp>
      <p:pic>
        <p:nvPicPr>
          <p:cNvPr id="4" name="Image 3">
            <a:extLst>
              <a:ext uri="{FF2B5EF4-FFF2-40B4-BE49-F238E27FC236}">
                <a16:creationId xmlns:a16="http://schemas.microsoft.com/office/drawing/2014/main" id="{B64F1AAF-3810-0DCA-765D-D2F3C5A752BE}"/>
              </a:ext>
            </a:extLst>
          </p:cNvPr>
          <p:cNvPicPr>
            <a:picLocks noChangeAspect="1"/>
          </p:cNvPicPr>
          <p:nvPr/>
        </p:nvPicPr>
        <p:blipFill>
          <a:blip r:embed="rId3"/>
          <a:stretch>
            <a:fillRect/>
          </a:stretch>
        </p:blipFill>
        <p:spPr>
          <a:xfrm>
            <a:off x="6135978" y="1001502"/>
            <a:ext cx="2274567" cy="954223"/>
          </a:xfrm>
          <a:prstGeom prst="rect">
            <a:avLst/>
          </a:prstGeom>
        </p:spPr>
      </p:pic>
      <p:sp>
        <p:nvSpPr>
          <p:cNvPr id="9" name="Titre 8">
            <a:extLst>
              <a:ext uri="{FF2B5EF4-FFF2-40B4-BE49-F238E27FC236}">
                <a16:creationId xmlns:a16="http://schemas.microsoft.com/office/drawing/2014/main" id="{D3098218-238F-61AC-C0EF-C8B6D20778C8}"/>
              </a:ext>
            </a:extLst>
          </p:cNvPr>
          <p:cNvSpPr>
            <a:spLocks noGrp="1"/>
          </p:cNvSpPr>
          <p:nvPr>
            <p:ph type="title"/>
          </p:nvPr>
        </p:nvSpPr>
        <p:spPr/>
        <p:txBody>
          <a:bodyPr/>
          <a:lstStyle/>
          <a:p>
            <a:r>
              <a:rPr lang="fr-FR">
                <a:latin typeface="Arial" panose="020B0604020202020204" pitchFamily="34" charset="0"/>
                <a:cs typeface="Arial" panose="020B0604020202020204" pitchFamily="34" charset="0"/>
              </a:rPr>
              <a:t>Un exemple de journal de suivi du DEP</a:t>
            </a:r>
          </a:p>
        </p:txBody>
      </p:sp>
    </p:spTree>
    <p:extLst>
      <p:ext uri="{BB962C8B-B14F-4D97-AF65-F5344CB8AC3E}">
        <p14:creationId xmlns:p14="http://schemas.microsoft.com/office/powerpoint/2010/main" val="1019338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610" y="192563"/>
            <a:ext cx="7040340" cy="559000"/>
          </a:xfrm>
          <a:noFill/>
          <a:ln>
            <a:noFill/>
          </a:ln>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algn="ctr"/>
            <a:r>
              <a:rPr lang="fr-FR" sz="2400" b="1">
                <a:solidFill>
                  <a:schemeClr val="tx1"/>
                </a:solidFill>
                <a:latin typeface="Arial" panose="020B0604020202020204" pitchFamily="34" charset="0"/>
                <a:cs typeface="Arial" panose="020B0604020202020204" pitchFamily="34" charset="0"/>
              </a:rPr>
              <a:t>Un exemple de Test de provocation bronchique réaliste (TPR)</a:t>
            </a:r>
          </a:p>
        </p:txBody>
      </p:sp>
      <p:pic>
        <p:nvPicPr>
          <p:cNvPr id="5122" name="Picture 2"/>
          <p:cNvPicPr>
            <a:picLocks noGrp="1" noChangeAspect="1" noChangeArrowheads="1"/>
          </p:cNvPicPr>
          <p:nvPr>
            <p:ph sz="quarter" idx="1"/>
          </p:nvPr>
        </p:nvPicPr>
        <p:blipFill rotWithShape="1">
          <a:blip r:embed="rId2">
            <a:extLst>
              <a:ext uri="{28A0092B-C50C-407E-A947-70E740481C1C}">
                <a14:useLocalDpi xmlns:a14="http://schemas.microsoft.com/office/drawing/2010/main" val="0"/>
              </a:ext>
            </a:extLst>
          </a:blip>
          <a:srcRect l="2457" t="43889" r="12555" b="22980"/>
          <a:stretch/>
        </p:blipFill>
        <p:spPr bwMode="auto">
          <a:xfrm>
            <a:off x="1644311" y="1324089"/>
            <a:ext cx="5144577" cy="281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6403884" y="1313429"/>
            <a:ext cx="1464066" cy="2146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defTabSz="514350"/>
            <a:r>
              <a:rPr lang="fr-FR" sz="1200" b="1" u="sng">
                <a:solidFill>
                  <a:schemeClr val="bg1"/>
                </a:solidFill>
                <a:latin typeface="Arial" panose="020B0604020202020204" pitchFamily="34" charset="0"/>
                <a:cs typeface="Arial" panose="020B0604020202020204" pitchFamily="34" charset="0"/>
              </a:rPr>
              <a:t>Paliers d’exposition </a:t>
            </a:r>
            <a:endParaRPr lang="fr-FR" sz="1200" u="sng">
              <a:solidFill>
                <a:schemeClr val="bg1"/>
              </a:solidFill>
              <a:latin typeface="Arial" panose="020B0604020202020204" pitchFamily="34" charset="0"/>
              <a:cs typeface="Arial" panose="020B0604020202020204" pitchFamily="34" charset="0"/>
            </a:endParaRPr>
          </a:p>
          <a:p>
            <a:pPr defTabSz="514350"/>
            <a:endParaRPr lang="fr-FR" sz="450">
              <a:solidFill>
                <a:prstClr val="black">
                  <a:lumMod val="95000"/>
                  <a:lumOff val="5000"/>
                </a:prstClr>
              </a:solidFill>
              <a:latin typeface="Arial" panose="020B0604020202020204" pitchFamily="34" charset="0"/>
              <a:cs typeface="Arial" panose="020B0604020202020204" pitchFamily="34" charset="0"/>
            </a:endParaRPr>
          </a:p>
          <a:p>
            <a:pPr defTabSz="514350"/>
            <a:r>
              <a:rPr lang="fr-FR" sz="1500">
                <a:solidFill>
                  <a:prstClr val="white"/>
                </a:solidFill>
                <a:latin typeface="Arial" panose="020B0604020202020204" pitchFamily="34" charset="0"/>
                <a:cs typeface="Arial" panose="020B0604020202020204" pitchFamily="34" charset="0"/>
              </a:rPr>
              <a:t>30s</a:t>
            </a:r>
          </a:p>
          <a:p>
            <a:pPr defTabSz="514350"/>
            <a:r>
              <a:rPr lang="fr-FR" sz="1500">
                <a:solidFill>
                  <a:prstClr val="white"/>
                </a:solidFill>
                <a:latin typeface="Arial" panose="020B0604020202020204" pitchFamily="34" charset="0"/>
                <a:cs typeface="Arial" panose="020B0604020202020204" pitchFamily="34" charset="0"/>
              </a:rPr>
              <a:t>1 min</a:t>
            </a:r>
          </a:p>
          <a:p>
            <a:pPr defTabSz="514350"/>
            <a:r>
              <a:rPr lang="fr-FR" sz="1500">
                <a:solidFill>
                  <a:prstClr val="white"/>
                </a:solidFill>
                <a:latin typeface="Arial" panose="020B0604020202020204" pitchFamily="34" charset="0"/>
                <a:cs typeface="Arial" panose="020B0604020202020204" pitchFamily="34" charset="0"/>
              </a:rPr>
              <a:t>3 min</a:t>
            </a:r>
          </a:p>
          <a:p>
            <a:pPr defTabSz="514350"/>
            <a:r>
              <a:rPr lang="fr-FR" sz="1500">
                <a:solidFill>
                  <a:prstClr val="white"/>
                </a:solidFill>
                <a:latin typeface="Arial" panose="020B0604020202020204" pitchFamily="34" charset="0"/>
                <a:cs typeface="Arial" panose="020B0604020202020204" pitchFamily="34" charset="0"/>
              </a:rPr>
              <a:t>5 min</a:t>
            </a:r>
          </a:p>
          <a:p>
            <a:pPr defTabSz="514350"/>
            <a:r>
              <a:rPr lang="fr-FR" sz="1500">
                <a:solidFill>
                  <a:prstClr val="white"/>
                </a:solidFill>
                <a:latin typeface="Arial" panose="020B0604020202020204" pitchFamily="34" charset="0"/>
                <a:cs typeface="Arial" panose="020B0604020202020204" pitchFamily="34" charset="0"/>
              </a:rPr>
              <a:t>10 min</a:t>
            </a:r>
          </a:p>
          <a:p>
            <a:pPr defTabSz="514350"/>
            <a:r>
              <a:rPr lang="fr-FR" sz="1500">
                <a:solidFill>
                  <a:prstClr val="white"/>
                </a:solidFill>
                <a:latin typeface="Arial" panose="020B0604020202020204" pitchFamily="34" charset="0"/>
                <a:cs typeface="Arial" panose="020B0604020202020204" pitchFamily="34" charset="0"/>
              </a:rPr>
              <a:t>15 min</a:t>
            </a:r>
          </a:p>
          <a:p>
            <a:pPr defTabSz="514350"/>
            <a:r>
              <a:rPr lang="fr-FR" sz="1500">
                <a:solidFill>
                  <a:prstClr val="white"/>
                </a:solidFill>
                <a:latin typeface="Arial" panose="020B0604020202020204" pitchFamily="34" charset="0"/>
                <a:cs typeface="Arial" panose="020B0604020202020204" pitchFamily="34" charset="0"/>
              </a:rPr>
              <a:t>30 min</a:t>
            </a:r>
            <a:endParaRPr lang="fr-FR" sz="1200">
              <a:solidFill>
                <a:prstClr val="white"/>
              </a:solidFill>
              <a:latin typeface="Arial" panose="020B0604020202020204" pitchFamily="34" charset="0"/>
              <a:cs typeface="Arial" panose="020B0604020202020204" pitchFamily="34" charset="0"/>
            </a:endParaRPr>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2517" y="1282398"/>
            <a:ext cx="1270366" cy="169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llipse 4"/>
          <p:cNvSpPr/>
          <p:nvPr/>
        </p:nvSpPr>
        <p:spPr>
          <a:xfrm>
            <a:off x="5247080" y="3701626"/>
            <a:ext cx="467005" cy="2392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fr-FR" sz="1013">
              <a:solidFill>
                <a:prstClr val="white"/>
              </a:solidFill>
              <a:latin typeface="Arial" panose="020B0604020202020204" pitchFamily="34" charset="0"/>
              <a:cs typeface="Arial" panose="020B0604020202020204" pitchFamily="34" charset="0"/>
            </a:endParaRPr>
          </a:p>
        </p:txBody>
      </p:sp>
      <p:sp>
        <p:nvSpPr>
          <p:cNvPr id="6" name="Rectangle 5"/>
          <p:cNvSpPr/>
          <p:nvPr/>
        </p:nvSpPr>
        <p:spPr>
          <a:xfrm>
            <a:off x="827610" y="4140652"/>
            <a:ext cx="6854414" cy="852026"/>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defTabSz="514350"/>
            <a:r>
              <a:rPr lang="fr-FR" b="1">
                <a:solidFill>
                  <a:prstClr val="black"/>
                </a:solidFill>
                <a:latin typeface="Arial" panose="020B0604020202020204" pitchFamily="34" charset="0"/>
                <a:cs typeface="Arial" panose="020B0604020202020204" pitchFamily="34" charset="0"/>
              </a:rPr>
              <a:t>TPR positif en immédiat</a:t>
            </a:r>
            <a:r>
              <a:rPr lang="fr-FR">
                <a:solidFill>
                  <a:prstClr val="black"/>
                </a:solidFill>
                <a:latin typeface="Arial" panose="020B0604020202020204" pitchFamily="34" charset="0"/>
                <a:cs typeface="Arial" panose="020B0604020202020204" pitchFamily="34" charset="0"/>
              </a:rPr>
              <a:t>…</a:t>
            </a:r>
          </a:p>
          <a:p>
            <a:pPr defTabSz="514350"/>
            <a:r>
              <a:rPr lang="fr-FR" b="1">
                <a:solidFill>
                  <a:prstClr val="black"/>
                </a:solidFill>
                <a:latin typeface="Arial" panose="020B0604020202020204" pitchFamily="34" charset="0"/>
                <a:cs typeface="Arial" panose="020B0604020202020204" pitchFamily="34" charset="0"/>
              </a:rPr>
              <a:t>Puis en retardé : </a:t>
            </a:r>
            <a:r>
              <a:rPr lang="fr-FR">
                <a:solidFill>
                  <a:prstClr val="black"/>
                </a:solidFill>
                <a:latin typeface="Arial" panose="020B0604020202020204" pitchFamily="34" charset="0"/>
                <a:cs typeface="Arial" panose="020B0604020202020204" pitchFamily="34" charset="0"/>
              </a:rPr>
              <a:t>chute du VEMS de -20% à H+6!!! </a:t>
            </a:r>
            <a:r>
              <a:rPr lang="fr-FR" b="1">
                <a:solidFill>
                  <a:srgbClr val="FF0000"/>
                </a:solidFill>
                <a:latin typeface="Arial" panose="020B0604020202020204" pitchFamily="34" charset="0"/>
                <a:cs typeface="Arial" panose="020B0604020202020204" pitchFamily="34" charset="0"/>
              </a:rPr>
              <a:t>(réaction </a:t>
            </a:r>
            <a:r>
              <a:rPr lang="fr-FR" b="1" err="1">
                <a:solidFill>
                  <a:srgbClr val="FF0000"/>
                </a:solidFill>
                <a:latin typeface="Arial" panose="020B0604020202020204" pitchFamily="34" charset="0"/>
                <a:cs typeface="Arial" panose="020B0604020202020204" pitchFamily="34" charset="0"/>
              </a:rPr>
              <a:t>biphasique</a:t>
            </a:r>
            <a:r>
              <a:rPr lang="fr-FR" b="1">
                <a:solidFill>
                  <a:srgbClr val="FF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20834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8C5F6B-2443-0A65-E941-0D21AED2EA27}"/>
              </a:ext>
            </a:extLst>
          </p:cNvPr>
          <p:cNvSpPr>
            <a:spLocks noGrp="1"/>
          </p:cNvSpPr>
          <p:nvPr>
            <p:ph type="ctrTitle"/>
          </p:nvPr>
        </p:nvSpPr>
        <p:spPr/>
        <p:txBody>
          <a:bodyPr>
            <a:normAutofit fontScale="90000"/>
          </a:bodyPr>
          <a:lstStyle/>
          <a:p>
            <a:r>
              <a:rPr lang="fr-FR" dirty="0">
                <a:latin typeface="Arial" panose="020B0604020202020204" pitchFamily="34" charset="0"/>
                <a:cs typeface="Arial" panose="020B0604020202020204" pitchFamily="34" charset="0"/>
              </a:rPr>
              <a:t>Quelle conduite à tenir vis-à-vis des expositions en cas d’asthme professionnel ?</a:t>
            </a:r>
          </a:p>
        </p:txBody>
      </p:sp>
      <p:sp>
        <p:nvSpPr>
          <p:cNvPr id="5" name="Sous-titre 4">
            <a:extLst>
              <a:ext uri="{FF2B5EF4-FFF2-40B4-BE49-F238E27FC236}">
                <a16:creationId xmlns:a16="http://schemas.microsoft.com/office/drawing/2014/main" id="{A86D58FD-A6B3-69BA-D489-116296FF65A6}"/>
              </a:ext>
            </a:extLst>
          </p:cNvPr>
          <p:cNvSpPr>
            <a:spLocks noGrp="1"/>
          </p:cNvSpPr>
          <p:nvPr>
            <p:ph type="subTitle"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9B0B7A2-893D-0097-6D78-80E20A7BAFC6}"/>
              </a:ext>
            </a:extLst>
          </p:cNvPr>
          <p:cNvSpPr>
            <a:spLocks noGrp="1"/>
          </p:cNvSpPr>
          <p:nvPr>
            <p:ph type="sldNum" sz="quarter" idx="12"/>
          </p:nvPr>
        </p:nvSpPr>
        <p:spPr/>
        <p:txBody>
          <a:bodyPr/>
          <a:lstStyle/>
          <a:p>
            <a:fld id="{CC7A3658-E897-4E5D-B63D-00541B617174}" type="slidenum">
              <a:rPr lang="fr-FR" altLang="fr-FR" smtClean="0"/>
              <a:pPr/>
              <a:t>36</a:t>
            </a:fld>
            <a:endParaRPr lang="fr-FR" altLang="fr-FR"/>
          </a:p>
        </p:txBody>
      </p:sp>
    </p:spTree>
    <p:extLst>
      <p:ext uri="{BB962C8B-B14F-4D97-AF65-F5344CB8AC3E}">
        <p14:creationId xmlns:p14="http://schemas.microsoft.com/office/powerpoint/2010/main" val="414855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atin typeface="Arial" panose="020B0604020202020204" pitchFamily="34" charset="0"/>
                <a:cs typeface="Arial" panose="020B0604020202020204" pitchFamily="34" charset="0"/>
              </a:rPr>
              <a:t>Asthme et maintien dans emploi</a:t>
            </a:r>
          </a:p>
        </p:txBody>
      </p:sp>
      <p:sp>
        <p:nvSpPr>
          <p:cNvPr id="3" name="Espace réservé du contenu 2"/>
          <p:cNvSpPr>
            <a:spLocks noGrp="1"/>
          </p:cNvSpPr>
          <p:nvPr>
            <p:ph idx="1"/>
          </p:nvPr>
        </p:nvSpPr>
        <p:spPr/>
        <p:txBody>
          <a:bodyPr>
            <a:normAutofit/>
          </a:bodyPr>
          <a:lstStyle/>
          <a:p>
            <a:pPr marL="0" indent="0" algn="ctr">
              <a:buNone/>
            </a:pPr>
            <a:r>
              <a:rPr lang="fr-FR">
                <a:solidFill>
                  <a:srgbClr val="558ED5"/>
                </a:solidFill>
                <a:latin typeface="Arial" panose="020B0604020202020204" pitchFamily="34" charset="0"/>
                <a:cs typeface="Arial" panose="020B0604020202020204" pitchFamily="34" charset="0"/>
              </a:rPr>
              <a:t>L’arrêt complet de l’exposition </a:t>
            </a:r>
            <a:r>
              <a:rPr lang="fr-FR">
                <a:latin typeface="Arial" panose="020B0604020202020204" pitchFamily="34" charset="0"/>
                <a:cs typeface="Arial" panose="020B0604020202020204" pitchFamily="34" charset="0"/>
              </a:rPr>
              <a:t>est le </a:t>
            </a:r>
            <a:r>
              <a:rPr lang="fr-FR">
                <a:solidFill>
                  <a:srgbClr val="558ED5"/>
                </a:solidFill>
                <a:latin typeface="Arial" panose="020B0604020202020204" pitchFamily="34" charset="0"/>
                <a:cs typeface="Arial" panose="020B0604020202020204" pitchFamily="34" charset="0"/>
              </a:rPr>
              <a:t>meilleur traitement de l’Asthme professionnel, </a:t>
            </a:r>
            <a:r>
              <a:rPr lang="fr-FR">
                <a:latin typeface="Arial" panose="020B0604020202020204" pitchFamily="34" charset="0"/>
                <a:cs typeface="Arial" panose="020B0604020202020204" pitchFamily="34" charset="0"/>
              </a:rPr>
              <a:t>en particulier allergique</a:t>
            </a:r>
          </a:p>
          <a:p>
            <a:pPr marL="0" indent="0" algn="ctr">
              <a:buNone/>
            </a:pPr>
            <a:endParaRPr lang="fr-FR">
              <a:latin typeface="Arial" panose="020B0604020202020204" pitchFamily="34" charset="0"/>
              <a:cs typeface="Arial" panose="020B0604020202020204" pitchFamily="34" charset="0"/>
            </a:endParaRPr>
          </a:p>
          <a:p>
            <a:pPr lvl="1"/>
            <a:r>
              <a:rPr lang="fr-FR">
                <a:latin typeface="Arial" panose="020B0604020202020204" pitchFamily="34" charset="0"/>
                <a:cs typeface="Arial" panose="020B0604020202020204" pitchFamily="34" charset="0"/>
              </a:rPr>
              <a:t>Suppression de l’exposition si elle est possible</a:t>
            </a:r>
          </a:p>
          <a:p>
            <a:pPr lvl="1"/>
            <a:r>
              <a:rPr lang="fr-FR">
                <a:latin typeface="Arial" panose="020B0604020202020204" pitchFamily="34" charset="0"/>
                <a:cs typeface="Arial" panose="020B0604020202020204" pitchFamily="34" charset="0"/>
              </a:rPr>
              <a:t>Sinon changement de poste de travail</a:t>
            </a:r>
          </a:p>
          <a:p>
            <a:pPr marL="0" indent="0" algn="ctr">
              <a:buNone/>
            </a:pPr>
            <a:endParaRPr lang="fr-FR">
              <a:latin typeface="Arial" panose="020B0604020202020204" pitchFamily="34" charset="0"/>
              <a:cs typeface="Arial" panose="020B0604020202020204" pitchFamily="34" charset="0"/>
            </a:endParaRPr>
          </a:p>
          <a:p>
            <a:endParaRPr 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0846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re 1"/>
          <p:cNvSpPr>
            <a:spLocks noGrp="1"/>
          </p:cNvSpPr>
          <p:nvPr>
            <p:ph type="title"/>
          </p:nvPr>
        </p:nvSpPr>
        <p:spPr>
          <a:xfrm>
            <a:off x="267493" y="302023"/>
            <a:ext cx="8515350" cy="994172"/>
          </a:xfrm>
        </p:spPr>
        <p:txBody>
          <a:bodyPr>
            <a:noAutofit/>
          </a:bodyPr>
          <a:lstStyle/>
          <a:p>
            <a:r>
              <a:rPr lang="fr-FR" altLang="fr-FR" sz="2000">
                <a:latin typeface="Arial" panose="020B0604020202020204" pitchFamily="34" charset="0"/>
                <a:cs typeface="Arial" panose="020B0604020202020204" pitchFamily="34" charset="0"/>
              </a:rPr>
              <a:t>Efficacité suppression ou réduction de l’exposition dans la prise en charge de l’asthme professionnel </a:t>
            </a:r>
            <a:r>
              <a:rPr lang="mr-IN" altLang="fr-FR" sz="2000">
                <a:latin typeface="Arial" panose="020B0604020202020204" pitchFamily="34" charset="0"/>
              </a:rPr>
              <a:t>–</a:t>
            </a:r>
            <a:r>
              <a:rPr lang="fr-FR" altLang="fr-FR" sz="2000">
                <a:latin typeface="Arial" panose="020B0604020202020204" pitchFamily="34" charset="0"/>
                <a:cs typeface="Arial" panose="020B0604020202020204" pitchFamily="34" charset="0"/>
              </a:rPr>
              <a:t> revue </a:t>
            </a:r>
            <a:r>
              <a:rPr lang="fr-FR" altLang="fr-FR" sz="2000" err="1">
                <a:latin typeface="Arial" panose="020B0604020202020204" pitchFamily="34" charset="0"/>
                <a:cs typeface="Arial" panose="020B0604020202020204" pitchFamily="34" charset="0"/>
              </a:rPr>
              <a:t>cochrane</a:t>
            </a:r>
            <a:r>
              <a:rPr lang="fr-FR" altLang="fr-FR" sz="2000">
                <a:latin typeface="Arial" panose="020B0604020202020204" pitchFamily="34" charset="0"/>
                <a:cs typeface="Arial" panose="020B0604020202020204" pitchFamily="34" charset="0"/>
              </a:rPr>
              <a:t> 2021</a:t>
            </a: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2645296453"/>
              </p:ext>
            </p:extLst>
          </p:nvPr>
        </p:nvGraphicFramePr>
        <p:xfrm>
          <a:off x="193675" y="1438275"/>
          <a:ext cx="8662988" cy="3100072"/>
        </p:xfrm>
        <a:graphic>
          <a:graphicData uri="http://schemas.openxmlformats.org/drawingml/2006/table">
            <a:tbl>
              <a:tblPr/>
              <a:tblGrid>
                <a:gridCol w="1700213">
                  <a:extLst>
                    <a:ext uri="{9D8B030D-6E8A-4147-A177-3AD203B41FA5}">
                      <a16:colId xmlns:a16="http://schemas.microsoft.com/office/drawing/2014/main" val="3539519731"/>
                    </a:ext>
                  </a:extLst>
                </a:gridCol>
                <a:gridCol w="2335212">
                  <a:extLst>
                    <a:ext uri="{9D8B030D-6E8A-4147-A177-3AD203B41FA5}">
                      <a16:colId xmlns:a16="http://schemas.microsoft.com/office/drawing/2014/main" val="4138502464"/>
                    </a:ext>
                  </a:extLst>
                </a:gridCol>
                <a:gridCol w="968375">
                  <a:extLst>
                    <a:ext uri="{9D8B030D-6E8A-4147-A177-3AD203B41FA5}">
                      <a16:colId xmlns:a16="http://schemas.microsoft.com/office/drawing/2014/main" val="834710190"/>
                    </a:ext>
                  </a:extLst>
                </a:gridCol>
                <a:gridCol w="2701925">
                  <a:extLst>
                    <a:ext uri="{9D8B030D-6E8A-4147-A177-3AD203B41FA5}">
                      <a16:colId xmlns:a16="http://schemas.microsoft.com/office/drawing/2014/main" val="2158798130"/>
                    </a:ext>
                  </a:extLst>
                </a:gridCol>
                <a:gridCol w="957263">
                  <a:extLst>
                    <a:ext uri="{9D8B030D-6E8A-4147-A177-3AD203B41FA5}">
                      <a16:colId xmlns:a16="http://schemas.microsoft.com/office/drawing/2014/main" val="2430033492"/>
                    </a:ext>
                  </a:extLst>
                </a:gridCol>
              </a:tblGrid>
              <a:tr h="371475">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a:ln>
                            <a:noFill/>
                          </a:ln>
                          <a:solidFill>
                            <a:schemeClr val="bg1"/>
                          </a:solidFill>
                          <a:effectLst/>
                          <a:latin typeface="Calibri" panose="020F0502020204030204" pitchFamily="34" charset="0"/>
                          <a:ea typeface="MS PGothic" panose="020B0600070205080204" pitchFamily="34" charset="-128"/>
                        </a:rPr>
                        <a:t> </a:t>
                      </a:r>
                      <a:endParaRPr kumimoji="0" lang="fr-FR" altLang="fr-FR" sz="1200" b="1" i="0" u="none" strike="noStrike" cap="none" normalizeH="0" baseline="0">
                        <a:ln>
                          <a:noFill/>
                        </a:ln>
                        <a:solidFill>
                          <a:schemeClr val="bg1"/>
                        </a:solidFill>
                        <a:effectLst/>
                        <a:latin typeface="Cambria" panose="02040503050406030204" pitchFamily="18" charset="0"/>
                        <a:ea typeface="ＭＳ 明朝" charset="-128"/>
                      </a:endParaRPr>
                    </a:p>
                  </a:txBody>
                  <a:tcPr marL="68574" marR="68574"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solidFill>
                      <a:srgbClr val="4BACC6"/>
                    </a:solidFill>
                  </a:tcPr>
                </a:tc>
                <a:tc gridSpan="2">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chemeClr val="bg1"/>
                          </a:solidFill>
                          <a:effectLst/>
                          <a:latin typeface="Calibri" panose="020F0502020204030204" pitchFamily="34" charset="0"/>
                          <a:ea typeface="MS PGothic" panose="020B0600070205080204" pitchFamily="34" charset="-128"/>
                        </a:rPr>
                        <a:t>Suppression versus </a:t>
                      </a:r>
                      <a:r>
                        <a:rPr kumimoji="0" lang="fr-FR" altLang="fr-FR" sz="1400" b="1" i="0" u="sng" strike="noStrike" cap="none" normalizeH="0" baseline="0">
                          <a:ln>
                            <a:noFill/>
                          </a:ln>
                          <a:solidFill>
                            <a:schemeClr val="bg1"/>
                          </a:solidFill>
                          <a:effectLst/>
                          <a:latin typeface="Calibri" panose="020F0502020204030204" pitchFamily="34" charset="0"/>
                          <a:ea typeface="MS PGothic" panose="020B0600070205080204" pitchFamily="34" charset="-128"/>
                        </a:rPr>
                        <a:t>maintien exposition</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1" i="0" u="sng" strike="noStrike" cap="none" normalizeH="0" baseline="0">
                          <a:ln>
                            <a:noFill/>
                          </a:ln>
                          <a:solidFill>
                            <a:schemeClr val="bg1"/>
                          </a:solidFill>
                          <a:effectLst/>
                          <a:latin typeface="Calibri" panose="020F0502020204030204" pitchFamily="34" charset="0"/>
                          <a:ea typeface="MS PGothic" panose="020B0600070205080204" pitchFamily="34" charset="-128"/>
                        </a:rPr>
                        <a:t> </a:t>
                      </a:r>
                      <a:endParaRPr kumimoji="0" lang="fr-FR" altLang="fr-FR" sz="1400" b="1" i="0" u="sng" strike="noStrike" cap="none" normalizeH="0" baseline="0">
                        <a:ln>
                          <a:noFill/>
                        </a:ln>
                        <a:solidFill>
                          <a:schemeClr val="bg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solidFill>
                      <a:srgbClr val="4BACC6"/>
                    </a:solidFill>
                  </a:tcPr>
                </a:tc>
                <a:tc hMerge="1">
                  <a:txBody>
                    <a:bodyPr/>
                    <a:lstStyle/>
                    <a:p>
                      <a:endParaRPr lang="fr-FR"/>
                    </a:p>
                  </a:txBody>
                  <a:tcPr/>
                </a:tc>
                <a:tc gridSpan="2">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chemeClr val="bg1"/>
                          </a:solidFill>
                          <a:effectLst/>
                          <a:latin typeface="Calibri" panose="020F0502020204030204" pitchFamily="34" charset="0"/>
                          <a:ea typeface="MS PGothic" panose="020B0600070205080204" pitchFamily="34" charset="-128"/>
                        </a:rPr>
                        <a:t>Réduction </a:t>
                      </a:r>
                      <a:r>
                        <a:rPr kumimoji="0" lang="fr-FR" altLang="fr-FR" sz="1400" b="1" i="0" u="sng" strike="noStrike" cap="none" normalizeH="0" baseline="0">
                          <a:ln>
                            <a:noFill/>
                          </a:ln>
                          <a:solidFill>
                            <a:schemeClr val="bg1"/>
                          </a:solidFill>
                          <a:effectLst/>
                          <a:latin typeface="Calibri" panose="020F0502020204030204" pitchFamily="34" charset="0"/>
                          <a:ea typeface="MS PGothic" panose="020B0600070205080204" pitchFamily="34" charset="-128"/>
                        </a:rPr>
                        <a:t>versus maintien exposition</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1" i="0" u="sng" strike="noStrike" cap="none" normalizeH="0" baseline="0">
                          <a:ln>
                            <a:noFill/>
                          </a:ln>
                          <a:solidFill>
                            <a:schemeClr val="bg1"/>
                          </a:solidFill>
                          <a:effectLst/>
                          <a:latin typeface="Calibri" panose="020F0502020204030204" pitchFamily="34" charset="0"/>
                          <a:ea typeface="MS PGothic" panose="020B0600070205080204" pitchFamily="34" charset="-128"/>
                        </a:rPr>
                        <a:t> </a:t>
                      </a:r>
                      <a:endParaRPr kumimoji="0" lang="fr-FR" altLang="fr-FR" sz="1400" b="1" i="0" u="sng" strike="noStrike" cap="none" normalizeH="0" baseline="0">
                        <a:ln>
                          <a:noFill/>
                        </a:ln>
                        <a:solidFill>
                          <a:schemeClr val="bg1"/>
                        </a:solidFill>
                        <a:effectLst/>
                        <a:latin typeface="Cambria" panose="02040503050406030204" pitchFamily="18" charset="0"/>
                        <a:ea typeface="ＭＳ 明朝" charset="-128"/>
                      </a:endParaRPr>
                    </a:p>
                  </a:txBody>
                  <a:tcPr marL="68574" marR="68574"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solidFill>
                      <a:srgbClr val="4BACC6"/>
                    </a:solidFill>
                  </a:tcPr>
                </a:tc>
                <a:tc hMerge="1">
                  <a:txBody>
                    <a:bodyPr/>
                    <a:lstStyle/>
                    <a:p>
                      <a:endParaRPr lang="fr-FR"/>
                    </a:p>
                  </a:txBody>
                  <a:tcPr/>
                </a:tc>
                <a:extLst>
                  <a:ext uri="{0D108BD9-81ED-4DB2-BD59-A6C34878D82A}">
                    <a16:rowId xmlns:a16="http://schemas.microsoft.com/office/drawing/2014/main" val="2267929699"/>
                  </a:ext>
                </a:extLst>
              </a:tr>
              <a:tr h="668338">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Absence de symptômes</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1" i="0" u="none" strike="noStrike" cap="none" normalizeH="0" baseline="0">
                          <a:ln>
                            <a:noFill/>
                          </a:ln>
                          <a:solidFill>
                            <a:schemeClr val="tx1"/>
                          </a:solidFill>
                          <a:effectLst/>
                          <a:latin typeface="Calibri" panose="020F0502020204030204" pitchFamily="34" charset="0"/>
                          <a:ea typeface="MS PGothic" panose="020B0600070205080204" pitchFamily="34" charset="-128"/>
                        </a:rPr>
                        <a:t>RR 4.80 IC 95% (1.67 à 13.86) </a:t>
                      </a:r>
                      <a:endParaRPr kumimoji="0" lang="fr-FR" altLang="fr-FR" sz="1200" b="1"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641 sujets    (9 études)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1" i="0" u="none" strike="noStrike" cap="none" normalizeH="0" baseline="0">
                          <a:ln>
                            <a:noFill/>
                          </a:ln>
                          <a:solidFill>
                            <a:schemeClr val="tx1"/>
                          </a:solidFill>
                          <a:effectLst/>
                          <a:latin typeface="Calibri" panose="020F0502020204030204" pitchFamily="34" charset="0"/>
                          <a:ea typeface="MS PGothic" panose="020B0600070205080204" pitchFamily="34" charset="-128"/>
                        </a:rPr>
                        <a:t>RR 2.65 IC 95% (1.24 à 5.68) </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334 sujets     (7 études) </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67923521"/>
                  </a:ext>
                </a:extLst>
              </a:tr>
              <a:tr h="668338">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Amélioration des symptômes</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1" i="0" u="none" strike="noStrike" cap="none" normalizeH="0" baseline="0">
                          <a:ln>
                            <a:noFill/>
                          </a:ln>
                          <a:solidFill>
                            <a:schemeClr val="tx1"/>
                          </a:solidFill>
                          <a:effectLst/>
                          <a:latin typeface="Calibri" panose="020F0502020204030204" pitchFamily="34" charset="0"/>
                          <a:ea typeface="MS PGothic" panose="020B0600070205080204" pitchFamily="34" charset="-128"/>
                        </a:rPr>
                        <a:t>RR 2.47 IC 95% (1.26 à 4.84) </a:t>
                      </a:r>
                      <a:endParaRPr kumimoji="0" lang="fr-FR" altLang="fr-FR" sz="1200" b="1"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435 sujets   (9 études) </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ND</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57255043"/>
                  </a:ext>
                </a:extLst>
              </a:tr>
              <a:tr h="668338">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Variation du VEMS en % prédit (valeur suivi- valeur </a:t>
                      </a:r>
                      <a:r>
                        <a:rPr kumimoji="0" lang="fr-FR" altLang="fr-FR" sz="1200" b="0" i="0" u="none" strike="noStrike" cap="none" normalizeH="0" baseline="0" err="1">
                          <a:ln>
                            <a:noFill/>
                          </a:ln>
                          <a:solidFill>
                            <a:schemeClr val="tx1"/>
                          </a:solidFill>
                          <a:effectLst/>
                          <a:latin typeface="Calibri" panose="020F0502020204030204" pitchFamily="34" charset="0"/>
                          <a:ea typeface="MS PGothic" panose="020B0600070205080204" pitchFamily="34" charset="-128"/>
                        </a:rPr>
                        <a:t>baseline</a:t>
                      </a: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1" i="0" u="none" strike="noStrike" cap="none" normalizeH="0" baseline="0" err="1">
                          <a:ln>
                            <a:noFill/>
                          </a:ln>
                          <a:solidFill>
                            <a:schemeClr val="tx1"/>
                          </a:solidFill>
                          <a:effectLst/>
                          <a:latin typeface="Calibri" panose="020F0502020204030204" pitchFamily="34" charset="0"/>
                          <a:ea typeface="MS PGothic" panose="020B0600070205080204" pitchFamily="34" charset="-128"/>
                        </a:rPr>
                        <a:t>Dif</a:t>
                      </a:r>
                      <a:r>
                        <a:rPr kumimoji="0" lang="fr-FR" altLang="fr-FR" sz="1200" b="1"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r>
                        <a:rPr kumimoji="0" lang="fr-FR" altLang="fr-FR" sz="1200" b="1" i="0" u="none" strike="noStrike" cap="none" normalizeH="0" baseline="0" err="1">
                          <a:ln>
                            <a:noFill/>
                          </a:ln>
                          <a:solidFill>
                            <a:schemeClr val="tx1"/>
                          </a:solidFill>
                          <a:effectLst/>
                          <a:latin typeface="Calibri" panose="020F0502020204030204" pitchFamily="34" charset="0"/>
                          <a:ea typeface="MS PGothic" panose="020B0600070205080204" pitchFamily="34" charset="-128"/>
                        </a:rPr>
                        <a:t>moy</a:t>
                      </a:r>
                      <a:r>
                        <a:rPr kumimoji="0" lang="fr-FR" altLang="fr-FR" sz="1200" b="1" i="0" u="none" strike="noStrike" cap="none" normalizeH="0" baseline="0">
                          <a:ln>
                            <a:noFill/>
                          </a:ln>
                          <a:solidFill>
                            <a:schemeClr val="tx1"/>
                          </a:solidFill>
                          <a:effectLst/>
                          <a:latin typeface="Calibri" panose="020F0502020204030204" pitchFamily="34" charset="0"/>
                          <a:ea typeface="MS PGothic" panose="020B0600070205080204" pitchFamily="34" charset="-128"/>
                        </a:rPr>
                        <a:t>. 4.23 %points IC 95% (1.14 à 7.31) </a:t>
                      </a: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898 sujets (10 études) </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Dif moy. 2.76 %points IC 95% (- 1.53 à 7.04)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224 sujets   (4 études)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10513577"/>
                  </a:ext>
                </a:extLst>
              </a:tr>
              <a:tr h="668338">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Variation HRBNS (valeur suivi- valeur </a:t>
                      </a:r>
                      <a:r>
                        <a:rPr kumimoji="0" lang="fr-FR" altLang="fr-FR" sz="1200" b="0" i="0" u="none" strike="noStrike" cap="none" normalizeH="0" baseline="0" err="1">
                          <a:ln>
                            <a:noFill/>
                          </a:ln>
                          <a:solidFill>
                            <a:schemeClr val="tx1"/>
                          </a:solidFill>
                          <a:effectLst/>
                          <a:latin typeface="Calibri" panose="020F0502020204030204" pitchFamily="34" charset="0"/>
                          <a:ea typeface="MS PGothic" panose="020B0600070205080204" pitchFamily="34" charset="-128"/>
                        </a:rPr>
                        <a:t>baseline</a:t>
                      </a: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1" i="0" u="none" strike="noStrike" cap="none" normalizeH="0" baseline="0" err="1">
                          <a:ln>
                            <a:noFill/>
                          </a:ln>
                          <a:solidFill>
                            <a:schemeClr val="tx1"/>
                          </a:solidFill>
                          <a:effectLst/>
                          <a:latin typeface="Calibri" panose="020F0502020204030204" pitchFamily="34" charset="0"/>
                          <a:ea typeface="MS PGothic" panose="020B0600070205080204" pitchFamily="34" charset="-128"/>
                        </a:rPr>
                        <a:t>Dif</a:t>
                      </a:r>
                      <a:r>
                        <a:rPr kumimoji="0" lang="fr-FR" altLang="fr-FR" sz="1200" b="1"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r>
                        <a:rPr kumimoji="0" lang="fr-FR" altLang="fr-FR" sz="1200" b="1" i="0" u="none" strike="noStrike" cap="none" normalizeH="0" baseline="0" err="1">
                          <a:ln>
                            <a:noFill/>
                          </a:ln>
                          <a:solidFill>
                            <a:schemeClr val="tx1"/>
                          </a:solidFill>
                          <a:effectLst/>
                          <a:latin typeface="Calibri" panose="020F0502020204030204" pitchFamily="34" charset="0"/>
                          <a:ea typeface="MS PGothic" panose="020B0600070205080204" pitchFamily="34" charset="-128"/>
                        </a:rPr>
                        <a:t>moy</a:t>
                      </a:r>
                      <a:r>
                        <a:rPr kumimoji="0" lang="fr-FR" altLang="fr-FR" sz="1200" b="1" i="0" u="none" strike="noStrike" cap="none" normalizeH="0" baseline="0">
                          <a:ln>
                            <a:noFill/>
                          </a:ln>
                          <a:solidFill>
                            <a:schemeClr val="tx1"/>
                          </a:solidFill>
                          <a:effectLst/>
                          <a:latin typeface="Calibri" panose="020F0502020204030204" pitchFamily="34" charset="0"/>
                          <a:ea typeface="MS PGothic" panose="020B0600070205080204" pitchFamily="34" charset="-128"/>
                        </a:rPr>
                        <a:t> standardisée 0.43 IC 95% (0.03 à 0.82) </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387 sujets   (6 études) </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ND</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200" b="0" i="0" u="none" strike="noStrike" cap="none" normalizeH="0" baseline="0">
                        <a:ln>
                          <a:noFill/>
                        </a:ln>
                        <a:solidFill>
                          <a:schemeClr val="tx1"/>
                        </a:solidFill>
                        <a:effectLst/>
                        <a:latin typeface="Cambria" panose="02040503050406030204" pitchFamily="18" charset="0"/>
                        <a:ea typeface="ＭＳ 明朝" charset="-128"/>
                      </a:endParaRPr>
                    </a:p>
                  </a:txBody>
                  <a:tcPr marL="68574" marR="68574"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45081049"/>
                  </a:ext>
                </a:extLst>
              </a:tr>
            </a:tbl>
          </a:graphicData>
        </a:graphic>
      </p:graphicFrame>
      <p:sp>
        <p:nvSpPr>
          <p:cNvPr id="3" name="Espace réservé du numéro de diapositive 2"/>
          <p:cNvSpPr>
            <a:spLocks noGrp="1"/>
          </p:cNvSpPr>
          <p:nvPr>
            <p:ph type="sldNum" sz="quarter" idx="12"/>
          </p:nvPr>
        </p:nvSpPr>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9AD07D6-2E2E-4D32-BB29-61710D8EAE04}" type="slidenum">
              <a:rPr lang="fr-FR" altLang="fr-FR" sz="600">
                <a:solidFill>
                  <a:schemeClr val="bg1"/>
                </a:solidFill>
                <a:cs typeface="Arial" panose="020B0604020202020204" pitchFamily="34" charset="0"/>
              </a:rPr>
              <a:pPr/>
              <a:t>38</a:t>
            </a:fld>
            <a:endParaRPr lang="fr-FR" altLang="fr-FR" sz="600">
              <a:solidFill>
                <a:schemeClr val="bg1"/>
              </a:solidFill>
              <a:cs typeface="Arial" panose="020B0604020202020204" pitchFamily="34" charset="0"/>
            </a:endParaRPr>
          </a:p>
        </p:txBody>
      </p:sp>
      <p:sp>
        <p:nvSpPr>
          <p:cNvPr id="20515" name="Rectangle 8"/>
          <p:cNvSpPr>
            <a:spLocks noChangeArrowheads="1"/>
          </p:cNvSpPr>
          <p:nvPr/>
        </p:nvSpPr>
        <p:spPr bwMode="auto">
          <a:xfrm>
            <a:off x="583405" y="4651681"/>
            <a:ext cx="7883525" cy="379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fr-FR" sz="2800" baseline="30000" err="1">
                <a:cs typeface="Arial" panose="020B0604020202020204" pitchFamily="34" charset="0"/>
              </a:rPr>
              <a:t>Hennenberger</a:t>
            </a:r>
            <a:r>
              <a:rPr lang="en-US" altLang="fr-FR" sz="2800" baseline="30000">
                <a:cs typeface="Arial" panose="020B0604020202020204" pitchFamily="34" charset="0"/>
              </a:rPr>
              <a:t> et al. Am J Ind Med. 2021 March ; 64(3): 165–169.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p:cNvGraphicFramePr>
            <a:graphicFrameLocks noGrp="1"/>
          </p:cNvGraphicFramePr>
          <p:nvPr>
            <p:ph idx="1"/>
            <p:extLst>
              <p:ext uri="{D42A27DB-BD31-4B8C-83A1-F6EECF244321}">
                <p14:modId xmlns:p14="http://schemas.microsoft.com/office/powerpoint/2010/main" val="4187368907"/>
              </p:ext>
            </p:extLst>
          </p:nvPr>
        </p:nvGraphicFramePr>
        <p:xfrm>
          <a:off x="267493" y="1392238"/>
          <a:ext cx="8515350" cy="2828925"/>
        </p:xfrm>
        <a:graphic>
          <a:graphicData uri="http://schemas.openxmlformats.org/drawingml/2006/table">
            <a:tbl>
              <a:tblPr/>
              <a:tblGrid>
                <a:gridCol w="1878850">
                  <a:extLst>
                    <a:ext uri="{9D8B030D-6E8A-4147-A177-3AD203B41FA5}">
                      <a16:colId xmlns:a16="http://schemas.microsoft.com/office/drawing/2014/main" val="3072587224"/>
                    </a:ext>
                  </a:extLst>
                </a:gridCol>
                <a:gridCol w="2580569">
                  <a:extLst>
                    <a:ext uri="{9D8B030D-6E8A-4147-A177-3AD203B41FA5}">
                      <a16:colId xmlns:a16="http://schemas.microsoft.com/office/drawing/2014/main" val="2529018986"/>
                    </a:ext>
                  </a:extLst>
                </a:gridCol>
                <a:gridCol w="1008719">
                  <a:extLst>
                    <a:ext uri="{9D8B030D-6E8A-4147-A177-3AD203B41FA5}">
                      <a16:colId xmlns:a16="http://schemas.microsoft.com/office/drawing/2014/main" val="2010574504"/>
                    </a:ext>
                  </a:extLst>
                </a:gridCol>
                <a:gridCol w="3047212">
                  <a:extLst>
                    <a:ext uri="{9D8B030D-6E8A-4147-A177-3AD203B41FA5}">
                      <a16:colId xmlns:a16="http://schemas.microsoft.com/office/drawing/2014/main" val="4143260097"/>
                    </a:ext>
                  </a:extLst>
                </a:gridCol>
              </a:tblGrid>
              <a:tr h="371475">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a:ln>
                            <a:noFill/>
                          </a:ln>
                          <a:solidFill>
                            <a:schemeClr val="bg1"/>
                          </a:solidFill>
                          <a:effectLst/>
                          <a:latin typeface="Calibri" panose="020F0502020204030204" pitchFamily="34" charset="0"/>
                          <a:ea typeface="MS PGothic" panose="020B0600070205080204" pitchFamily="34" charset="-128"/>
                        </a:rPr>
                        <a:t> </a:t>
                      </a:r>
                      <a:endParaRPr kumimoji="0" lang="fr-FR" altLang="fr-FR" sz="1200" b="1" i="0" u="none" strike="noStrike" cap="none" normalizeH="0" baseline="0">
                        <a:ln>
                          <a:noFill/>
                        </a:ln>
                        <a:solidFill>
                          <a:schemeClr val="bg1"/>
                        </a:solidFill>
                        <a:effectLst/>
                        <a:latin typeface="Cambria" panose="02040503050406030204" pitchFamily="18" charset="0"/>
                        <a:ea typeface="ＭＳ 明朝" charset="-128"/>
                      </a:endParaRPr>
                    </a:p>
                  </a:txBody>
                  <a:tcPr marL="68579" marR="68579"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solidFill>
                      <a:srgbClr val="4BACC6"/>
                    </a:solidFill>
                  </a:tcPr>
                </a:tc>
                <a:tc gridSpan="2">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a:ln>
                            <a:noFill/>
                          </a:ln>
                          <a:solidFill>
                            <a:schemeClr val="bg1"/>
                          </a:solidFill>
                          <a:effectLst/>
                          <a:latin typeface="Calibri" panose="020F0502020204030204" pitchFamily="34" charset="0"/>
                          <a:ea typeface="MS PGothic" panose="020B0600070205080204" pitchFamily="34" charset="-128"/>
                        </a:rPr>
                        <a:t>Suppression </a:t>
                      </a:r>
                      <a:r>
                        <a:rPr kumimoji="0" lang="fr-FR" altLang="fr-FR" sz="1200" b="1" i="0" u="sng" strike="noStrike" cap="none" normalizeH="0" baseline="0">
                          <a:ln>
                            <a:noFill/>
                          </a:ln>
                          <a:solidFill>
                            <a:schemeClr val="bg1"/>
                          </a:solidFill>
                          <a:effectLst/>
                          <a:latin typeface="Calibri" panose="020F0502020204030204" pitchFamily="34" charset="0"/>
                          <a:ea typeface="MS PGothic" panose="020B0600070205080204" pitchFamily="34" charset="-128"/>
                        </a:rPr>
                        <a:t>versus réduction exposition</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a:ln>
                            <a:noFill/>
                          </a:ln>
                          <a:solidFill>
                            <a:schemeClr val="bg1"/>
                          </a:solidFill>
                          <a:effectLst/>
                          <a:latin typeface="Calibri" panose="020F0502020204030204" pitchFamily="34" charset="0"/>
                          <a:ea typeface="MS PGothic" panose="020B0600070205080204" pitchFamily="34" charset="-128"/>
                        </a:rPr>
                        <a:t> </a:t>
                      </a:r>
                      <a:endParaRPr kumimoji="0" lang="fr-FR" altLang="fr-FR" sz="1200" b="1" i="0" u="none" strike="noStrike" cap="none" normalizeH="0" baseline="0">
                        <a:ln>
                          <a:noFill/>
                        </a:ln>
                        <a:solidFill>
                          <a:schemeClr val="bg1"/>
                        </a:solidFill>
                        <a:effectLst/>
                        <a:latin typeface="Cambria" panose="02040503050406030204" pitchFamily="18" charset="0"/>
                        <a:ea typeface="ＭＳ 明朝" charset="-128"/>
                      </a:endParaRPr>
                    </a:p>
                  </a:txBody>
                  <a:tcPr marL="68579" marR="68579"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solidFill>
                      <a:srgbClr val="4BACC6"/>
                    </a:solidFill>
                  </a:tcPr>
                </a:tc>
                <a:tc hMerge="1">
                  <a:txBody>
                    <a:bodyPr/>
                    <a:lstStyle/>
                    <a:p>
                      <a:endParaRPr lang="fr-FR"/>
                    </a:p>
                  </a:txBody>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a:ln>
                            <a:noFill/>
                          </a:ln>
                          <a:solidFill>
                            <a:schemeClr val="bg1"/>
                          </a:solidFill>
                          <a:effectLst/>
                          <a:latin typeface="Calibri" panose="020F0502020204030204" pitchFamily="34" charset="0"/>
                          <a:ea typeface="MS PGothic" panose="020B0600070205080204" pitchFamily="34" charset="-128"/>
                        </a:rPr>
                        <a:t> Suppression </a:t>
                      </a:r>
                      <a:r>
                        <a:rPr kumimoji="0" lang="fr-FR" altLang="fr-FR" sz="1200" b="1" i="0" u="sng" strike="noStrike" cap="none" normalizeH="0" baseline="0">
                          <a:ln>
                            <a:noFill/>
                          </a:ln>
                          <a:solidFill>
                            <a:schemeClr val="bg1"/>
                          </a:solidFill>
                          <a:effectLst/>
                          <a:latin typeface="Calibri" panose="020F0502020204030204" pitchFamily="34" charset="0"/>
                          <a:ea typeface="MS PGothic" panose="020B0600070205080204" pitchFamily="34" charset="-128"/>
                        </a:rPr>
                        <a:t>versus réduction exposition</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a:ln>
                            <a:noFill/>
                          </a:ln>
                          <a:solidFill>
                            <a:schemeClr val="bg1"/>
                          </a:solidFill>
                          <a:effectLst/>
                          <a:latin typeface="Calibri" panose="020F0502020204030204" pitchFamily="34" charset="0"/>
                          <a:ea typeface="MS PGothic" panose="020B0600070205080204" pitchFamily="34" charset="-128"/>
                        </a:rPr>
                        <a:t>SOUS GROUPE AGENT BPM</a:t>
                      </a:r>
                    </a:p>
                  </a:txBody>
                  <a:tcPr marL="68579" marR="68579"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solidFill>
                      <a:srgbClr val="4BACC6"/>
                    </a:solidFill>
                  </a:tcPr>
                </a:tc>
                <a:extLst>
                  <a:ext uri="{0D108BD9-81ED-4DB2-BD59-A6C34878D82A}">
                    <a16:rowId xmlns:a16="http://schemas.microsoft.com/office/drawing/2014/main" val="315823194"/>
                  </a:ext>
                </a:extLst>
              </a:tr>
              <a:tr h="369887">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Absence de symptômes</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RR  6.05 IC 95% (0.86 à 42.34) </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359 sujets    (6 études) </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a:ln>
                            <a:noFill/>
                          </a:ln>
                          <a:solidFill>
                            <a:schemeClr val="accent1"/>
                          </a:solidFill>
                          <a:effectLst/>
                          <a:latin typeface="Arial" panose="020B0604020202020204" pitchFamily="34" charset="0"/>
                          <a:ea typeface="MS PGothic" panose="020B0600070205080204" pitchFamily="34" charset="-128"/>
                        </a:rPr>
                        <a:t>RR, 9.31; IC95%, 1.56 à 55.73</a:t>
                      </a:r>
                      <a:endParaRPr kumimoji="0" lang="fr-FR" altLang="fr-FR" sz="1200" b="1" i="0" u="none" strike="noStrike" cap="none" normalizeH="0" baseline="0">
                        <a:ln>
                          <a:noFill/>
                        </a:ln>
                        <a:solidFill>
                          <a:schemeClr val="accent1"/>
                        </a:solidFill>
                        <a:effectLst/>
                        <a:latin typeface="Calibri" panose="020F0502020204030204" pitchFamily="34" charset="0"/>
                        <a:ea typeface="MS PGothic" panose="020B0600070205080204" pitchFamily="34" charset="-128"/>
                      </a:endParaRPr>
                    </a:p>
                  </a:txBody>
                  <a:tcPr marL="68579" marR="68579"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20205851"/>
                  </a:ext>
                </a:extLst>
              </a:tr>
              <a:tr h="723900">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Amélioration des symptômes</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RR 1.11 IC 95% (0.84 à 1.47) </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140 sujets   (5 études) </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a:ln>
                            <a:noFill/>
                          </a:ln>
                          <a:solidFill>
                            <a:schemeClr val="accent1"/>
                          </a:solidFill>
                          <a:effectLst/>
                          <a:latin typeface="Arial" panose="020B0604020202020204" pitchFamily="34" charset="0"/>
                          <a:ea typeface="MS PGothic" panose="020B0600070205080204" pitchFamily="34" charset="-128"/>
                        </a:rPr>
                        <a:t>RR 1.61; IC 95%, 1.02 à  2.53</a:t>
                      </a:r>
                      <a:endParaRPr kumimoji="0" lang="fr-FR" altLang="fr-FR" sz="1200" b="1" i="0" u="none" strike="noStrike" cap="none" normalizeH="0" baseline="0">
                        <a:ln>
                          <a:noFill/>
                        </a:ln>
                        <a:solidFill>
                          <a:schemeClr val="accent1"/>
                        </a:solidFill>
                        <a:effectLst/>
                        <a:latin typeface="Calibri" panose="020F0502020204030204" pitchFamily="34" charset="0"/>
                        <a:ea typeface="MS PGothic" panose="020B0600070205080204" pitchFamily="34" charset="-128"/>
                      </a:endParaRPr>
                    </a:p>
                  </a:txBody>
                  <a:tcPr marL="68579" marR="68579"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64814023"/>
                  </a:ext>
                </a:extLst>
              </a:tr>
              <a:tr h="723900">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Variation du VEMS en % prédit (valeur suivi- valeur base</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400" b="0" i="0" u="none" strike="noStrike" cap="none" normalizeH="0" baseline="0" err="1">
                          <a:ln>
                            <a:noFill/>
                          </a:ln>
                          <a:solidFill>
                            <a:schemeClr val="tx1"/>
                          </a:solidFill>
                          <a:effectLst/>
                          <a:latin typeface="Calibri" panose="020F0502020204030204" pitchFamily="34" charset="0"/>
                          <a:ea typeface="MS PGothic" panose="020B0600070205080204" pitchFamily="34" charset="-128"/>
                        </a:rPr>
                        <a:t>Dif</a:t>
                      </a: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r>
                        <a:rPr kumimoji="0" lang="fr-FR" altLang="fr-FR" sz="1400" b="0" i="0" u="none" strike="noStrike" cap="none" normalizeH="0" baseline="0" err="1">
                          <a:ln>
                            <a:noFill/>
                          </a:ln>
                          <a:solidFill>
                            <a:schemeClr val="tx1"/>
                          </a:solidFill>
                          <a:effectLst/>
                          <a:latin typeface="Calibri" panose="020F0502020204030204" pitchFamily="34" charset="0"/>
                          <a:ea typeface="MS PGothic" panose="020B0600070205080204" pitchFamily="34" charset="-128"/>
                        </a:rPr>
                        <a:t>moy</a:t>
                      </a: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2.58 % points IC 95%      (-3.04 à 8.17)  </a:t>
                      </a:r>
                    </a:p>
                  </a:txBody>
                  <a:tcPr marL="68579" marR="68579"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388 sujets   (7 études) </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Arial" panose="020B0604020202020204" pitchFamily="34" charset="0"/>
                          <a:ea typeface="MS PGothic" panose="020B0600070205080204" pitchFamily="34" charset="-128"/>
                        </a:rPr>
                        <a:t>5.79 points de %; 95% CI, 0.02 to 11.56</a:t>
                      </a:r>
                    </a:p>
                    <a:p>
                      <a:pPr marL="0" marR="0" lvl="0" indent="0" algn="l" defTabSz="342900" rtl="0" eaLnBrk="1" fontAlgn="base" latinLnBrk="0" hangingPunct="1">
                        <a:lnSpc>
                          <a:spcPct val="100000"/>
                        </a:lnSpc>
                        <a:spcBef>
                          <a:spcPct val="0"/>
                        </a:spcBef>
                        <a:spcAft>
                          <a:spcPct val="0"/>
                        </a:spcAft>
                        <a:buClrTx/>
                        <a:buSzTx/>
                        <a:buFontTx/>
                        <a:buNone/>
                        <a:tabLst/>
                      </a:pPr>
                      <a:endPar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endParaRPr>
                    </a:p>
                  </a:txBody>
                  <a:tcPr marL="68579" marR="68579"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8310903"/>
                  </a:ext>
                </a:extLst>
              </a:tr>
              <a:tr h="639763">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Variation HRBNS (valeur suivi- valeur base)</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w="9525" cap="flat" cmpd="sng" algn="ctr">
                      <a:solidFill>
                        <a:srgbClr val="46AAC5"/>
                      </a:solidFill>
                      <a:prstDash val="solid"/>
                      <a:round/>
                      <a:headEnd type="none" w="med" len="med"/>
                      <a:tailEnd type="none" w="med" len="med"/>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ts val="1300"/>
                        </a:lnSpc>
                        <a:spcBef>
                          <a:spcPct val="0"/>
                        </a:spcBef>
                        <a:spcAft>
                          <a:spcPts val="120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ND</a:t>
                      </a:r>
                    </a:p>
                    <a:p>
                      <a:pPr marL="0" marR="0" lvl="0" indent="0" algn="l" defTabSz="3429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rPr>
                        <a:t> </a:t>
                      </a:r>
                      <a:endParaRPr kumimoji="0" lang="fr-FR" altLang="fr-FR" sz="1400" b="0" i="0" u="none" strike="noStrike" cap="none" normalizeH="0" baseline="0">
                        <a:ln>
                          <a:noFill/>
                        </a:ln>
                        <a:solidFill>
                          <a:schemeClr val="tx1"/>
                        </a:solidFill>
                        <a:effectLst/>
                        <a:latin typeface="Cambria" panose="02040503050406030204" pitchFamily="18" charset="0"/>
                        <a:ea typeface="ＭＳ 明朝" charset="-128"/>
                      </a:endParaRPr>
                    </a:p>
                  </a:txBody>
                  <a:tcPr marL="68579" marR="68579"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chemeClr val="tx1"/>
                        </a:solidFill>
                        <a:effectLst/>
                        <a:latin typeface="Calibri" panose="020F0502020204030204" pitchFamily="34" charset="0"/>
                        <a:ea typeface="MS PGothic" panose="020B0600070205080204" pitchFamily="34" charset="-128"/>
                      </a:endParaRPr>
                    </a:p>
                  </a:txBody>
                  <a:tcPr marL="68579" marR="68579" marT="0" marB="0" horzOverflow="overflow">
                    <a:lnL>
                      <a:noFill/>
                    </a:lnL>
                    <a:lnR>
                      <a:noFill/>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tc>
                  <a:txBody>
                    <a:bodyPr/>
                    <a:lstStyle>
                      <a:lvl1pPr defTabSz="342900">
                        <a:spcBef>
                          <a:spcPct val="20000"/>
                        </a:spcBef>
                        <a:buFont typeface="Arial" panose="020B0604020202020204" pitchFamily="34" charset="0"/>
                        <a:defRPr sz="1400">
                          <a:solidFill>
                            <a:schemeClr val="tx1"/>
                          </a:solidFill>
                          <a:latin typeface="Arial" panose="020B0604020202020204" pitchFamily="34" charset="0"/>
                          <a:ea typeface="MS PGothic" panose="020B0600070205080204" pitchFamily="34" charset="-128"/>
                        </a:defRPr>
                      </a:lvl1pPr>
                      <a:lvl2pPr marL="742950" indent="-285750" defTabSz="342900">
                        <a:spcBef>
                          <a:spcPct val="20000"/>
                        </a:spcBef>
                        <a:buFont typeface="Arial" panose="020B0604020202020204" pitchFamily="34" charset="0"/>
                        <a:defRPr sz="1000">
                          <a:solidFill>
                            <a:srgbClr val="F79646"/>
                          </a:solidFill>
                          <a:latin typeface="Arial" panose="020B0604020202020204" pitchFamily="34" charset="0"/>
                          <a:ea typeface="MS PGothic" panose="020B0600070205080204" pitchFamily="34" charset="-128"/>
                        </a:defRPr>
                      </a:lvl2pPr>
                      <a:lvl3pPr marL="1143000" indent="-228600" defTabSz="342900">
                        <a:spcBef>
                          <a:spcPct val="20000"/>
                        </a:spcBef>
                        <a:buSzPct val="90000"/>
                        <a:buFont typeface="Courier New" panose="02070309020205020404" pitchFamily="49" charset="0"/>
                        <a:defRPr sz="800">
                          <a:solidFill>
                            <a:schemeClr val="tx1"/>
                          </a:solidFill>
                          <a:latin typeface="Arial" panose="020B0604020202020204" pitchFamily="34" charset="0"/>
                          <a:ea typeface="MS PGothic" panose="020B0600070205080204" pitchFamily="34" charset="-128"/>
                        </a:defRPr>
                      </a:lvl3pPr>
                      <a:lvl4pPr marL="16002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4pPr>
                      <a:lvl5pPr marL="2057400" indent="-228600" defTabSz="342900">
                        <a:spcBef>
                          <a:spcPct val="20000"/>
                        </a:spcBef>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5pPr>
                      <a:lvl6pPr marL="25146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6pPr>
                      <a:lvl7pPr marL="29718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7pPr>
                      <a:lvl8pPr marL="34290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8pPr>
                      <a:lvl9pPr marL="3886200" indent="-228600" defTabSz="342900" eaLnBrk="0" fontAlgn="base" hangingPunct="0">
                        <a:spcBef>
                          <a:spcPct val="20000"/>
                        </a:spcBef>
                        <a:spcAft>
                          <a:spcPct val="0"/>
                        </a:spcAft>
                        <a:buFont typeface="Arial" panose="020B0604020202020204" pitchFamily="34" charset="0"/>
                        <a:defRPr sz="700">
                          <a:solidFill>
                            <a:schemeClr val="tx1"/>
                          </a:solidFill>
                          <a:latin typeface="Arial" panose="020B0604020202020204" pitchFamily="34" charset="0"/>
                          <a:ea typeface="MS PGothic" panose="020B0600070205080204" pitchFamily="34" charset="-128"/>
                        </a:defRPr>
                      </a:lvl9pPr>
                    </a:lstStyle>
                    <a:p>
                      <a:pPr marL="0" marR="0" lvl="0" indent="0" algn="l" defTabSz="342900" rtl="0" eaLnBrk="1" fontAlgn="base" latinLnBrk="0" hangingPunct="1">
                        <a:lnSpc>
                          <a:spcPct val="100000"/>
                        </a:lnSpc>
                        <a:spcBef>
                          <a:spcPct val="0"/>
                        </a:spcBef>
                        <a:spcAft>
                          <a:spcPct val="0"/>
                        </a:spcAft>
                        <a:buClrTx/>
                        <a:buSzTx/>
                        <a:buFontTx/>
                        <a:buNone/>
                        <a:tabLst/>
                      </a:pPr>
                      <a:endParaRPr kumimoji="0" lang="fr-FR" altLang="fr-FR" sz="1200" b="0" i="0" u="none" strike="noStrike" cap="none" normalizeH="0" baseline="0">
                        <a:ln>
                          <a:noFill/>
                        </a:ln>
                        <a:solidFill>
                          <a:schemeClr val="tx1"/>
                        </a:solidFill>
                        <a:effectLst/>
                        <a:latin typeface="Calibri" panose="020F0502020204030204" pitchFamily="34" charset="0"/>
                        <a:ea typeface="MS PGothic" panose="020B0600070205080204" pitchFamily="34" charset="-128"/>
                      </a:endParaRPr>
                    </a:p>
                  </a:txBody>
                  <a:tcPr marL="68579" marR="68579" marT="0" marB="0" horzOverflow="overflow">
                    <a:lnL>
                      <a:noFill/>
                    </a:lnL>
                    <a:lnR w="9525" cap="flat" cmpd="sng" algn="ctr">
                      <a:solidFill>
                        <a:srgbClr val="46AAC5"/>
                      </a:solidFill>
                      <a:prstDash val="solid"/>
                      <a:round/>
                      <a:headEnd type="none" w="med" len="med"/>
                      <a:tailEnd type="none" w="med" len="med"/>
                    </a:lnR>
                    <a:lnT w="9525" cap="flat" cmpd="sng" algn="ctr">
                      <a:solidFill>
                        <a:srgbClr val="46AAC5"/>
                      </a:solidFill>
                      <a:prstDash val="solid"/>
                      <a:round/>
                      <a:headEnd type="none" w="med" len="med"/>
                      <a:tailEnd type="none" w="med" len="med"/>
                    </a:lnT>
                    <a:lnB w="9525" cap="flat" cmpd="sng" algn="ctr">
                      <a:solidFill>
                        <a:srgbClr val="46AAC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84456965"/>
                  </a:ext>
                </a:extLst>
              </a:tr>
            </a:tbl>
          </a:graphicData>
        </a:graphic>
      </p:graphicFrame>
      <p:sp>
        <p:nvSpPr>
          <p:cNvPr id="3" name="Espace réservé du numéro de diapositive 2"/>
          <p:cNvSpPr>
            <a:spLocks noGrp="1"/>
          </p:cNvSpPr>
          <p:nvPr>
            <p:ph type="sldNum" sz="quarter" idx="12"/>
          </p:nvPr>
        </p:nvSpPr>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D24016F-6D50-40A0-9D09-926E3D68A7B1}" type="slidenum">
              <a:rPr lang="fr-FR" altLang="fr-FR" sz="600">
                <a:solidFill>
                  <a:schemeClr val="bg1"/>
                </a:solidFill>
                <a:cs typeface="Arial" panose="020B0604020202020204" pitchFamily="34" charset="0"/>
              </a:rPr>
              <a:pPr/>
              <a:t>39</a:t>
            </a:fld>
            <a:endParaRPr lang="fr-FR" altLang="fr-FR" sz="600">
              <a:solidFill>
                <a:schemeClr val="bg1"/>
              </a:solidFill>
              <a:cs typeface="Arial" panose="020B0604020202020204" pitchFamily="34" charset="0"/>
            </a:endParaRPr>
          </a:p>
        </p:txBody>
      </p:sp>
      <p:sp>
        <p:nvSpPr>
          <p:cNvPr id="21535" name="Rectangle 8"/>
          <p:cNvSpPr>
            <a:spLocks noChangeArrowheads="1"/>
          </p:cNvSpPr>
          <p:nvPr/>
        </p:nvSpPr>
        <p:spPr bwMode="auto">
          <a:xfrm>
            <a:off x="544512" y="4584063"/>
            <a:ext cx="7883525" cy="379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fr-FR" sz="2800" baseline="30000" err="1">
                <a:cs typeface="Arial" panose="020B0604020202020204" pitchFamily="34" charset="0"/>
              </a:rPr>
              <a:t>Hennenberger</a:t>
            </a:r>
            <a:r>
              <a:rPr lang="en-US" altLang="fr-FR" sz="2800" baseline="30000">
                <a:cs typeface="Arial" panose="020B0604020202020204" pitchFamily="34" charset="0"/>
              </a:rPr>
              <a:t> et al. Am J Ind Med. 2021 March ; 64(3): 165–169. .</a:t>
            </a:r>
          </a:p>
        </p:txBody>
      </p:sp>
      <p:sp>
        <p:nvSpPr>
          <p:cNvPr id="5" name="Titre 1">
            <a:extLst>
              <a:ext uri="{FF2B5EF4-FFF2-40B4-BE49-F238E27FC236}">
                <a16:creationId xmlns:a16="http://schemas.microsoft.com/office/drawing/2014/main" id="{14573478-0929-9CF4-C623-D68527F0F7BF}"/>
              </a:ext>
            </a:extLst>
          </p:cNvPr>
          <p:cNvSpPr txBox="1">
            <a:spLocks/>
          </p:cNvSpPr>
          <p:nvPr/>
        </p:nvSpPr>
        <p:spPr>
          <a:xfrm>
            <a:off x="267493" y="302023"/>
            <a:ext cx="8515350" cy="99417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fr-FR" altLang="fr-FR" sz="2000">
                <a:latin typeface="Arial" panose="020B0604020202020204" pitchFamily="34" charset="0"/>
                <a:cs typeface="Arial" panose="020B0604020202020204" pitchFamily="34" charset="0"/>
              </a:rPr>
              <a:t>Efficacité suppression ou réduction de l’exposition dans la prise en charge de l’asthme professionnel </a:t>
            </a:r>
            <a:r>
              <a:rPr lang="mr-IN" altLang="fr-FR" sz="2000">
                <a:latin typeface="Arial" panose="020B0604020202020204" pitchFamily="34" charset="0"/>
              </a:rPr>
              <a:t>–</a:t>
            </a:r>
            <a:r>
              <a:rPr lang="fr-FR" altLang="fr-FR" sz="2000">
                <a:latin typeface="Arial" panose="020B0604020202020204" pitchFamily="34" charset="0"/>
                <a:cs typeface="Arial" panose="020B0604020202020204" pitchFamily="34" charset="0"/>
              </a:rPr>
              <a:t> revue </a:t>
            </a:r>
            <a:r>
              <a:rPr lang="fr-FR" altLang="fr-FR" sz="2000" err="1">
                <a:latin typeface="Arial" panose="020B0604020202020204" pitchFamily="34" charset="0"/>
                <a:cs typeface="Arial" panose="020B0604020202020204" pitchFamily="34" charset="0"/>
              </a:rPr>
              <a:t>cochrane</a:t>
            </a:r>
            <a:r>
              <a:rPr lang="fr-FR" altLang="fr-FR" sz="2000">
                <a:latin typeface="Arial" panose="020B0604020202020204" pitchFamily="34" charset="0"/>
                <a:cs typeface="Arial" panose="020B0604020202020204" pitchFamily="34" charset="0"/>
              </a:rPr>
              <a:t> 2021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A50AC3-B9EF-788A-BACA-190E882F5C49}"/>
              </a:ext>
            </a:extLst>
          </p:cNvPr>
          <p:cNvSpPr>
            <a:spLocks noGrp="1"/>
          </p:cNvSpPr>
          <p:nvPr>
            <p:ph type="title"/>
          </p:nvPr>
        </p:nvSpPr>
        <p:spPr/>
        <p:txBody>
          <a:bodyPr/>
          <a:lstStyle/>
          <a:p>
            <a:r>
              <a:rPr lang="fr-FR">
                <a:latin typeface="Arial" panose="020B0604020202020204" pitchFamily="34" charset="0"/>
                <a:cs typeface="Arial" panose="020B0604020202020204" pitchFamily="34" charset="0"/>
              </a:rPr>
              <a:t>A nuancer dans les asthmes aggravés </a:t>
            </a:r>
          </a:p>
        </p:txBody>
      </p:sp>
      <p:pic>
        <p:nvPicPr>
          <p:cNvPr id="5" name="Image 4">
            <a:extLst>
              <a:ext uri="{FF2B5EF4-FFF2-40B4-BE49-F238E27FC236}">
                <a16:creationId xmlns:a16="http://schemas.microsoft.com/office/drawing/2014/main" id="{896C4F9F-1AB7-3A5C-D6A7-F5EE88056C3C}"/>
              </a:ext>
            </a:extLst>
          </p:cNvPr>
          <p:cNvPicPr>
            <a:picLocks noChangeAspect="1"/>
          </p:cNvPicPr>
          <p:nvPr/>
        </p:nvPicPr>
        <p:blipFill>
          <a:blip r:embed="rId2"/>
          <a:stretch>
            <a:fillRect/>
          </a:stretch>
        </p:blipFill>
        <p:spPr>
          <a:xfrm>
            <a:off x="266153" y="1234677"/>
            <a:ext cx="4174922" cy="2567302"/>
          </a:xfrm>
          <a:prstGeom prst="rect">
            <a:avLst/>
          </a:prstGeom>
        </p:spPr>
      </p:pic>
      <p:pic>
        <p:nvPicPr>
          <p:cNvPr id="6" name="Image 5">
            <a:extLst>
              <a:ext uri="{FF2B5EF4-FFF2-40B4-BE49-F238E27FC236}">
                <a16:creationId xmlns:a16="http://schemas.microsoft.com/office/drawing/2014/main" id="{F35687AC-54D9-C446-58A9-4CFF8796AD62}"/>
              </a:ext>
            </a:extLst>
          </p:cNvPr>
          <p:cNvPicPr>
            <a:picLocks noChangeAspect="1"/>
          </p:cNvPicPr>
          <p:nvPr/>
        </p:nvPicPr>
        <p:blipFill>
          <a:blip r:embed="rId3"/>
          <a:stretch>
            <a:fillRect/>
          </a:stretch>
        </p:blipFill>
        <p:spPr>
          <a:xfrm>
            <a:off x="4572000" y="1509453"/>
            <a:ext cx="4305847" cy="2249413"/>
          </a:xfrm>
          <a:prstGeom prst="rect">
            <a:avLst/>
          </a:prstGeom>
        </p:spPr>
      </p:pic>
      <p:sp>
        <p:nvSpPr>
          <p:cNvPr id="8" name="ZoneTexte 7">
            <a:extLst>
              <a:ext uri="{FF2B5EF4-FFF2-40B4-BE49-F238E27FC236}">
                <a16:creationId xmlns:a16="http://schemas.microsoft.com/office/drawing/2014/main" id="{D6AB341F-15FA-B97B-E9EC-A5C53E83F51A}"/>
              </a:ext>
            </a:extLst>
          </p:cNvPr>
          <p:cNvSpPr txBox="1"/>
          <p:nvPr/>
        </p:nvSpPr>
        <p:spPr>
          <a:xfrm>
            <a:off x="266153" y="3801979"/>
            <a:ext cx="8611694" cy="1138773"/>
          </a:xfrm>
          <a:prstGeom prst="rect">
            <a:avLst/>
          </a:prstGeom>
          <a:noFill/>
        </p:spPr>
        <p:txBody>
          <a:bodyPr wrap="square">
            <a:spAutoFit/>
          </a:bodyPr>
          <a:lstStyle/>
          <a:p>
            <a:r>
              <a:rPr lang="fr-FR">
                <a:latin typeface="Arial" panose="020B0604020202020204" pitchFamily="34" charset="0"/>
                <a:cs typeface="Arial" panose="020B0604020202020204" pitchFamily="34" charset="0"/>
              </a:rPr>
              <a:t>Il est </a:t>
            </a:r>
            <a:r>
              <a:rPr lang="fr-FR">
                <a:solidFill>
                  <a:srgbClr val="558ED5"/>
                </a:solidFill>
                <a:latin typeface="Arial" panose="020B0604020202020204" pitchFamily="34" charset="0"/>
                <a:cs typeface="Arial" panose="020B0604020202020204" pitchFamily="34" charset="0"/>
              </a:rPr>
              <a:t>possible de maintenir les patients ayant un AAT </a:t>
            </a:r>
            <a:r>
              <a:rPr lang="fr-FR">
                <a:latin typeface="Arial" panose="020B0604020202020204" pitchFamily="34" charset="0"/>
                <a:cs typeface="Arial" panose="020B0604020202020204" pitchFamily="34" charset="0"/>
              </a:rPr>
              <a:t>dans leur emploi, sans risque d’aggravation de leur maladie : </a:t>
            </a:r>
          </a:p>
          <a:p>
            <a:pPr lvl="1"/>
            <a:r>
              <a:rPr lang="fr-FR" sz="1600">
                <a:solidFill>
                  <a:srgbClr val="558ED5"/>
                </a:solidFill>
                <a:latin typeface="Arial" panose="020B0604020202020204" pitchFamily="34" charset="0"/>
                <a:cs typeface="Arial" panose="020B0604020202020204" pitchFamily="34" charset="0"/>
              </a:rPr>
              <a:t>en réduisant les expositions aux irritants sur les lieux de travail</a:t>
            </a:r>
          </a:p>
          <a:p>
            <a:pPr lvl="1"/>
            <a:r>
              <a:rPr lang="fr-FR" sz="1600">
                <a:solidFill>
                  <a:srgbClr val="558ED5"/>
                </a:solidFill>
                <a:latin typeface="Arial" panose="020B0604020202020204" pitchFamily="34" charset="0"/>
                <a:cs typeface="Arial" panose="020B0604020202020204" pitchFamily="34" charset="0"/>
              </a:rPr>
              <a:t>et en optimisant le traitement </a:t>
            </a:r>
            <a:r>
              <a:rPr lang="fr-FR" sz="1600" err="1">
                <a:solidFill>
                  <a:srgbClr val="558ED5"/>
                </a:solidFill>
                <a:latin typeface="Arial" panose="020B0604020202020204" pitchFamily="34" charset="0"/>
                <a:cs typeface="Arial" panose="020B0604020202020204" pitchFamily="34" charset="0"/>
              </a:rPr>
              <a:t>anti-asthmatique</a:t>
            </a:r>
            <a:r>
              <a:rPr lang="fr-FR" sz="1600">
                <a:solidFill>
                  <a:srgbClr val="558ED5"/>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76457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C476EB1-2499-759C-E8C9-A8FD304639B6}"/>
              </a:ext>
            </a:extLst>
          </p:cNvPr>
          <p:cNvSpPr>
            <a:spLocks noGrp="1"/>
          </p:cNvSpPr>
          <p:nvPr>
            <p:ph type="ctrTitle"/>
          </p:nvPr>
        </p:nvSpPr>
        <p:spPr/>
        <p:txBody>
          <a:bodyPr/>
          <a:lstStyle/>
          <a:p>
            <a:r>
              <a:rPr lang="fr-FR"/>
              <a:t>AP et  tableaux de maladies professionnelles</a:t>
            </a:r>
          </a:p>
        </p:txBody>
      </p:sp>
      <p:sp>
        <p:nvSpPr>
          <p:cNvPr id="5" name="Sous-titre 4">
            <a:extLst>
              <a:ext uri="{FF2B5EF4-FFF2-40B4-BE49-F238E27FC236}">
                <a16:creationId xmlns:a16="http://schemas.microsoft.com/office/drawing/2014/main" id="{45C3CE81-D911-06B7-5748-724A665A3BB7}"/>
              </a:ext>
            </a:extLst>
          </p:cNvPr>
          <p:cNvSpPr>
            <a:spLocks noGrp="1"/>
          </p:cNvSpPr>
          <p:nvPr>
            <p:ph type="subTitle" idx="1"/>
          </p:nvPr>
        </p:nvSpPr>
        <p:spPr/>
        <p:txBody>
          <a:bodyPr/>
          <a:lstStyle/>
          <a:p>
            <a:endParaRPr lang="fr-FR"/>
          </a:p>
        </p:txBody>
      </p:sp>
      <p:sp>
        <p:nvSpPr>
          <p:cNvPr id="3" name="Espace réservé du numéro de diapositive 2">
            <a:extLst>
              <a:ext uri="{FF2B5EF4-FFF2-40B4-BE49-F238E27FC236}">
                <a16:creationId xmlns:a16="http://schemas.microsoft.com/office/drawing/2014/main" id="{BD221BC9-9823-EC6C-3280-153380A4AA1F}"/>
              </a:ext>
            </a:extLst>
          </p:cNvPr>
          <p:cNvSpPr>
            <a:spLocks noGrp="1"/>
          </p:cNvSpPr>
          <p:nvPr>
            <p:ph type="sldNum" sz="quarter" idx="12"/>
          </p:nvPr>
        </p:nvSpPr>
        <p:spPr/>
        <p:txBody>
          <a:bodyPr/>
          <a:lstStyle/>
          <a:p>
            <a:fld id="{7DDA7620-6061-4FDD-ACBC-B38E1EB2FC55}" type="slidenum">
              <a:rPr lang="fr-FR" altLang="fr-FR" smtClean="0"/>
              <a:pPr/>
              <a:t>41</a:t>
            </a:fld>
            <a:endParaRPr lang="fr-FR" altLang="fr-FR"/>
          </a:p>
        </p:txBody>
      </p:sp>
    </p:spTree>
    <p:extLst>
      <p:ext uri="{BB962C8B-B14F-4D97-AF65-F5344CB8AC3E}">
        <p14:creationId xmlns:p14="http://schemas.microsoft.com/office/powerpoint/2010/main" val="25295940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2AE99D8B-8CFB-0E71-FBDB-598E7B3CD43B}"/>
              </a:ext>
            </a:extLst>
          </p:cNvPr>
          <p:cNvGraphicFramePr>
            <a:graphicFrameLocks noGrp="1"/>
          </p:cNvGraphicFramePr>
          <p:nvPr>
            <p:ph idx="1"/>
            <p:extLst>
              <p:ext uri="{D42A27DB-BD31-4B8C-83A1-F6EECF244321}">
                <p14:modId xmlns:p14="http://schemas.microsoft.com/office/powerpoint/2010/main" val="3503898523"/>
              </p:ext>
            </p:extLst>
          </p:nvPr>
        </p:nvGraphicFramePr>
        <p:xfrm>
          <a:off x="256674" y="253192"/>
          <a:ext cx="8452685" cy="4575486"/>
        </p:xfrm>
        <a:graphic>
          <a:graphicData uri="http://schemas.openxmlformats.org/drawingml/2006/table">
            <a:tbl>
              <a:tblPr/>
              <a:tblGrid>
                <a:gridCol w="1616177">
                  <a:extLst>
                    <a:ext uri="{9D8B030D-6E8A-4147-A177-3AD203B41FA5}">
                      <a16:colId xmlns:a16="http://schemas.microsoft.com/office/drawing/2014/main" val="3755888788"/>
                    </a:ext>
                  </a:extLst>
                </a:gridCol>
                <a:gridCol w="6836508">
                  <a:extLst>
                    <a:ext uri="{9D8B030D-6E8A-4147-A177-3AD203B41FA5}">
                      <a16:colId xmlns:a16="http://schemas.microsoft.com/office/drawing/2014/main" val="3953367582"/>
                    </a:ext>
                  </a:extLst>
                </a:gridCol>
              </a:tblGrid>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2"/>
                        </a:rPr>
                        <a:t>RG 10 BIS</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C07A40"/>
                      </a:solidFill>
                      <a:prstDash val="solid"/>
                      <a:round/>
                      <a:headEnd type="none" w="med" len="med"/>
                      <a:tailEnd type="none" w="med" len="med"/>
                    </a:lnL>
                    <a:lnR w="9525" cap="flat" cmpd="sng" algn="ctr">
                      <a:solidFill>
                        <a:srgbClr val="803140"/>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respiratoires provoquées par l'acide chromique, les chromates et bichromates alcalins</a:t>
                      </a:r>
                    </a:p>
                  </a:txBody>
                  <a:tcPr marL="32546" marR="32546" marT="16273" marB="16273" anchor="ctr">
                    <a:lnL w="9525" cap="flat" cmpd="sng" algn="ctr">
                      <a:solidFill>
                        <a:srgbClr val="803140"/>
                      </a:solidFill>
                      <a:prstDash val="solid"/>
                      <a:round/>
                      <a:headEnd type="none" w="med" len="med"/>
                      <a:tailEnd type="none" w="med" len="med"/>
                    </a:lnL>
                    <a:lnR w="9525" cap="flat" cmpd="sng" algn="ctr">
                      <a:solidFill>
                        <a:srgbClr val="803140"/>
                      </a:solidFill>
                      <a:prstDash val="solid"/>
                      <a:round/>
                      <a:headEnd type="none" w="med" len="med"/>
                      <a:tailEnd type="none" w="med" len="med"/>
                    </a:lnR>
                    <a:lnT>
                      <a:noFill/>
                    </a:lnT>
                    <a:lnB>
                      <a:noFill/>
                    </a:lnB>
                    <a:noFill/>
                  </a:tcPr>
                </a:tc>
                <a:extLst>
                  <a:ext uri="{0D108BD9-81ED-4DB2-BD59-A6C34878D82A}">
                    <a16:rowId xmlns:a16="http://schemas.microsoft.com/office/drawing/2014/main" val="3856547818"/>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3"/>
                        </a:rPr>
                        <a:t>RG 15 BIS</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C0DD40"/>
                      </a:solidFill>
                      <a:prstDash val="solid"/>
                      <a:round/>
                      <a:headEnd type="none" w="med" len="med"/>
                      <a:tailEnd type="none" w="med" len="med"/>
                    </a:lnL>
                    <a:lnR w="9525" cap="flat" cmpd="sng" algn="ctr">
                      <a:solidFill>
                        <a:srgbClr val="00DB40"/>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de mécanisme allergique provoquées par les amines aromatiques, leurs sels, leurs dérivés</a:t>
                      </a:r>
                    </a:p>
                  </a:txBody>
                  <a:tcPr marL="32546" marR="32546" marT="16273" marB="16273" anchor="ctr">
                    <a:lnL w="9525" cap="flat" cmpd="sng" algn="ctr">
                      <a:solidFill>
                        <a:srgbClr val="00DB40"/>
                      </a:solidFill>
                      <a:prstDash val="solid"/>
                      <a:round/>
                      <a:headEnd type="none" w="med" len="med"/>
                      <a:tailEnd type="none" w="med" len="med"/>
                    </a:lnL>
                    <a:lnR w="9525" cap="flat" cmpd="sng" algn="ctr">
                      <a:solidFill>
                        <a:srgbClr val="00DB4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4075372257"/>
                  </a:ext>
                </a:extLst>
              </a:tr>
              <a:tr h="407667">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4"/>
                        </a:rPr>
                        <a:t>RG 34</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809240"/>
                      </a:solidFill>
                      <a:prstDash val="solid"/>
                      <a:round/>
                      <a:headEnd type="none" w="med" len="med"/>
                      <a:tailEnd type="none" w="med" len="med"/>
                    </a:lnL>
                    <a:lnR w="9525" cap="flat" cmpd="sng" algn="ctr">
                      <a:solidFill>
                        <a:srgbClr val="C08540"/>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Organophosphorés anticholinestérasiques, phosphoramides et carbamates hétérocycliques anticholinestérasiques</a:t>
                      </a:r>
                    </a:p>
                  </a:txBody>
                  <a:tcPr marL="32546" marR="32546" marT="16273" marB="16273" anchor="ctr">
                    <a:lnL w="9525" cap="flat" cmpd="sng" algn="ctr">
                      <a:solidFill>
                        <a:srgbClr val="C08540"/>
                      </a:solidFill>
                      <a:prstDash val="solid"/>
                      <a:round/>
                      <a:headEnd type="none" w="med" len="med"/>
                      <a:tailEnd type="none" w="med" len="med"/>
                    </a:lnL>
                    <a:lnR w="9525" cap="flat" cmpd="sng" algn="ctr">
                      <a:solidFill>
                        <a:srgbClr val="C08540"/>
                      </a:solidFill>
                      <a:prstDash val="solid"/>
                      <a:round/>
                      <a:headEnd type="none" w="med" len="med"/>
                      <a:tailEnd type="none" w="med" len="med"/>
                    </a:lnR>
                    <a:lnT>
                      <a:noFill/>
                    </a:lnT>
                    <a:lnB>
                      <a:noFill/>
                    </a:lnB>
                    <a:noFill/>
                  </a:tcPr>
                </a:tc>
                <a:extLst>
                  <a:ext uri="{0D108BD9-81ED-4DB2-BD59-A6C34878D82A}">
                    <a16:rowId xmlns:a16="http://schemas.microsoft.com/office/drawing/2014/main" val="3624243855"/>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5"/>
                        </a:rPr>
                        <a:t>RG 37 BIS</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808A41"/>
                      </a:solidFill>
                      <a:prstDash val="solid"/>
                      <a:round/>
                      <a:headEnd type="none" w="med" len="med"/>
                      <a:tailEnd type="none" w="med" len="med"/>
                    </a:lnL>
                    <a:lnR w="9525" cap="flat" cmpd="sng" algn="ctr">
                      <a:solidFill>
                        <a:srgbClr val="00F843"/>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respiratoires causées par les oxydes et les sels de nickel</a:t>
                      </a:r>
                    </a:p>
                  </a:txBody>
                  <a:tcPr marL="32546" marR="32546" marT="16273" marB="16273" anchor="ctr">
                    <a:lnL w="9525" cap="flat" cmpd="sng" algn="ctr">
                      <a:solidFill>
                        <a:srgbClr val="00F843"/>
                      </a:solidFill>
                      <a:prstDash val="solid"/>
                      <a:round/>
                      <a:headEnd type="none" w="med" len="med"/>
                      <a:tailEnd type="none" w="med" len="med"/>
                    </a:lnL>
                    <a:lnR w="9525" cap="flat" cmpd="sng" algn="ctr">
                      <a:solidFill>
                        <a:srgbClr val="00F843"/>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749369168"/>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6"/>
                        </a:rPr>
                        <a:t>RG 41</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40B94C"/>
                      </a:solidFill>
                      <a:prstDash val="solid"/>
                      <a:round/>
                      <a:headEnd type="none" w="med" len="med"/>
                      <a:tailEnd type="none" w="med" len="med"/>
                    </a:lnL>
                    <a:lnR w="9525" cap="flat" cmpd="sng" algn="ctr">
                      <a:solidFill>
                        <a:srgbClr val="C09A72"/>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Maladies engendrées par bétalactamines (notamment pénicillines et leurs sels) et les céphalosporines</a:t>
                      </a:r>
                    </a:p>
                  </a:txBody>
                  <a:tcPr marL="32546" marR="32546" marT="16273" marB="16273" anchor="ctr">
                    <a:lnL w="9525" cap="flat" cmpd="sng" algn="ctr">
                      <a:solidFill>
                        <a:srgbClr val="C09A72"/>
                      </a:solidFill>
                      <a:prstDash val="solid"/>
                      <a:round/>
                      <a:headEnd type="none" w="med" len="med"/>
                      <a:tailEnd type="none" w="med" len="med"/>
                    </a:lnL>
                    <a:lnR w="9525" cap="flat" cmpd="sng" algn="ctr">
                      <a:solidFill>
                        <a:srgbClr val="C09A72"/>
                      </a:solidFill>
                      <a:prstDash val="solid"/>
                      <a:round/>
                      <a:headEnd type="none" w="med" len="med"/>
                      <a:tailEnd type="none" w="med" len="med"/>
                    </a:lnR>
                    <a:lnT>
                      <a:noFill/>
                    </a:lnT>
                    <a:lnB>
                      <a:noFill/>
                    </a:lnB>
                    <a:noFill/>
                  </a:tcPr>
                </a:tc>
                <a:extLst>
                  <a:ext uri="{0D108BD9-81ED-4DB2-BD59-A6C34878D82A}">
                    <a16:rowId xmlns:a16="http://schemas.microsoft.com/office/drawing/2014/main" val="1295897836"/>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7"/>
                        </a:rPr>
                        <a:t>RG 43</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C0247D"/>
                      </a:solidFill>
                      <a:prstDash val="solid"/>
                      <a:round/>
                      <a:headEnd type="none" w="med" len="med"/>
                      <a:tailEnd type="none" w="med" len="med"/>
                    </a:lnL>
                    <a:lnR w="9525" cap="flat" cmpd="sng" algn="ctr">
                      <a:solidFill>
                        <a:srgbClr val="80027F"/>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provoquées par l'aldéhyde formique et ses polymères</a:t>
                      </a:r>
                    </a:p>
                  </a:txBody>
                  <a:tcPr marL="32546" marR="32546" marT="16273" marB="16273" anchor="ctr">
                    <a:lnL w="9525" cap="flat" cmpd="sng" algn="ctr">
                      <a:solidFill>
                        <a:srgbClr val="80027F"/>
                      </a:solidFill>
                      <a:prstDash val="solid"/>
                      <a:round/>
                      <a:headEnd type="none" w="med" len="med"/>
                      <a:tailEnd type="none" w="med" len="med"/>
                    </a:lnL>
                    <a:lnR w="9525" cap="flat" cmpd="sng" algn="ctr">
                      <a:solidFill>
                        <a:srgbClr val="80027F"/>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3739879043"/>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8"/>
                        </a:rPr>
                        <a:t>RG 47</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C00467"/>
                      </a:solidFill>
                      <a:prstDash val="solid"/>
                      <a:round/>
                      <a:headEnd type="none" w="med" len="med"/>
                      <a:tailEnd type="none" w="med" len="med"/>
                    </a:lnL>
                    <a:lnR w="9525" cap="flat" cmpd="sng" algn="ctr">
                      <a:solidFill>
                        <a:srgbClr val="C01A6B"/>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professionnelles provoquées par les poussières de bois</a:t>
                      </a:r>
                    </a:p>
                  </a:txBody>
                  <a:tcPr marL="32546" marR="32546" marT="16273" marB="16273" anchor="ctr">
                    <a:lnL w="9525" cap="flat" cmpd="sng" algn="ctr">
                      <a:solidFill>
                        <a:srgbClr val="C01A6B"/>
                      </a:solidFill>
                      <a:prstDash val="solid"/>
                      <a:round/>
                      <a:headEnd type="none" w="med" len="med"/>
                      <a:tailEnd type="none" w="med" len="med"/>
                    </a:lnL>
                    <a:lnR w="9525" cap="flat" cmpd="sng" algn="ctr">
                      <a:solidFill>
                        <a:srgbClr val="C01A6B"/>
                      </a:solidFill>
                      <a:prstDash val="solid"/>
                      <a:round/>
                      <a:headEnd type="none" w="med" len="med"/>
                      <a:tailEnd type="none" w="med" len="med"/>
                    </a:lnR>
                    <a:lnT>
                      <a:noFill/>
                    </a:lnT>
                    <a:lnB>
                      <a:noFill/>
                    </a:lnB>
                    <a:noFill/>
                  </a:tcPr>
                </a:tc>
                <a:extLst>
                  <a:ext uri="{0D108BD9-81ED-4DB2-BD59-A6C34878D82A}">
                    <a16:rowId xmlns:a16="http://schemas.microsoft.com/office/drawing/2014/main" val="1064273522"/>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9"/>
                        </a:rPr>
                        <a:t>RG 49 BIS</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40CB93"/>
                      </a:solidFill>
                      <a:prstDash val="solid"/>
                      <a:round/>
                      <a:headEnd type="none" w="med" len="med"/>
                      <a:tailEnd type="none" w="med" len="med"/>
                    </a:lnL>
                    <a:lnR w="9525" cap="flat" cmpd="sng" algn="ctr">
                      <a:solidFill>
                        <a:srgbClr val="C0359A"/>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respiratoires provoquées par les amines aliphatiques, les éthanolamines ou l'isophoronediamine</a:t>
                      </a:r>
                    </a:p>
                  </a:txBody>
                  <a:tcPr marL="32546" marR="32546" marT="16273" marB="16273" anchor="ctr">
                    <a:lnL w="9525" cap="flat" cmpd="sng" algn="ctr">
                      <a:solidFill>
                        <a:srgbClr val="C0359A"/>
                      </a:solidFill>
                      <a:prstDash val="solid"/>
                      <a:round/>
                      <a:headEnd type="none" w="med" len="med"/>
                      <a:tailEnd type="none" w="med" len="med"/>
                    </a:lnL>
                    <a:lnR w="9525" cap="flat" cmpd="sng" algn="ctr">
                      <a:solidFill>
                        <a:srgbClr val="C0359A"/>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766789346"/>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0"/>
                        </a:rPr>
                        <a:t>RG 50</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C08D9E"/>
                      </a:solidFill>
                      <a:prstDash val="solid"/>
                      <a:round/>
                      <a:headEnd type="none" w="med" len="med"/>
                      <a:tailEnd type="none" w="med" len="med"/>
                    </a:lnL>
                    <a:lnR w="9525" cap="flat" cmpd="sng" algn="ctr">
                      <a:solidFill>
                        <a:srgbClr val="80999F"/>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provoquées par la phénylhydrazine</a:t>
                      </a:r>
                    </a:p>
                  </a:txBody>
                  <a:tcPr marL="32546" marR="32546" marT="16273" marB="16273" anchor="ctr">
                    <a:lnL w="9525" cap="flat" cmpd="sng" algn="ctr">
                      <a:solidFill>
                        <a:srgbClr val="80999F"/>
                      </a:solidFill>
                      <a:prstDash val="solid"/>
                      <a:round/>
                      <a:headEnd type="none" w="med" len="med"/>
                      <a:tailEnd type="none" w="med" len="med"/>
                    </a:lnL>
                    <a:lnR w="9525" cap="flat" cmpd="sng" algn="ctr">
                      <a:solidFill>
                        <a:srgbClr val="80999F"/>
                      </a:solidFill>
                      <a:prstDash val="solid"/>
                      <a:round/>
                      <a:headEnd type="none" w="med" len="med"/>
                      <a:tailEnd type="none" w="med" len="med"/>
                    </a:lnR>
                    <a:lnT>
                      <a:noFill/>
                    </a:lnT>
                    <a:lnB>
                      <a:noFill/>
                    </a:lnB>
                    <a:noFill/>
                  </a:tcPr>
                </a:tc>
                <a:extLst>
                  <a:ext uri="{0D108BD9-81ED-4DB2-BD59-A6C34878D82A}">
                    <a16:rowId xmlns:a16="http://schemas.microsoft.com/office/drawing/2014/main" val="1706584641"/>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1"/>
                        </a:rPr>
                        <a:t>RG 62</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40E19E"/>
                      </a:solidFill>
                      <a:prstDash val="solid"/>
                      <a:round/>
                      <a:headEnd type="none" w="med" len="med"/>
                      <a:tailEnd type="none" w="med" len="med"/>
                    </a:lnL>
                    <a:lnR w="9525" cap="flat" cmpd="sng" algn="ctr">
                      <a:solidFill>
                        <a:srgbClr val="C00D9E"/>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professionnelles provoquées par les isocyanates organiques</a:t>
                      </a:r>
                    </a:p>
                  </a:txBody>
                  <a:tcPr marL="32546" marR="32546" marT="16273" marB="16273" anchor="ctr">
                    <a:lnL w="9525" cap="flat" cmpd="sng" algn="ctr">
                      <a:solidFill>
                        <a:srgbClr val="C00D9E"/>
                      </a:solidFill>
                      <a:prstDash val="solid"/>
                      <a:round/>
                      <a:headEnd type="none" w="med" len="med"/>
                      <a:tailEnd type="none" w="med" len="med"/>
                    </a:lnL>
                    <a:lnR w="9525" cap="flat" cmpd="sng" algn="ctr">
                      <a:solidFill>
                        <a:srgbClr val="C00D9E"/>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3348150613"/>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2"/>
                        </a:rPr>
                        <a:t>RG 63</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40069D"/>
                      </a:solidFill>
                      <a:prstDash val="solid"/>
                      <a:round/>
                      <a:headEnd type="none" w="med" len="med"/>
                      <a:tailEnd type="none" w="med" len="med"/>
                    </a:lnL>
                    <a:lnR w="9525" cap="flat" cmpd="sng" algn="ctr">
                      <a:solidFill>
                        <a:srgbClr val="80E59C"/>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provoquées par les enzymes</a:t>
                      </a:r>
                    </a:p>
                  </a:txBody>
                  <a:tcPr marL="32546" marR="32546" marT="16273" marB="16273" anchor="ctr">
                    <a:lnL w="9525" cap="flat" cmpd="sng" algn="ctr">
                      <a:solidFill>
                        <a:srgbClr val="80E59C"/>
                      </a:solidFill>
                      <a:prstDash val="solid"/>
                      <a:round/>
                      <a:headEnd type="none" w="med" len="med"/>
                      <a:tailEnd type="none" w="med" len="med"/>
                    </a:lnL>
                    <a:lnR w="9525" cap="flat" cmpd="sng" algn="ctr">
                      <a:solidFill>
                        <a:srgbClr val="80E59C"/>
                      </a:solidFill>
                      <a:prstDash val="solid"/>
                      <a:round/>
                      <a:headEnd type="none" w="med" len="med"/>
                      <a:tailEnd type="none" w="med" len="med"/>
                    </a:lnR>
                    <a:lnT>
                      <a:noFill/>
                    </a:lnT>
                    <a:lnB>
                      <a:noFill/>
                    </a:lnB>
                    <a:noFill/>
                  </a:tcPr>
                </a:tc>
                <a:extLst>
                  <a:ext uri="{0D108BD9-81ED-4DB2-BD59-A6C34878D82A}">
                    <a16:rowId xmlns:a16="http://schemas.microsoft.com/office/drawing/2014/main" val="1276904535"/>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3"/>
                        </a:rPr>
                        <a:t>RG 66</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40179A"/>
                      </a:solidFill>
                      <a:prstDash val="solid"/>
                      <a:round/>
                      <a:headEnd type="none" w="med" len="med"/>
                      <a:tailEnd type="none" w="med" len="med"/>
                    </a:lnL>
                    <a:lnR w="9525" cap="flat" cmpd="sng" algn="ctr">
                      <a:solidFill>
                        <a:srgbClr val="40AD9F"/>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Rhinites et asthmes professionnels</a:t>
                      </a:r>
                    </a:p>
                  </a:txBody>
                  <a:tcPr marL="32546" marR="32546" marT="16273" marB="16273" anchor="ctr">
                    <a:lnL w="9525" cap="flat" cmpd="sng" algn="ctr">
                      <a:solidFill>
                        <a:srgbClr val="40AD9F"/>
                      </a:solidFill>
                      <a:prstDash val="solid"/>
                      <a:round/>
                      <a:headEnd type="none" w="med" len="med"/>
                      <a:tailEnd type="none" w="med" len="med"/>
                    </a:lnL>
                    <a:lnR w="9525" cap="flat" cmpd="sng" algn="ctr">
                      <a:solidFill>
                        <a:srgbClr val="40AD9F"/>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855872687"/>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4"/>
                        </a:rPr>
                        <a:t>RG 70</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001B94"/>
                      </a:solidFill>
                      <a:prstDash val="solid"/>
                      <a:round/>
                      <a:headEnd type="none" w="med" len="med"/>
                      <a:tailEnd type="none" w="med" len="med"/>
                    </a:lnL>
                    <a:lnR w="9525" cap="flat" cmpd="sng" algn="ctr">
                      <a:solidFill>
                        <a:srgbClr val="806A9C"/>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professionnelles provoquées par le cobalt et ses composés</a:t>
                      </a:r>
                    </a:p>
                  </a:txBody>
                  <a:tcPr marL="32546" marR="32546" marT="16273" marB="16273" anchor="ctr">
                    <a:lnL w="9525" cap="flat" cmpd="sng" algn="ctr">
                      <a:solidFill>
                        <a:srgbClr val="806A9C"/>
                      </a:solidFill>
                      <a:prstDash val="solid"/>
                      <a:round/>
                      <a:headEnd type="none" w="med" len="med"/>
                      <a:tailEnd type="none" w="med" len="med"/>
                    </a:lnL>
                    <a:lnR w="9525" cap="flat" cmpd="sng" algn="ctr">
                      <a:solidFill>
                        <a:srgbClr val="806A9C"/>
                      </a:solidFill>
                      <a:prstDash val="solid"/>
                      <a:round/>
                      <a:headEnd type="none" w="med" len="med"/>
                      <a:tailEnd type="none" w="med" len="med"/>
                    </a:lnR>
                    <a:lnT>
                      <a:noFill/>
                    </a:lnT>
                    <a:lnB>
                      <a:noFill/>
                    </a:lnB>
                    <a:noFill/>
                  </a:tcPr>
                </a:tc>
                <a:extLst>
                  <a:ext uri="{0D108BD9-81ED-4DB2-BD59-A6C34878D82A}">
                    <a16:rowId xmlns:a16="http://schemas.microsoft.com/office/drawing/2014/main" val="1396328306"/>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5"/>
                        </a:rPr>
                        <a:t>RG 74</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00F392"/>
                      </a:solidFill>
                      <a:prstDash val="solid"/>
                      <a:round/>
                      <a:headEnd type="none" w="med" len="med"/>
                      <a:tailEnd type="none" w="med" len="med"/>
                    </a:lnL>
                    <a:lnR w="9525" cap="flat" cmpd="sng" algn="ctr">
                      <a:solidFill>
                        <a:srgbClr val="00F392"/>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professionnelles provoquées par le furfural et l'alcool furfurylique</a:t>
                      </a:r>
                    </a:p>
                  </a:txBody>
                  <a:tcPr marL="32546" marR="32546" marT="16273" marB="16273" anchor="ctr">
                    <a:lnL w="9525" cap="flat" cmpd="sng" algn="ctr">
                      <a:solidFill>
                        <a:srgbClr val="00F392"/>
                      </a:solidFill>
                      <a:prstDash val="solid"/>
                      <a:round/>
                      <a:headEnd type="none" w="med" len="med"/>
                      <a:tailEnd type="none" w="med" len="med"/>
                    </a:lnL>
                    <a:lnR w="9525" cap="flat" cmpd="sng" algn="ctr">
                      <a:solidFill>
                        <a:srgbClr val="00F392"/>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864898482"/>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6"/>
                        </a:rPr>
                        <a:t>RG 82</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C0EF90"/>
                      </a:solidFill>
                      <a:prstDash val="solid"/>
                      <a:round/>
                      <a:headEnd type="none" w="med" len="med"/>
                      <a:tailEnd type="none" w="med" len="med"/>
                    </a:lnL>
                    <a:lnR w="9525" cap="flat" cmpd="sng" algn="ctr">
                      <a:solidFill>
                        <a:srgbClr val="40A692"/>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provoquées par le méthacrylate de méthyle</a:t>
                      </a:r>
                    </a:p>
                  </a:txBody>
                  <a:tcPr marL="32546" marR="32546" marT="16273" marB="16273" anchor="ctr">
                    <a:lnL w="9525" cap="flat" cmpd="sng" algn="ctr">
                      <a:solidFill>
                        <a:srgbClr val="40A692"/>
                      </a:solidFill>
                      <a:prstDash val="solid"/>
                      <a:round/>
                      <a:headEnd type="none" w="med" len="med"/>
                      <a:tailEnd type="none" w="med" len="med"/>
                    </a:lnL>
                    <a:lnR w="9525" cap="flat" cmpd="sng" algn="ctr">
                      <a:solidFill>
                        <a:srgbClr val="40A692"/>
                      </a:solidFill>
                      <a:prstDash val="solid"/>
                      <a:round/>
                      <a:headEnd type="none" w="med" len="med"/>
                      <a:tailEnd type="none" w="med" len="med"/>
                    </a:lnR>
                    <a:lnT>
                      <a:noFill/>
                    </a:lnT>
                    <a:lnB>
                      <a:noFill/>
                    </a:lnB>
                    <a:noFill/>
                  </a:tcPr>
                </a:tc>
                <a:extLst>
                  <a:ext uri="{0D108BD9-81ED-4DB2-BD59-A6C34878D82A}">
                    <a16:rowId xmlns:a16="http://schemas.microsoft.com/office/drawing/2014/main" val="1583839065"/>
                  </a:ext>
                </a:extLst>
              </a:tr>
              <a:tr h="407667">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7"/>
                        </a:rPr>
                        <a:t>RG 95</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C0E86C"/>
                      </a:solidFill>
                      <a:prstDash val="solid"/>
                      <a:round/>
                      <a:headEnd type="none" w="med" len="med"/>
                      <a:tailEnd type="none" w="med" len="med"/>
                    </a:lnL>
                    <a:lnR w="9525" cap="flat" cmpd="sng" algn="ctr">
                      <a:solidFill>
                        <a:srgbClr val="C02A6C"/>
                      </a:solidFill>
                      <a:prstDash val="solid"/>
                      <a:round/>
                      <a:headEnd type="none" w="med" len="med"/>
                      <a:tailEnd type="none" w="med" len="med"/>
                    </a:lnR>
                    <a:lnT>
                      <a:noFill/>
                    </a:lnT>
                    <a:lnB>
                      <a:noFill/>
                    </a:lnB>
                    <a:solidFill>
                      <a:srgbClr val="AFD5EC"/>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professionnelles de mécanisme allergique provoquées par les protéines du latex (ou caoutchouc naturel)</a:t>
                      </a:r>
                    </a:p>
                  </a:txBody>
                  <a:tcPr marL="32546" marR="32546" marT="16273" marB="16273" anchor="ctr">
                    <a:lnL w="9525" cap="flat" cmpd="sng" algn="ctr">
                      <a:solidFill>
                        <a:srgbClr val="C02A6C"/>
                      </a:solidFill>
                      <a:prstDash val="solid"/>
                      <a:round/>
                      <a:headEnd type="none" w="med" len="med"/>
                      <a:tailEnd type="none" w="med" len="med"/>
                    </a:lnL>
                    <a:lnR w="9525" cap="flat" cmpd="sng" algn="ctr">
                      <a:solidFill>
                        <a:srgbClr val="C02A6C"/>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3026030045"/>
                  </a:ext>
                </a:extLst>
              </a:tr>
              <a:tr h="407667">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8"/>
                        </a:rPr>
                        <a:t>RA 11</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80B56A"/>
                      </a:solidFill>
                      <a:prstDash val="solid"/>
                      <a:round/>
                      <a:headEnd type="none" w="med" len="med"/>
                      <a:tailEnd type="none" w="med" len="med"/>
                    </a:lnL>
                    <a:lnR w="9525" cap="flat" cmpd="sng" algn="ctr">
                      <a:solidFill>
                        <a:srgbClr val="C0E86C"/>
                      </a:solidFill>
                      <a:prstDash val="solid"/>
                      <a:round/>
                      <a:headEnd type="none" w="med" len="med"/>
                      <a:tailEnd type="none" w="med" len="med"/>
                    </a:lnR>
                    <a:lnT>
                      <a:noFill/>
                    </a:lnT>
                    <a:lnB>
                      <a:noFill/>
                    </a:lnB>
                    <a:solidFill>
                      <a:srgbClr val="B4DBB5"/>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Organophosphorés anticholinestérasiques, phosphoramides anticholinestérasiques et carbamates anticholinestérasiques.</a:t>
                      </a:r>
                    </a:p>
                  </a:txBody>
                  <a:tcPr marL="32546" marR="32546" marT="16273" marB="16273" anchor="ctr">
                    <a:lnL w="9525" cap="flat" cmpd="sng" algn="ctr">
                      <a:solidFill>
                        <a:srgbClr val="C0E86C"/>
                      </a:solidFill>
                      <a:prstDash val="solid"/>
                      <a:round/>
                      <a:headEnd type="none" w="med" len="med"/>
                      <a:tailEnd type="none" w="med" len="med"/>
                    </a:lnL>
                    <a:lnR w="9525" cap="flat" cmpd="sng" algn="ctr">
                      <a:solidFill>
                        <a:srgbClr val="C0E86C"/>
                      </a:solidFill>
                      <a:prstDash val="solid"/>
                      <a:round/>
                      <a:headEnd type="none" w="med" len="med"/>
                      <a:tailEnd type="none" w="med" len="med"/>
                    </a:lnR>
                    <a:lnT>
                      <a:noFill/>
                    </a:lnT>
                    <a:lnB>
                      <a:noFill/>
                    </a:lnB>
                    <a:noFill/>
                  </a:tcPr>
                </a:tc>
                <a:extLst>
                  <a:ext uri="{0D108BD9-81ED-4DB2-BD59-A6C34878D82A}">
                    <a16:rowId xmlns:a16="http://schemas.microsoft.com/office/drawing/2014/main" val="2215055884"/>
                  </a:ext>
                </a:extLst>
              </a:tr>
              <a:tr h="223499">
                <a:tc>
                  <a:txBody>
                    <a:bodyPr/>
                    <a:lstStyle/>
                    <a:p>
                      <a:pPr fontAlgn="ctr"/>
                      <a:r>
                        <a:rPr lang="fr-FR" sz="1000" b="1" i="0" u="none" strike="noStrike">
                          <a:solidFill>
                            <a:srgbClr val="000000"/>
                          </a:solidFill>
                          <a:effectLst/>
                          <a:latin typeface="Arial" panose="020B0604020202020204" pitchFamily="34" charset="0"/>
                          <a:cs typeface="Arial" panose="020B0604020202020204" pitchFamily="34" charset="0"/>
                          <a:hlinkClick r:id="rId19"/>
                        </a:rPr>
                        <a:t>RA 45</a:t>
                      </a:r>
                      <a:endParaRPr lang="fr-FR" sz="1000" b="0" i="0">
                        <a:solidFill>
                          <a:srgbClr val="21201E"/>
                        </a:solidFill>
                        <a:effectLst/>
                        <a:latin typeface="Arial" panose="020B0604020202020204" pitchFamily="34" charset="0"/>
                        <a:cs typeface="Arial" panose="020B0604020202020204" pitchFamily="34" charset="0"/>
                      </a:endParaRPr>
                    </a:p>
                  </a:txBody>
                  <a:tcPr marL="32546" marR="32546" marT="16273" marB="16273" anchor="ctr">
                    <a:lnL w="9525" cap="flat" cmpd="sng" algn="ctr">
                      <a:solidFill>
                        <a:srgbClr val="C08668"/>
                      </a:solidFill>
                      <a:prstDash val="solid"/>
                      <a:round/>
                      <a:headEnd type="none" w="med" len="med"/>
                      <a:tailEnd type="none" w="med" len="med"/>
                    </a:lnL>
                    <a:lnR w="9525" cap="flat" cmpd="sng" algn="ctr">
                      <a:solidFill>
                        <a:srgbClr val="40C066"/>
                      </a:solidFill>
                      <a:prstDash val="solid"/>
                      <a:round/>
                      <a:headEnd type="none" w="med" len="med"/>
                      <a:tailEnd type="none" w="med" len="med"/>
                    </a:lnR>
                    <a:lnT>
                      <a:noFill/>
                    </a:lnT>
                    <a:lnB>
                      <a:noFill/>
                    </a:lnB>
                    <a:solidFill>
                      <a:srgbClr val="B4DBB5"/>
                    </a:solidFill>
                  </a:tcPr>
                </a:tc>
                <a:tc>
                  <a:txBody>
                    <a:bodyPr/>
                    <a:lstStyle/>
                    <a:p>
                      <a:pPr fontAlgn="base">
                        <a:buNone/>
                      </a:pPr>
                      <a:r>
                        <a:rPr lang="fr-FR" sz="1000" b="0" i="0">
                          <a:solidFill>
                            <a:srgbClr val="3C3C3C"/>
                          </a:solidFill>
                          <a:effectLst/>
                          <a:latin typeface="Arial" panose="020B0604020202020204" pitchFamily="34" charset="0"/>
                          <a:cs typeface="Arial" panose="020B0604020202020204" pitchFamily="34" charset="0"/>
                        </a:rPr>
                        <a:t>Affections respiratoires professionnelles de mécanisme allergique</a:t>
                      </a:r>
                    </a:p>
                  </a:txBody>
                  <a:tcPr marL="32546" marR="32546" marT="16273" marB="16273" anchor="ctr">
                    <a:lnL w="9525" cap="flat" cmpd="sng" algn="ctr">
                      <a:solidFill>
                        <a:srgbClr val="40C066"/>
                      </a:solidFill>
                      <a:prstDash val="solid"/>
                      <a:round/>
                      <a:headEnd type="none" w="med" len="med"/>
                      <a:tailEnd type="none" w="med" len="med"/>
                    </a:lnL>
                    <a:lnR w="9525" cap="flat" cmpd="sng" algn="ctr">
                      <a:solidFill>
                        <a:srgbClr val="40C066"/>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4033124839"/>
                  </a:ext>
                </a:extLst>
              </a:tr>
            </a:tbl>
          </a:graphicData>
        </a:graphic>
      </p:graphicFrame>
    </p:spTree>
    <p:extLst>
      <p:ext uri="{BB962C8B-B14F-4D97-AF65-F5344CB8AC3E}">
        <p14:creationId xmlns:p14="http://schemas.microsoft.com/office/powerpoint/2010/main" val="4038589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noFill/>
          <a:ln w="38100">
            <a:noFill/>
          </a:ln>
        </p:spPr>
        <p:txBody>
          <a:bodyPr vert="horz" lIns="68580" tIns="34290" rIns="68580" bIns="34290" rtlCol="0" anchor="ctr">
            <a:normAutofit/>
          </a:bodyPr>
          <a:lstStyle/>
          <a:p>
            <a:pPr>
              <a:lnSpc>
                <a:spcPct val="90000"/>
              </a:lnSpc>
            </a:pPr>
            <a:r>
              <a:rPr lang="fr-FR" sz="2700">
                <a:latin typeface="Arial" panose="020B0604020202020204" pitchFamily="34" charset="0"/>
                <a:cs typeface="Arial" panose="020B0604020202020204" pitchFamily="34" charset="0"/>
              </a:rPr>
              <a:t>Tableau 66 RG</a:t>
            </a:r>
          </a:p>
        </p:txBody>
      </p:sp>
      <p:sp>
        <p:nvSpPr>
          <p:cNvPr id="3" name="Espace réservé du contenu 2"/>
          <p:cNvSpPr>
            <a:spLocks noGrp="1"/>
          </p:cNvSpPr>
          <p:nvPr>
            <p:ph idx="1"/>
          </p:nvPr>
        </p:nvSpPr>
        <p:spPr/>
        <p:txBody>
          <a:bodyPr>
            <a:normAutofit/>
          </a:bodyPr>
          <a:lstStyle/>
          <a:p>
            <a:r>
              <a:rPr lang="fr-FR">
                <a:latin typeface="Arial" panose="020B0604020202020204" pitchFamily="34" charset="0"/>
                <a:cs typeface="Arial" panose="020B0604020202020204" pitchFamily="34" charset="0"/>
              </a:rPr>
              <a:t>Désignation de la maladie : « Asthme objectivé par explorations fonctionnelles respiratoires récidivant en cas de nouvelle exposition au risque ou confirmé par test » </a:t>
            </a:r>
          </a:p>
          <a:p>
            <a:r>
              <a:rPr lang="fr-FR">
                <a:latin typeface="Arial" panose="020B0604020202020204" pitchFamily="34" charset="0"/>
                <a:cs typeface="Arial" panose="020B0604020202020204" pitchFamily="34" charset="0"/>
              </a:rPr>
              <a:t>(également rhinite)</a:t>
            </a:r>
          </a:p>
          <a:p>
            <a:endParaRPr lang="fr-FR">
              <a:latin typeface="Arial" panose="020B0604020202020204" pitchFamily="34" charset="0"/>
              <a:cs typeface="Arial" panose="020B0604020202020204" pitchFamily="34" charset="0"/>
            </a:endParaRPr>
          </a:p>
          <a:p>
            <a:r>
              <a:rPr lang="fr-FR">
                <a:latin typeface="Arial" panose="020B0604020202020204" pitchFamily="34" charset="0"/>
                <a:cs typeface="Arial" panose="020B0604020202020204" pitchFamily="34" charset="0"/>
              </a:rPr>
              <a:t>Délai de prise en charge 7 jours </a:t>
            </a:r>
          </a:p>
          <a:p>
            <a:endParaRPr lang="fr-FR">
              <a:latin typeface="Arial" panose="020B0604020202020204" pitchFamily="34" charset="0"/>
              <a:cs typeface="Arial" panose="020B0604020202020204" pitchFamily="34" charset="0"/>
            </a:endParaRPr>
          </a:p>
          <a:p>
            <a:r>
              <a:rPr lang="fr-FR">
                <a:latin typeface="Arial" panose="020B0604020202020204" pitchFamily="34" charset="0"/>
                <a:cs typeface="Arial" panose="020B0604020202020204" pitchFamily="34" charset="0"/>
              </a:rPr>
              <a:t>Liste limitative</a:t>
            </a:r>
          </a:p>
          <a:p>
            <a:endParaRPr lang="fr-FR"/>
          </a:p>
        </p:txBody>
      </p:sp>
      <p:sp>
        <p:nvSpPr>
          <p:cNvPr id="4" name="ZoneTexte 3">
            <a:extLst>
              <a:ext uri="{FF2B5EF4-FFF2-40B4-BE49-F238E27FC236}">
                <a16:creationId xmlns:a16="http://schemas.microsoft.com/office/drawing/2014/main" id="{3B9BDB9F-20FA-1A76-34EB-07DE03ACC286}"/>
              </a:ext>
            </a:extLst>
          </p:cNvPr>
          <p:cNvSpPr txBox="1"/>
          <p:nvPr/>
        </p:nvSpPr>
        <p:spPr>
          <a:xfrm>
            <a:off x="628650" y="4632722"/>
            <a:ext cx="7790915" cy="369332"/>
          </a:xfrm>
          <a:prstGeom prst="rect">
            <a:avLst/>
          </a:prstGeom>
          <a:noFill/>
        </p:spPr>
        <p:txBody>
          <a:bodyPr wrap="none" rtlCol="0">
            <a:spAutoFit/>
          </a:bodyPr>
          <a:lstStyle/>
          <a:p>
            <a:r>
              <a:rPr lang="fr-FR"/>
              <a:t>Rapport ANSES Décembre 2024 suggèrent diverses évolutions  de ce tableau</a:t>
            </a:r>
          </a:p>
        </p:txBody>
      </p:sp>
    </p:spTree>
    <p:extLst>
      <p:ext uri="{BB962C8B-B14F-4D97-AF65-F5344CB8AC3E}">
        <p14:creationId xmlns:p14="http://schemas.microsoft.com/office/powerpoint/2010/main" val="9184612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a:defRPr/>
            </a:pPr>
            <a:r>
              <a:rPr lang="fr-FR"/>
              <a:t>BPCO en relation avec le travail</a:t>
            </a:r>
          </a:p>
        </p:txBody>
      </p:sp>
      <p:sp>
        <p:nvSpPr>
          <p:cNvPr id="5" name="Espace réservé du texte 4"/>
          <p:cNvSpPr>
            <a:spLocks noGrp="1"/>
          </p:cNvSpPr>
          <p:nvPr>
            <p:ph type="body" idx="1"/>
          </p:nvPr>
        </p:nvSpPr>
        <p:spPr/>
        <p:txBody>
          <a:bodyPr/>
          <a:lstStyle/>
          <a:p>
            <a:pPr>
              <a:buFont typeface="Arial" charset="0"/>
              <a:buNone/>
              <a:defRPr/>
            </a:pPr>
            <a:endParaRPr lang="fr-FR"/>
          </a:p>
        </p:txBody>
      </p:sp>
      <p:sp>
        <p:nvSpPr>
          <p:cNvPr id="3" name="Espace réservé du numéro de diapositive 2"/>
          <p:cNvSpPr>
            <a:spLocks noGrp="1"/>
          </p:cNvSpPr>
          <p:nvPr>
            <p:ph type="sldNum" sz="quarter" idx="12"/>
          </p:nvPr>
        </p:nvSpPr>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04859BF-3A6F-4FFB-AA7A-E3DF9CEB4213}" type="slidenum">
              <a:rPr lang="fr-FR" altLang="fr-FR" sz="600">
                <a:solidFill>
                  <a:schemeClr val="bg1"/>
                </a:solidFill>
              </a:rPr>
              <a:pPr/>
              <a:t>44</a:t>
            </a:fld>
            <a:endParaRPr lang="fr-FR" altLang="fr-FR" sz="600">
              <a:solidFill>
                <a:schemeClr val="bg1"/>
              </a:solidFill>
            </a:endParaRPr>
          </a:p>
        </p:txBody>
      </p:sp>
    </p:spTree>
    <p:extLst>
      <p:ext uri="{BB962C8B-B14F-4D97-AF65-F5344CB8AC3E}">
        <p14:creationId xmlns:p14="http://schemas.microsoft.com/office/powerpoint/2010/main" val="1923106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799" y="266700"/>
            <a:ext cx="9160042" cy="994172"/>
          </a:xfrm>
        </p:spPr>
        <p:txBody>
          <a:bodyPr>
            <a:noAutofit/>
          </a:bodyPr>
          <a:lstStyle/>
          <a:p>
            <a:r>
              <a:rPr lang="fr-FR" sz="2400" dirty="0">
                <a:latin typeface="Arial" panose="020B0604020202020204" pitchFamily="34" charset="0"/>
                <a:cs typeface="Arial" panose="020B0604020202020204" pitchFamily="34" charset="0"/>
              </a:rPr>
              <a:t>BPCO d’origine professionnelle : Comment sont  identifiés les facteurs de risque des BPCO professionnelles ?</a:t>
            </a:r>
          </a:p>
        </p:txBody>
      </p:sp>
      <p:sp>
        <p:nvSpPr>
          <p:cNvPr id="5" name="Espace réservé du texte 4"/>
          <p:cNvSpPr>
            <a:spLocks noGrp="1"/>
          </p:cNvSpPr>
          <p:nvPr>
            <p:ph type="body" idx="1"/>
          </p:nvPr>
        </p:nvSpPr>
        <p:spPr/>
        <p:txBody>
          <a:bodyPr/>
          <a:lstStyle/>
          <a:p>
            <a:endParaRPr lang="fr-FR">
              <a:latin typeface="Arial" panose="020B0604020202020204" pitchFamily="34" charset="0"/>
              <a:cs typeface="Arial" panose="020B0604020202020204" pitchFamily="34" charset="0"/>
            </a:endParaRPr>
          </a:p>
        </p:txBody>
      </p:sp>
      <p:sp>
        <p:nvSpPr>
          <p:cNvPr id="3" name="Espace réservé du contenu 2"/>
          <p:cNvSpPr>
            <a:spLocks noGrp="1"/>
          </p:cNvSpPr>
          <p:nvPr>
            <p:ph sz="half" idx="2"/>
          </p:nvPr>
        </p:nvSpPr>
        <p:spPr/>
        <p:txBody>
          <a:bodyPr>
            <a:normAutofit fontScale="92500" lnSpcReduction="20000"/>
          </a:bodyPr>
          <a:lstStyle/>
          <a:p>
            <a:pPr lvl="1"/>
            <a:endParaRPr lang="fr-FR" sz="1350">
              <a:latin typeface="Arial" panose="020B0604020202020204" pitchFamily="34" charset="0"/>
              <a:cs typeface="Arial" panose="020B0604020202020204" pitchFamily="34" charset="0"/>
            </a:endParaRPr>
          </a:p>
          <a:p>
            <a:r>
              <a:rPr lang="fr-FR">
                <a:latin typeface="Arial" panose="020B0604020202020204" pitchFamily="34" charset="0"/>
                <a:cs typeface="Arial" panose="020B0604020202020204" pitchFamily="34" charset="0"/>
              </a:rPr>
              <a:t>Peu de données histologiques, </a:t>
            </a:r>
          </a:p>
          <a:p>
            <a:r>
              <a:rPr lang="fr-FR">
                <a:latin typeface="Arial" panose="020B0604020202020204" pitchFamily="34" charset="0"/>
                <a:cs typeface="Arial" panose="020B0604020202020204" pitchFamily="34" charset="0"/>
              </a:rPr>
              <a:t>Peu de données expérimentales</a:t>
            </a:r>
          </a:p>
          <a:p>
            <a:pPr lvl="1">
              <a:buNone/>
            </a:pPr>
            <a:endParaRPr lang="fr-FR">
              <a:latin typeface="Arial" panose="020B0604020202020204" pitchFamily="34" charset="0"/>
              <a:cs typeface="Arial" panose="020B0604020202020204" pitchFamily="34" charset="0"/>
            </a:endParaRPr>
          </a:p>
          <a:p>
            <a:pPr>
              <a:buNone/>
            </a:pPr>
            <a:r>
              <a:rPr lang="fr-FR">
                <a:latin typeface="Arial" panose="020B0604020202020204" pitchFamily="34" charset="0"/>
                <a:cs typeface="Arial" panose="020B0604020202020204" pitchFamily="34" charset="0"/>
                <a:sym typeface="Symbol" pitchFamily="18" charset="2"/>
              </a:rPr>
              <a:t>		 </a:t>
            </a:r>
            <a:r>
              <a:rPr lang="fr-FR" i="1">
                <a:solidFill>
                  <a:srgbClr val="0070C0"/>
                </a:solidFill>
                <a:latin typeface="Arial" panose="020B0604020202020204" pitchFamily="34" charset="0"/>
                <a:cs typeface="Arial" panose="020B0604020202020204" pitchFamily="34" charset="0"/>
              </a:rPr>
              <a:t>Approche exclusivement épidémiologique</a:t>
            </a:r>
          </a:p>
          <a:p>
            <a:pPr>
              <a:buNone/>
            </a:pPr>
            <a:endParaRPr lang="fr-FR">
              <a:latin typeface="Arial" panose="020B0604020202020204" pitchFamily="34" charset="0"/>
              <a:cs typeface="Arial" panose="020B0604020202020204" pitchFamily="34" charset="0"/>
            </a:endParaRPr>
          </a:p>
          <a:p>
            <a:pPr>
              <a:buNone/>
            </a:pPr>
            <a:r>
              <a:rPr lang="fr-FR" i="1">
                <a:solidFill>
                  <a:srgbClr val="0070C0"/>
                </a:solidFill>
                <a:latin typeface="Arial" panose="020B0604020202020204" pitchFamily="34" charset="0"/>
                <a:cs typeface="Arial" panose="020B0604020202020204" pitchFamily="34" charset="0"/>
              </a:rPr>
              <a:t>Autre difficulté : souvent expositions multiples</a:t>
            </a:r>
          </a:p>
          <a:p>
            <a:pPr>
              <a:buNone/>
            </a:pPr>
            <a:endParaRPr lang="fr-FR">
              <a:latin typeface="Arial" panose="020B0604020202020204" pitchFamily="34" charset="0"/>
              <a:cs typeface="Arial" panose="020B0604020202020204" pitchFamily="34" charset="0"/>
            </a:endParaRPr>
          </a:p>
          <a:p>
            <a:endParaRPr lang="fr-FR">
              <a:latin typeface="Arial" panose="020B0604020202020204" pitchFamily="34" charset="0"/>
              <a:cs typeface="Arial" panose="020B0604020202020204" pitchFamily="34" charset="0"/>
            </a:endParaRPr>
          </a:p>
        </p:txBody>
      </p:sp>
      <p:sp>
        <p:nvSpPr>
          <p:cNvPr id="6" name="Espace réservé du texte 5"/>
          <p:cNvSpPr>
            <a:spLocks noGrp="1"/>
          </p:cNvSpPr>
          <p:nvPr>
            <p:ph type="body" sz="quarter" idx="3"/>
          </p:nvPr>
        </p:nvSpPr>
        <p:spPr/>
        <p:txBody>
          <a:bodyPr>
            <a:normAutofit/>
          </a:bodyPr>
          <a:lstStyle/>
          <a:p>
            <a:r>
              <a:rPr lang="fr-FR">
                <a:latin typeface="Arial" panose="020B0604020202020204" pitchFamily="34" charset="0"/>
                <a:cs typeface="Arial" panose="020B0604020202020204" pitchFamily="34" charset="0"/>
              </a:rPr>
              <a:t>Critères de causalité adaptés à la BPCO</a:t>
            </a:r>
          </a:p>
        </p:txBody>
      </p:sp>
      <p:sp>
        <p:nvSpPr>
          <p:cNvPr id="7" name="Espace réservé du contenu 6"/>
          <p:cNvSpPr>
            <a:spLocks noGrp="1"/>
          </p:cNvSpPr>
          <p:nvPr>
            <p:ph sz="quarter" idx="4"/>
          </p:nvPr>
        </p:nvSpPr>
        <p:spPr/>
        <p:txBody>
          <a:bodyPr>
            <a:normAutofit fontScale="92500" lnSpcReduction="20000"/>
          </a:bodyPr>
          <a:lstStyle/>
          <a:p>
            <a:pPr>
              <a:spcBef>
                <a:spcPts val="900"/>
              </a:spcBef>
            </a:pPr>
            <a:r>
              <a:rPr lang="fr-FR">
                <a:latin typeface="Arial" panose="020B0604020202020204" pitchFamily="34" charset="0"/>
                <a:cs typeface="Arial" panose="020B0604020202020204" pitchFamily="34" charset="0"/>
              </a:rPr>
              <a:t>Excès de TVO chez les sujets exposés</a:t>
            </a:r>
          </a:p>
          <a:p>
            <a:pPr>
              <a:spcBef>
                <a:spcPts val="900"/>
              </a:spcBef>
            </a:pPr>
            <a:r>
              <a:rPr lang="fr-FR">
                <a:latin typeface="Arial" panose="020B0604020202020204" pitchFamily="34" charset="0"/>
                <a:cs typeface="Arial" panose="020B0604020202020204" pitchFamily="34" charset="0"/>
              </a:rPr>
              <a:t>Déclin accéléré du VEMS en rapport avec l'exposition professionnelle </a:t>
            </a:r>
          </a:p>
          <a:p>
            <a:pPr>
              <a:spcBef>
                <a:spcPts val="900"/>
              </a:spcBef>
            </a:pPr>
            <a:r>
              <a:rPr lang="fr-FR">
                <a:latin typeface="Arial" panose="020B0604020202020204" pitchFamily="34" charset="0"/>
                <a:cs typeface="Arial" panose="020B0604020202020204" pitchFamily="34" charset="0"/>
              </a:rPr>
              <a:t>Relation dose-effet entre l'exposition et le déclin du VEMS</a:t>
            </a:r>
          </a:p>
          <a:p>
            <a:pPr>
              <a:spcBef>
                <a:spcPts val="900"/>
              </a:spcBef>
            </a:pPr>
            <a:r>
              <a:rPr lang="fr-FR">
                <a:latin typeface="Arial" panose="020B0604020202020204" pitchFamily="34" charset="0"/>
                <a:cs typeface="Arial" panose="020B0604020202020204" pitchFamily="34" charset="0"/>
              </a:rPr>
              <a:t>Relations fortes, cohérentes, consistantes</a:t>
            </a:r>
          </a:p>
          <a:p>
            <a:pPr>
              <a:spcBef>
                <a:spcPts val="900"/>
              </a:spcBef>
            </a:pPr>
            <a:r>
              <a:rPr lang="fr-FR">
                <a:latin typeface="Arial" panose="020B0604020202020204" pitchFamily="34" charset="0"/>
                <a:cs typeface="Arial" panose="020B0604020202020204" pitchFamily="34" charset="0"/>
              </a:rPr>
              <a:t>Plausibilité biologique</a:t>
            </a:r>
          </a:p>
        </p:txBody>
      </p:sp>
      <p:sp>
        <p:nvSpPr>
          <p:cNvPr id="12" name="Espace réservé du numéro de diapositive 5"/>
          <p:cNvSpPr>
            <a:spLocks noGrp="1"/>
          </p:cNvSpPr>
          <p:nvPr>
            <p:ph type="sldNum" sz="quarter" idx="12"/>
          </p:nvPr>
        </p:nvSpPr>
        <p:spPr/>
        <p:txBody>
          <a:bodyPr/>
          <a:lstStyle/>
          <a:p>
            <a:fld id="{9A9B5E64-37DA-42A9-A80B-F1DE9605E00A}" type="slidenum">
              <a:rPr lang="fr-FR" smtClean="0">
                <a:latin typeface="Arial" panose="020B0604020202020204" pitchFamily="34" charset="0"/>
                <a:cs typeface="Arial" panose="020B0604020202020204" pitchFamily="34" charset="0"/>
              </a:rPr>
              <a:t>45</a:t>
            </a:fld>
            <a:endParaRPr 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21744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noFill/>
          <a:ln w="38100">
            <a:noFill/>
          </a:ln>
        </p:spPr>
        <p:txBody>
          <a:bodyPr vert="horz" wrap="square" lIns="68580" tIns="34290" rIns="68580" bIns="34290" numCol="1" rtlCol="0" anchor="ctr" anchorCtr="0" compatLnSpc="1">
            <a:prstTxWarp prst="textNoShape">
              <a:avLst/>
            </a:prstTxWarp>
            <a:noAutofit/>
          </a:bodyPr>
          <a:lstStyle/>
          <a:p>
            <a:pPr>
              <a:lnSpc>
                <a:spcPct val="90000"/>
              </a:lnSpc>
            </a:pPr>
            <a:r>
              <a:rPr lang="fr-FR" sz="2100">
                <a:latin typeface="Arial" panose="020B0604020202020204" pitchFamily="34" charset="0"/>
                <a:cs typeface="Arial" panose="020B0604020202020204" pitchFamily="34" charset="0"/>
              </a:rPr>
              <a:t>Fraction de risque attribuable aux expositions professionnelles pour BPCO et bronchite chronique  </a:t>
            </a:r>
          </a:p>
        </p:txBody>
      </p:sp>
      <p:sp>
        <p:nvSpPr>
          <p:cNvPr id="11" name="Espace réservé du texte 10"/>
          <p:cNvSpPr>
            <a:spLocks noGrp="1"/>
          </p:cNvSpPr>
          <p:nvPr>
            <p:ph type="body" idx="1"/>
          </p:nvPr>
        </p:nvSpPr>
        <p:spPr>
          <a:xfrm>
            <a:off x="436562" y="1342347"/>
            <a:ext cx="4040188" cy="479822"/>
          </a:xfrm>
        </p:spPr>
        <p:style>
          <a:lnRef idx="2">
            <a:schemeClr val="accent1"/>
          </a:lnRef>
          <a:fillRef idx="1">
            <a:schemeClr val="lt1"/>
          </a:fillRef>
          <a:effectRef idx="0">
            <a:schemeClr val="accent1"/>
          </a:effectRef>
          <a:fontRef idx="minor">
            <a:schemeClr val="dk1"/>
          </a:fontRef>
        </p:style>
        <p:txBody>
          <a:bodyPr/>
          <a:lstStyle/>
          <a:p>
            <a:pPr algn="ctr"/>
            <a:r>
              <a:rPr lang="en-US">
                <a:latin typeface="Arial" panose="020B0604020202020204" pitchFamily="34" charset="0"/>
                <a:cs typeface="Arial" panose="020B0604020202020204" pitchFamily="34" charset="0"/>
              </a:rPr>
              <a:t>BPCO : 14% (IC 95% 10–18%).</a:t>
            </a:r>
            <a:endParaRPr lang="fr-FR">
              <a:latin typeface="Arial" panose="020B0604020202020204" pitchFamily="34" charset="0"/>
              <a:cs typeface="Arial" panose="020B0604020202020204" pitchFamily="34" charset="0"/>
            </a:endParaRPr>
          </a:p>
        </p:txBody>
      </p:sp>
      <p:sp>
        <p:nvSpPr>
          <p:cNvPr id="3" name="Espace réservé du contenu 2"/>
          <p:cNvSpPr>
            <a:spLocks noGrp="1"/>
          </p:cNvSpPr>
          <p:nvPr>
            <p:ph sz="half" idx="2"/>
          </p:nvPr>
        </p:nvSpPr>
        <p:spPr>
          <a:xfrm>
            <a:off x="436562" y="1822168"/>
            <a:ext cx="4040188" cy="2963466"/>
          </a:xfrm>
        </p:spPr>
        <p:txBody>
          <a:bodyPr/>
          <a:lstStyle/>
          <a:p>
            <a:endParaRPr lang="fr-FR">
              <a:latin typeface="Arial" panose="020B0604020202020204" pitchFamily="34" charset="0"/>
              <a:cs typeface="Arial" panose="020B0604020202020204" pitchFamily="34" charset="0"/>
            </a:endParaRPr>
          </a:p>
          <a:p>
            <a:endParaRPr lang="fr-FR">
              <a:latin typeface="Arial" panose="020B0604020202020204" pitchFamily="34" charset="0"/>
              <a:cs typeface="Arial" panose="020B0604020202020204" pitchFamily="34" charset="0"/>
            </a:endParaRPr>
          </a:p>
        </p:txBody>
      </p:sp>
      <p:sp>
        <p:nvSpPr>
          <p:cNvPr id="13" name="Espace réservé du texte 12"/>
          <p:cNvSpPr>
            <a:spLocks noGrp="1"/>
          </p:cNvSpPr>
          <p:nvPr>
            <p:ph type="body" sz="quarter" idx="3"/>
          </p:nvPr>
        </p:nvSpPr>
        <p:spPr>
          <a:xfrm>
            <a:off x="4624388" y="1342347"/>
            <a:ext cx="4041775" cy="479822"/>
          </a:xfrm>
        </p:spPr>
        <p:style>
          <a:lnRef idx="2">
            <a:schemeClr val="accent1"/>
          </a:lnRef>
          <a:fillRef idx="1">
            <a:schemeClr val="lt1"/>
          </a:fillRef>
          <a:effectRef idx="0">
            <a:schemeClr val="accent1"/>
          </a:effectRef>
          <a:fontRef idx="minor">
            <a:schemeClr val="dk1"/>
          </a:fontRef>
        </p:style>
        <p:txBody>
          <a:bodyPr>
            <a:normAutofit/>
          </a:bodyPr>
          <a:lstStyle/>
          <a:p>
            <a:pPr algn="ctr"/>
            <a:r>
              <a:rPr lang="fr-FR">
                <a:latin typeface="Arial" panose="020B0604020202020204" pitchFamily="34" charset="0"/>
                <a:cs typeface="Arial" panose="020B0604020202020204" pitchFamily="34" charset="0"/>
              </a:rPr>
              <a:t>BC : </a:t>
            </a:r>
            <a:r>
              <a:rPr lang="en-US">
                <a:latin typeface="Arial" panose="020B0604020202020204" pitchFamily="34" charset="0"/>
                <a:cs typeface="Arial" panose="020B0604020202020204" pitchFamily="34" charset="0"/>
              </a:rPr>
              <a:t>13% (IC 95% 6–21%).</a:t>
            </a:r>
            <a:endParaRPr lang="fr-FR">
              <a:latin typeface="Arial" panose="020B0604020202020204" pitchFamily="34" charset="0"/>
              <a:cs typeface="Arial" panose="020B0604020202020204" pitchFamily="34" charset="0"/>
            </a:endParaRPr>
          </a:p>
        </p:txBody>
      </p:sp>
      <p:pic>
        <p:nvPicPr>
          <p:cNvPr id="19" name="Picture 3"/>
          <p:cNvPicPr>
            <a:picLocks noGrp="1" noChangeAspect="1" noChangeArrowheads="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a:xfrm>
            <a:off x="4722855" y="2114691"/>
            <a:ext cx="3031331" cy="1553804"/>
          </a:xfrm>
        </p:spPr>
      </p:pic>
      <p:sp>
        <p:nvSpPr>
          <p:cNvPr id="6" name="Espace réservé du numéro de diapositive 5"/>
          <p:cNvSpPr>
            <a:spLocks noGrp="1"/>
          </p:cNvSpPr>
          <p:nvPr>
            <p:ph type="sldNum" sz="quarter" idx="12"/>
          </p:nvPr>
        </p:nvSpPr>
        <p:spPr/>
        <p:txBody>
          <a:bodyPr/>
          <a:lstStyle/>
          <a:p>
            <a:fld id="{9A9B5E64-37DA-42A9-A80B-F1DE9605E00A}" type="slidenum">
              <a:rPr lang="fr-FR" smtClean="0">
                <a:latin typeface="Arial" panose="020B0604020202020204" pitchFamily="34" charset="0"/>
                <a:cs typeface="Arial" panose="020B0604020202020204" pitchFamily="34" charset="0"/>
              </a:rPr>
              <a:pPr/>
              <a:t>46</a:t>
            </a:fld>
            <a:endParaRPr lang="fr-FR">
              <a:latin typeface="Arial" panose="020B0604020202020204" pitchFamily="34" charset="0"/>
              <a:cs typeface="Arial" panose="020B0604020202020204" pitchFamily="34" charset="0"/>
            </a:endParaRPr>
          </a:p>
        </p:txBody>
      </p:sp>
      <p:pic>
        <p:nvPicPr>
          <p:cNvPr id="1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1144957" y="1898666"/>
            <a:ext cx="3577898" cy="28623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7" name="ZoneTexte 26"/>
          <p:cNvSpPr txBox="1"/>
          <p:nvPr/>
        </p:nvSpPr>
        <p:spPr>
          <a:xfrm>
            <a:off x="4722855" y="4216724"/>
            <a:ext cx="3772186" cy="415498"/>
          </a:xfrm>
          <a:prstGeom prst="rect">
            <a:avLst/>
          </a:prstGeom>
          <a:noFill/>
        </p:spPr>
        <p:txBody>
          <a:bodyPr wrap="none" rtlCol="0">
            <a:spAutoFit/>
          </a:bodyPr>
          <a:lstStyle/>
          <a:p>
            <a:r>
              <a:rPr lang="en-US" sz="1050" i="1">
                <a:latin typeface="Arial" panose="020B0604020202020204" pitchFamily="34" charset="0"/>
                <a:cs typeface="Arial" panose="020B0604020202020204" pitchFamily="34" charset="0"/>
              </a:rPr>
              <a:t>American Journal of Respiratory and Critical Care Medicine </a:t>
            </a:r>
          </a:p>
          <a:p>
            <a:r>
              <a:rPr lang="en-US" sz="1050" i="1">
                <a:latin typeface="Arial" panose="020B0604020202020204" pitchFamily="34" charset="0"/>
                <a:cs typeface="Arial" panose="020B0604020202020204" pitchFamily="34" charset="0"/>
              </a:rPr>
              <a:t>2019 ; 199 (11) :</a:t>
            </a:r>
            <a:r>
              <a:rPr lang="fr-FR" sz="1050" i="1">
                <a:latin typeface="Arial" panose="020B0604020202020204" pitchFamily="34" charset="0"/>
                <a:cs typeface="Arial" panose="020B0604020202020204" pitchFamily="34" charset="0"/>
              </a:rPr>
              <a:t> 1312–1334</a:t>
            </a:r>
          </a:p>
        </p:txBody>
      </p:sp>
    </p:spTree>
    <p:extLst>
      <p:ext uri="{BB962C8B-B14F-4D97-AF65-F5344CB8AC3E}">
        <p14:creationId xmlns:p14="http://schemas.microsoft.com/office/powerpoint/2010/main" val="2446333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re 1"/>
          <p:cNvSpPr>
            <a:spLocks noGrp="1"/>
          </p:cNvSpPr>
          <p:nvPr>
            <p:ph type="title"/>
          </p:nvPr>
        </p:nvSpPr>
        <p:spPr/>
        <p:txBody>
          <a:bodyPr>
            <a:normAutofit/>
          </a:bodyPr>
          <a:lstStyle/>
          <a:p>
            <a:r>
              <a:rPr lang="fr-FR" altLang="fr-FR" sz="2800">
                <a:latin typeface="Arial" panose="020B0604020202020204" pitchFamily="34" charset="0"/>
                <a:cs typeface="Arial" panose="020B0604020202020204" pitchFamily="34" charset="0"/>
              </a:rPr>
              <a:t>BPCO et exposition aux « vapeurs, gaz, poussières ou fumées » (VGPF) </a:t>
            </a:r>
          </a:p>
        </p:txBody>
      </p:sp>
      <p:sp>
        <p:nvSpPr>
          <p:cNvPr id="3" name="Espace réservé du numéro de diapositive 2"/>
          <p:cNvSpPr>
            <a:spLocks noGrp="1"/>
          </p:cNvSpPr>
          <p:nvPr>
            <p:ph type="sldNum" sz="quarter" idx="12"/>
          </p:nvPr>
        </p:nvSpPr>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FD07F5-E03B-488E-B97E-8DDC6A4A83E1}" type="slidenum">
              <a:rPr lang="fr-FR" altLang="fr-FR" sz="600">
                <a:solidFill>
                  <a:schemeClr val="bg1"/>
                </a:solidFill>
                <a:cs typeface="Arial" panose="020B0604020202020204" pitchFamily="34" charset="0"/>
              </a:rPr>
              <a:pPr/>
              <a:t>47</a:t>
            </a:fld>
            <a:endParaRPr lang="fr-FR" altLang="fr-FR" sz="600">
              <a:solidFill>
                <a:schemeClr val="bg1"/>
              </a:solidFill>
              <a:cs typeface="Arial" panose="020B0604020202020204" pitchFamily="34" charset="0"/>
            </a:endParaRPr>
          </a:p>
        </p:txBody>
      </p:sp>
      <p:pic>
        <p:nvPicPr>
          <p:cNvPr id="5" name="Image 4"/>
          <p:cNvPicPr>
            <a:picLocks noChangeAspect="1"/>
          </p:cNvPicPr>
          <p:nvPr/>
        </p:nvPicPr>
        <p:blipFill>
          <a:blip r:embed="rId2"/>
          <a:stretch>
            <a:fillRect/>
          </a:stretch>
        </p:blipFill>
        <p:spPr>
          <a:xfrm>
            <a:off x="1444496" y="1266194"/>
            <a:ext cx="4947083" cy="3258159"/>
          </a:xfrm>
          <a:prstGeom prst="rect">
            <a:avLst/>
          </a:prstGeom>
        </p:spPr>
      </p:pic>
      <p:sp>
        <p:nvSpPr>
          <p:cNvPr id="6" name="Ellipse 5"/>
          <p:cNvSpPr/>
          <p:nvPr/>
        </p:nvSpPr>
        <p:spPr>
          <a:xfrm>
            <a:off x="6236412" y="1479489"/>
            <a:ext cx="34289" cy="3428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7" name="ZoneTexte 6"/>
          <p:cNvSpPr txBox="1"/>
          <p:nvPr/>
        </p:nvSpPr>
        <p:spPr>
          <a:xfrm>
            <a:off x="6253556" y="1398529"/>
            <a:ext cx="1848583" cy="219291"/>
          </a:xfrm>
          <a:prstGeom prst="rect">
            <a:avLst/>
          </a:prstGeom>
          <a:noFill/>
        </p:spPr>
        <p:txBody>
          <a:bodyPr wrap="none" rtlCol="0">
            <a:spAutoFit/>
          </a:bodyPr>
          <a:lstStyle/>
          <a:p>
            <a:r>
              <a:rPr lang="fr-FR" sz="825">
                <a:latin typeface="Arial" panose="020B0604020202020204" pitchFamily="34" charset="0"/>
                <a:cs typeface="Arial" panose="020B0604020202020204" pitchFamily="34" charset="0"/>
              </a:rPr>
              <a:t>BPCO définie par VEMS/CVF&lt;0,70</a:t>
            </a:r>
          </a:p>
        </p:txBody>
      </p:sp>
      <p:sp>
        <p:nvSpPr>
          <p:cNvPr id="8" name="Ellipse 7"/>
          <p:cNvSpPr/>
          <p:nvPr/>
        </p:nvSpPr>
        <p:spPr>
          <a:xfrm>
            <a:off x="6236412" y="1737856"/>
            <a:ext cx="34289" cy="34289"/>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9" name="ZoneTexte 8"/>
          <p:cNvSpPr txBox="1"/>
          <p:nvPr/>
        </p:nvSpPr>
        <p:spPr>
          <a:xfrm>
            <a:off x="6253556" y="1656897"/>
            <a:ext cx="1866217" cy="219291"/>
          </a:xfrm>
          <a:prstGeom prst="rect">
            <a:avLst/>
          </a:prstGeom>
          <a:noFill/>
        </p:spPr>
        <p:txBody>
          <a:bodyPr wrap="none" rtlCol="0">
            <a:spAutoFit/>
          </a:bodyPr>
          <a:lstStyle/>
          <a:p>
            <a:r>
              <a:rPr lang="fr-FR" sz="825">
                <a:latin typeface="Arial" panose="020B0604020202020204" pitchFamily="34" charset="0"/>
                <a:cs typeface="Arial" panose="020B0604020202020204" pitchFamily="34" charset="0"/>
              </a:rPr>
              <a:t>BPCO définie par VEMS/CVF&lt;LLN </a:t>
            </a:r>
          </a:p>
        </p:txBody>
      </p:sp>
    </p:spTree>
    <p:extLst>
      <p:ext uri="{BB962C8B-B14F-4D97-AF65-F5344CB8AC3E}">
        <p14:creationId xmlns:p14="http://schemas.microsoft.com/office/powerpoint/2010/main" val="20194021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7015" y="191759"/>
            <a:ext cx="8644689" cy="1021582"/>
          </a:xfrm>
          <a:noFill/>
          <a:ln w="38100">
            <a:noFill/>
          </a:ln>
        </p:spPr>
        <p:txBody>
          <a:bodyPr vert="horz" lIns="68580" tIns="34290" rIns="68580" bIns="34290" rtlCol="0" anchor="ctr">
            <a:noAutofit/>
          </a:bodyPr>
          <a:lstStyle/>
          <a:p>
            <a:pPr>
              <a:lnSpc>
                <a:spcPct val="90000"/>
              </a:lnSpc>
            </a:pPr>
            <a:r>
              <a:rPr lang="fr-FR" sz="2400">
                <a:latin typeface="Arial" panose="020B0604020202020204" pitchFamily="34" charset="0"/>
                <a:cs typeface="Arial" panose="020B0604020202020204" pitchFamily="34" charset="0"/>
              </a:rPr>
              <a:t>Différentes expositions ont été spécifiquement associées à un risque accru de bronchite chronique ou de BPCO</a:t>
            </a:r>
          </a:p>
        </p:txBody>
      </p:sp>
      <p:sp>
        <p:nvSpPr>
          <p:cNvPr id="3" name="Espace réservé du contenu 2"/>
          <p:cNvSpPr>
            <a:spLocks noGrp="1"/>
          </p:cNvSpPr>
          <p:nvPr>
            <p:ph idx="1"/>
          </p:nvPr>
        </p:nvSpPr>
        <p:spPr/>
        <p:txBody>
          <a:bodyPr>
            <a:normAutofit/>
          </a:bodyPr>
          <a:lstStyle/>
          <a:p>
            <a:r>
              <a:rPr lang="fr-FR">
                <a:latin typeface="Arial" panose="020B0604020202020204" pitchFamily="34" charset="0"/>
                <a:cs typeface="Arial" panose="020B0604020202020204" pitchFamily="34" charset="0"/>
              </a:rPr>
              <a:t>Endotoxines, moisissures</a:t>
            </a:r>
          </a:p>
          <a:p>
            <a:r>
              <a:rPr lang="fr-FR">
                <a:latin typeface="Arial" panose="020B0604020202020204" pitchFamily="34" charset="0"/>
                <a:cs typeface="Arial" panose="020B0604020202020204" pitchFamily="34" charset="0"/>
              </a:rPr>
              <a:t>Farine et poussières de céréales </a:t>
            </a:r>
          </a:p>
          <a:p>
            <a:r>
              <a:rPr lang="fr-FR">
                <a:latin typeface="Arial" panose="020B0604020202020204" pitchFamily="34" charset="0"/>
                <a:cs typeface="Arial" panose="020B0604020202020204" pitchFamily="34" charset="0"/>
              </a:rPr>
              <a:t>Silice</a:t>
            </a:r>
          </a:p>
          <a:p>
            <a:r>
              <a:rPr lang="fr-FR">
                <a:latin typeface="Arial" panose="020B0604020202020204" pitchFamily="34" charset="0"/>
                <a:cs typeface="Arial" panose="020B0604020202020204" pitchFamily="34" charset="0"/>
              </a:rPr>
              <a:t>Fumées de soudage</a:t>
            </a:r>
          </a:p>
          <a:p>
            <a:r>
              <a:rPr lang="fr-FR">
                <a:latin typeface="Arial" panose="020B0604020202020204" pitchFamily="34" charset="0"/>
                <a:cs typeface="Arial" panose="020B0604020202020204" pitchFamily="34" charset="0"/>
              </a:rPr>
              <a:t>Cadmium </a:t>
            </a:r>
          </a:p>
          <a:p>
            <a:r>
              <a:rPr lang="fr-FR">
                <a:latin typeface="Arial" panose="020B0604020202020204" pitchFamily="34" charset="0"/>
                <a:cs typeface="Arial" panose="020B0604020202020204" pitchFamily="34" charset="0"/>
              </a:rPr>
              <a:t>Pesticides</a:t>
            </a:r>
          </a:p>
          <a:p>
            <a:r>
              <a:rPr lang="fr-FR">
                <a:latin typeface="Arial" panose="020B0604020202020204" pitchFamily="34" charset="0"/>
                <a:cs typeface="Arial" panose="020B0604020202020204" pitchFamily="34" charset="0"/>
              </a:rPr>
              <a:t>Désinfectants et produits de nettoyage irritants</a:t>
            </a:r>
          </a:p>
        </p:txBody>
      </p:sp>
    </p:spTree>
    <p:extLst>
      <p:ext uri="{BB962C8B-B14F-4D97-AF65-F5344CB8AC3E}">
        <p14:creationId xmlns:p14="http://schemas.microsoft.com/office/powerpoint/2010/main" val="22294565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re 1"/>
          <p:cNvSpPr>
            <a:spLocks noGrp="1"/>
          </p:cNvSpPr>
          <p:nvPr>
            <p:ph type="title"/>
          </p:nvPr>
        </p:nvSpPr>
        <p:spPr/>
        <p:txBody>
          <a:bodyPr>
            <a:normAutofit fontScale="90000"/>
          </a:bodyPr>
          <a:lstStyle/>
          <a:p>
            <a:r>
              <a:rPr lang="fr-FR" altLang="fr-FR">
                <a:latin typeface="Arial" panose="020B0604020202020204" pitchFamily="34" charset="0"/>
                <a:cs typeface="Arial" panose="020B0604020202020204" pitchFamily="34" charset="0"/>
              </a:rPr>
              <a:t>Des secteurs d’activités pour lesquels le risque de BPCO est bien démontré</a:t>
            </a:r>
          </a:p>
        </p:txBody>
      </p:sp>
      <p:sp>
        <p:nvSpPr>
          <p:cNvPr id="2" name="Espace réservé du contenu 1"/>
          <p:cNvSpPr>
            <a:spLocks noGrp="1"/>
          </p:cNvSpPr>
          <p:nvPr>
            <p:ph idx="1"/>
          </p:nvPr>
        </p:nvSpPr>
        <p:spPr/>
        <p:txBody>
          <a:bodyPr/>
          <a:lstStyle/>
          <a:p>
            <a:r>
              <a:rPr lang="fr-FR">
                <a:solidFill>
                  <a:srgbClr val="0070C0"/>
                </a:solidFill>
                <a:latin typeface="Arial" panose="020B0604020202020204" pitchFamily="34" charset="0"/>
                <a:cs typeface="Arial" panose="020B0604020202020204" pitchFamily="34" charset="0"/>
              </a:rPr>
              <a:t>Agriculture</a:t>
            </a:r>
            <a:r>
              <a:rPr lang="fr-FR">
                <a:latin typeface="Arial" panose="020B0604020202020204" pitchFamily="34" charset="0"/>
                <a:cs typeface="Arial" panose="020B0604020202020204" pitchFamily="34" charset="0"/>
              </a:rPr>
              <a:t> : céréaliers, élevage porcin, production laitière, (élevage poules)</a:t>
            </a:r>
          </a:p>
          <a:p>
            <a:r>
              <a:rPr lang="fr-FR">
                <a:solidFill>
                  <a:srgbClr val="0070C0"/>
                </a:solidFill>
                <a:latin typeface="Arial" panose="020B0604020202020204" pitchFamily="34" charset="0"/>
                <a:cs typeface="Arial" panose="020B0604020202020204" pitchFamily="34" charset="0"/>
              </a:rPr>
              <a:t>Mines</a:t>
            </a:r>
            <a:r>
              <a:rPr lang="fr-FR">
                <a:latin typeface="Arial" panose="020B0604020202020204" pitchFamily="34" charset="0"/>
                <a:cs typeface="Arial" panose="020B0604020202020204" pitchFamily="34" charset="0"/>
              </a:rPr>
              <a:t>  : charbon ++, potasse, or, fer et </a:t>
            </a:r>
            <a:r>
              <a:rPr lang="fr-FR" err="1">
                <a:solidFill>
                  <a:srgbClr val="0070C0"/>
                </a:solidFill>
                <a:latin typeface="Arial" panose="020B0604020202020204" pitchFamily="34" charset="0"/>
                <a:cs typeface="Arial" panose="020B0604020202020204" pitchFamily="34" charset="0"/>
              </a:rPr>
              <a:t>cockerie</a:t>
            </a:r>
            <a:endParaRPr lang="fr-FR">
              <a:solidFill>
                <a:srgbClr val="0070C0"/>
              </a:solidFill>
              <a:latin typeface="Arial" panose="020B0604020202020204" pitchFamily="34" charset="0"/>
              <a:cs typeface="Arial" panose="020B0604020202020204" pitchFamily="34" charset="0"/>
            </a:endParaRPr>
          </a:p>
          <a:p>
            <a:r>
              <a:rPr lang="fr-FR">
                <a:solidFill>
                  <a:srgbClr val="0070C0"/>
                </a:solidFill>
                <a:latin typeface="Arial" panose="020B0604020202020204" pitchFamily="34" charset="0"/>
                <a:cs typeface="Arial" panose="020B0604020202020204" pitchFamily="34" charset="0"/>
              </a:rPr>
              <a:t>Fonderie et sidérurgie </a:t>
            </a:r>
          </a:p>
          <a:p>
            <a:r>
              <a:rPr lang="fr-FR">
                <a:solidFill>
                  <a:srgbClr val="0070C0"/>
                </a:solidFill>
                <a:latin typeface="Arial" panose="020B0604020202020204" pitchFamily="34" charset="0"/>
                <a:cs typeface="Arial" panose="020B0604020202020204" pitchFamily="34" charset="0"/>
              </a:rPr>
              <a:t>BTP </a:t>
            </a:r>
            <a:r>
              <a:rPr lang="fr-FR">
                <a:latin typeface="Arial" panose="020B0604020202020204" pitchFamily="34" charset="0"/>
                <a:cs typeface="Arial" panose="020B0604020202020204" pitchFamily="34" charset="0"/>
              </a:rPr>
              <a:t>: tunneliers, cimenterie, asphalteurs, gros œuvre</a:t>
            </a:r>
          </a:p>
          <a:p>
            <a:r>
              <a:rPr lang="fr-FR">
                <a:solidFill>
                  <a:srgbClr val="0070C0"/>
                </a:solidFill>
                <a:latin typeface="Arial" panose="020B0604020202020204" pitchFamily="34" charset="0"/>
                <a:cs typeface="Arial" panose="020B0604020202020204" pitchFamily="34" charset="0"/>
              </a:rPr>
              <a:t>Textile </a:t>
            </a:r>
            <a:r>
              <a:rPr lang="fr-FR">
                <a:latin typeface="Arial" panose="020B0604020202020204" pitchFamily="34" charset="0"/>
                <a:cs typeface="Arial" panose="020B0604020202020204" pitchFamily="34" charset="0"/>
              </a:rPr>
              <a:t>: surtout coton (battage, cardage&gt;filature&gt; tissage), &gt; lin, chanvre, sisal</a:t>
            </a:r>
          </a:p>
          <a:p>
            <a:pPr marL="0" indent="0">
              <a:buNone/>
            </a:pPr>
            <a:endParaRPr lang="fr-FR">
              <a:latin typeface="Arial" panose="020B0604020202020204" pitchFamily="34" charset="0"/>
              <a:cs typeface="Arial" panose="020B0604020202020204" pitchFamily="34" charset="0"/>
            </a:endParaRPr>
          </a:p>
          <a:p>
            <a:endParaRPr lang="fr-FR">
              <a:latin typeface="Arial" panose="020B0604020202020204" pitchFamily="34" charset="0"/>
              <a:cs typeface="Arial" panose="020B0604020202020204" pitchFamily="34" charset="0"/>
            </a:endParaRPr>
          </a:p>
        </p:txBody>
      </p:sp>
      <p:sp>
        <p:nvSpPr>
          <p:cNvPr id="3" name="Espace réservé du numéro de diapositive 2"/>
          <p:cNvSpPr>
            <a:spLocks noGrp="1"/>
          </p:cNvSpPr>
          <p:nvPr>
            <p:ph type="sldNum" sz="quarter" idx="12"/>
          </p:nvPr>
        </p:nvSpPr>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FD07F5-E03B-488E-B97E-8DDC6A4A83E1}" type="slidenum">
              <a:rPr lang="fr-FR" altLang="fr-FR" sz="600">
                <a:solidFill>
                  <a:schemeClr val="bg1"/>
                </a:solidFill>
                <a:cs typeface="Arial" panose="020B0604020202020204" pitchFamily="34" charset="0"/>
              </a:rPr>
              <a:pPr/>
              <a:t>49</a:t>
            </a:fld>
            <a:endParaRPr lang="fr-FR" altLang="fr-FR" sz="600">
              <a:solidFill>
                <a:schemeClr val="bg1"/>
              </a:solidFill>
              <a:cs typeface="Arial" panose="020B0604020202020204" pitchFamily="34" charset="0"/>
            </a:endParaRPr>
          </a:p>
        </p:txBody>
      </p:sp>
    </p:spTree>
    <p:extLst>
      <p:ext uri="{BB962C8B-B14F-4D97-AF65-F5344CB8AC3E}">
        <p14:creationId xmlns:p14="http://schemas.microsoft.com/office/powerpoint/2010/main" val="35474099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45CDC-8196-01FD-0766-0E48E7EFF06E}"/>
            </a:ext>
          </a:extLst>
        </p:cNvPr>
        <p:cNvGrpSpPr/>
        <p:nvPr/>
      </p:nvGrpSpPr>
      <p:grpSpPr>
        <a:xfrm>
          <a:off x="0" y="0"/>
          <a:ext cx="0" cy="0"/>
          <a:chOff x="0" y="0"/>
          <a:chExt cx="0" cy="0"/>
        </a:xfrm>
      </p:grpSpPr>
      <p:sp>
        <p:nvSpPr>
          <p:cNvPr id="18433" name="Titre 1">
            <a:extLst>
              <a:ext uri="{FF2B5EF4-FFF2-40B4-BE49-F238E27FC236}">
                <a16:creationId xmlns:a16="http://schemas.microsoft.com/office/drawing/2014/main" id="{F89A40C3-E250-EB65-E183-CA0BC682E2FC}"/>
              </a:ext>
            </a:extLst>
          </p:cNvPr>
          <p:cNvSpPr>
            <a:spLocks noGrp="1"/>
          </p:cNvSpPr>
          <p:nvPr>
            <p:ph type="title"/>
          </p:nvPr>
        </p:nvSpPr>
        <p:spPr/>
        <p:txBody>
          <a:bodyPr>
            <a:normAutofit fontScale="90000"/>
          </a:bodyPr>
          <a:lstStyle/>
          <a:p>
            <a:r>
              <a:rPr lang="fr-FR" sz="3600">
                <a:latin typeface="Arial" panose="020B0604020202020204" pitchFamily="34" charset="0"/>
                <a:cs typeface="Arial" panose="020B0604020202020204" pitchFamily="34" charset="0"/>
              </a:rPr>
              <a:t>Mais de nombreux autres secteurs sont associées à un  probable risque de BPCO</a:t>
            </a:r>
            <a:endParaRPr lang="fr-FR" altLang="fr-FR">
              <a:latin typeface="Arial" panose="020B0604020202020204" pitchFamily="34" charset="0"/>
              <a:cs typeface="Arial" panose="020B0604020202020204" pitchFamily="34" charset="0"/>
            </a:endParaRPr>
          </a:p>
        </p:txBody>
      </p:sp>
      <p:sp>
        <p:nvSpPr>
          <p:cNvPr id="2" name="Espace réservé du contenu 1">
            <a:extLst>
              <a:ext uri="{FF2B5EF4-FFF2-40B4-BE49-F238E27FC236}">
                <a16:creationId xmlns:a16="http://schemas.microsoft.com/office/drawing/2014/main" id="{45A73267-9B87-4782-1B93-54ED87E489A8}"/>
              </a:ext>
            </a:extLst>
          </p:cNvPr>
          <p:cNvSpPr>
            <a:spLocks noGrp="1"/>
          </p:cNvSpPr>
          <p:nvPr>
            <p:ph idx="1"/>
          </p:nvPr>
        </p:nvSpPr>
        <p:spPr/>
        <p:txBody>
          <a:bodyPr numCol="2">
            <a:normAutofit fontScale="92500" lnSpcReduction="10000"/>
          </a:bodyPr>
          <a:lstStyle/>
          <a:p>
            <a:r>
              <a:rPr lang="fr-FR" sz="2400">
                <a:latin typeface="Arial" panose="020B0604020202020204" pitchFamily="34" charset="0"/>
                <a:cs typeface="Arial" panose="020B0604020202020204" pitchFamily="34" charset="0"/>
              </a:rPr>
              <a:t>Travail du bois </a:t>
            </a:r>
          </a:p>
          <a:p>
            <a:r>
              <a:rPr lang="fr-FR" sz="2400">
                <a:latin typeface="Arial" panose="020B0604020202020204" pitchFamily="34" charset="0"/>
                <a:cs typeface="Arial" panose="020B0604020202020204" pitchFamily="34" charset="0"/>
              </a:rPr>
              <a:t>Carrières </a:t>
            </a:r>
          </a:p>
          <a:p>
            <a:r>
              <a:rPr lang="fr-FR" sz="2400">
                <a:latin typeface="Arial" panose="020B0604020202020204" pitchFamily="34" charset="0"/>
                <a:cs typeface="Arial" panose="020B0604020202020204" pitchFamily="34" charset="0"/>
              </a:rPr>
              <a:t>Usinage des métaux</a:t>
            </a:r>
          </a:p>
          <a:p>
            <a:r>
              <a:rPr lang="fr-FR" sz="2400">
                <a:latin typeface="Arial" panose="020B0604020202020204" pitchFamily="34" charset="0"/>
                <a:cs typeface="Arial" panose="020B0604020202020204" pitchFamily="34" charset="0"/>
              </a:rPr>
              <a:t>Entretien et réparation mécanique</a:t>
            </a:r>
          </a:p>
          <a:p>
            <a:r>
              <a:rPr lang="fr-FR" sz="2400">
                <a:latin typeface="Arial" panose="020B0604020202020204" pitchFamily="34" charset="0"/>
                <a:cs typeface="Arial" panose="020B0604020202020204" pitchFamily="34" charset="0"/>
              </a:rPr>
              <a:t>Papeterie </a:t>
            </a:r>
          </a:p>
          <a:p>
            <a:r>
              <a:rPr lang="fr-FR" sz="2400">
                <a:latin typeface="Arial" panose="020B0604020202020204" pitchFamily="34" charset="0"/>
                <a:cs typeface="Arial" panose="020B0604020202020204" pitchFamily="34" charset="0"/>
              </a:rPr>
              <a:t>Industrie du caoutchouc et Plasturgie </a:t>
            </a:r>
          </a:p>
          <a:p>
            <a:r>
              <a:rPr lang="fr-FR" sz="2400">
                <a:latin typeface="Arial" panose="020B0604020202020204" pitchFamily="34" charset="0"/>
                <a:cs typeface="Arial" panose="020B0604020202020204" pitchFamily="34" charset="0"/>
              </a:rPr>
              <a:t>Industrie du cuir </a:t>
            </a:r>
          </a:p>
          <a:p>
            <a:r>
              <a:rPr lang="fr-FR" sz="2400">
                <a:latin typeface="Arial" panose="020B0604020202020204" pitchFamily="34" charset="0"/>
                <a:cs typeface="Arial" panose="020B0604020202020204" pitchFamily="34" charset="0"/>
              </a:rPr>
              <a:t>Industrie agroalimentaire </a:t>
            </a:r>
          </a:p>
          <a:p>
            <a:r>
              <a:rPr lang="fr-FR" sz="2400">
                <a:latin typeface="Arial" panose="020B0604020202020204" pitchFamily="34" charset="0"/>
                <a:cs typeface="Arial" panose="020B0604020202020204" pitchFamily="34" charset="0"/>
              </a:rPr>
              <a:t>Peintres industriels</a:t>
            </a:r>
          </a:p>
          <a:p>
            <a:r>
              <a:rPr lang="fr-FR" sz="2400">
                <a:latin typeface="Arial" panose="020B0604020202020204" pitchFamily="34" charset="0"/>
                <a:cs typeface="Arial" panose="020B0604020202020204" pitchFamily="34" charset="0"/>
              </a:rPr>
              <a:t>Métiers du nettoyage et de l’entretien</a:t>
            </a:r>
          </a:p>
          <a:p>
            <a:r>
              <a:rPr lang="fr-FR" sz="2400">
                <a:latin typeface="Arial" panose="020B0604020202020204" pitchFamily="34" charset="0"/>
                <a:cs typeface="Arial" panose="020B0604020202020204" pitchFamily="34" charset="0"/>
              </a:rPr>
              <a:t>Métiers du soin</a:t>
            </a:r>
          </a:p>
          <a:p>
            <a:r>
              <a:rPr lang="fr-FR" sz="2400">
                <a:latin typeface="Arial" panose="020B0604020202020204" pitchFamily="34" charset="0"/>
                <a:cs typeface="Arial" panose="020B0604020202020204" pitchFamily="34" charset="0"/>
              </a:rPr>
              <a:t>Entretien des espaces verts</a:t>
            </a:r>
          </a:p>
          <a:p>
            <a:pPr marL="0" indent="0">
              <a:buNone/>
            </a:pPr>
            <a:endParaRPr lang="fr-FR">
              <a:latin typeface="Arial" panose="020B0604020202020204" pitchFamily="34" charset="0"/>
              <a:cs typeface="Arial" panose="020B0604020202020204" pitchFamily="34" charset="0"/>
            </a:endParaRPr>
          </a:p>
          <a:p>
            <a:endParaRPr lang="fr-FR">
              <a:latin typeface="Arial" panose="020B0604020202020204" pitchFamily="34" charset="0"/>
              <a:cs typeface="Arial" panose="020B0604020202020204" pitchFamily="34" charset="0"/>
            </a:endParaRPr>
          </a:p>
        </p:txBody>
      </p:sp>
      <p:sp>
        <p:nvSpPr>
          <p:cNvPr id="3" name="Espace réservé du numéro de diapositive 2">
            <a:extLst>
              <a:ext uri="{FF2B5EF4-FFF2-40B4-BE49-F238E27FC236}">
                <a16:creationId xmlns:a16="http://schemas.microsoft.com/office/drawing/2014/main" id="{80A0D5DA-0CD0-5A8C-BA62-5F6976182F04}"/>
              </a:ext>
            </a:extLst>
          </p:cNvPr>
          <p:cNvSpPr>
            <a:spLocks noGrp="1"/>
          </p:cNvSpPr>
          <p:nvPr>
            <p:ph type="sldNum" sz="quarter" idx="12"/>
          </p:nvPr>
        </p:nvSpPr>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FD07F5-E03B-488E-B97E-8DDC6A4A83E1}" type="slidenum">
              <a:rPr lang="fr-FR" altLang="fr-FR" sz="600">
                <a:solidFill>
                  <a:schemeClr val="bg1"/>
                </a:solidFill>
                <a:cs typeface="Arial" panose="020B0604020202020204" pitchFamily="34" charset="0"/>
              </a:rPr>
              <a:pPr/>
              <a:t>50</a:t>
            </a:fld>
            <a:endParaRPr lang="fr-FR" altLang="fr-FR" sz="600">
              <a:solidFill>
                <a:schemeClr val="bg1"/>
              </a:solidFill>
              <a:cs typeface="Arial" panose="020B0604020202020204" pitchFamily="34" charset="0"/>
            </a:endParaRPr>
          </a:p>
        </p:txBody>
      </p:sp>
    </p:spTree>
    <p:extLst>
      <p:ext uri="{BB962C8B-B14F-4D97-AF65-F5344CB8AC3E}">
        <p14:creationId xmlns:p14="http://schemas.microsoft.com/office/powerpoint/2010/main" val="1907024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ctrTitle"/>
          </p:nvPr>
        </p:nvSpPr>
        <p:spPr>
          <a:xfrm>
            <a:off x="1575504" y="1242219"/>
            <a:ext cx="5992992" cy="2108057"/>
          </a:xfrm>
        </p:spPr>
        <p:txBody>
          <a:bodyPr>
            <a:normAutofit fontScale="90000"/>
          </a:bodyPr>
          <a:lstStyle/>
          <a:p>
            <a:r>
              <a:rPr lang="fr-FR" sz="2800" dirty="0">
                <a:solidFill>
                  <a:schemeClr val="tx1"/>
                </a:solidFill>
                <a:latin typeface="Arial" panose="020B0604020202020204" pitchFamily="34" charset="0"/>
                <a:cs typeface="Arial" panose="020B0604020202020204" pitchFamily="34" charset="0"/>
              </a:rPr>
              <a:t>Les </a:t>
            </a:r>
            <a:r>
              <a:rPr lang="fr-FR" sz="2800" dirty="0">
                <a:solidFill>
                  <a:schemeClr val="tx1"/>
                </a:solidFill>
                <a:latin typeface="Arial" panose="020B0604020202020204" pitchFamily="34" charset="0"/>
                <a:ea typeface="+mn-ea"/>
                <a:cs typeface="Arial" panose="020B0604020202020204" pitchFamily="34" charset="0"/>
              </a:rPr>
              <a:t>effets du tabagisme et des expositions professionnelles se cumulent </a:t>
            </a:r>
            <a:br>
              <a:rPr lang="fr-FR" sz="2800" dirty="0">
                <a:solidFill>
                  <a:schemeClr val="tx1"/>
                </a:solidFill>
                <a:latin typeface="Arial" panose="020B0604020202020204" pitchFamily="34" charset="0"/>
                <a:ea typeface="+mn-ea"/>
                <a:cs typeface="Arial" panose="020B0604020202020204" pitchFamily="34" charset="0"/>
              </a:rPr>
            </a:br>
            <a:br>
              <a:rPr lang="fr-FR" sz="2800" dirty="0">
                <a:solidFill>
                  <a:schemeClr val="tx1"/>
                </a:solidFill>
                <a:latin typeface="Arial" panose="020B0604020202020204" pitchFamily="34" charset="0"/>
                <a:ea typeface="+mn-ea"/>
                <a:cs typeface="Arial" panose="020B0604020202020204" pitchFamily="34" charset="0"/>
              </a:rPr>
            </a:br>
            <a:r>
              <a:rPr lang="fr-FR" sz="2800" dirty="0">
                <a:solidFill>
                  <a:schemeClr val="tx1"/>
                </a:solidFill>
                <a:latin typeface="Arial" panose="020B0604020202020204" pitchFamily="34" charset="0"/>
                <a:ea typeface="+mn-ea"/>
                <a:cs typeface="Arial" panose="020B0604020202020204" pitchFamily="34" charset="0"/>
              </a:rPr>
              <a:t>mais</a:t>
            </a:r>
            <a:r>
              <a:rPr lang="fr-FR" sz="2800" dirty="0">
                <a:solidFill>
                  <a:schemeClr val="tx1"/>
                </a:solidFill>
                <a:latin typeface="Arial" panose="020B0604020202020204" pitchFamily="34" charset="0"/>
                <a:cs typeface="Arial" panose="020B0604020202020204" pitchFamily="34" charset="0"/>
              </a:rPr>
              <a:t> on observe </a:t>
            </a:r>
            <a:r>
              <a:rPr lang="fr-FR" sz="2800" dirty="0">
                <a:solidFill>
                  <a:schemeClr val="tx1"/>
                </a:solidFill>
                <a:latin typeface="Arial" panose="020B0604020202020204" pitchFamily="34" charset="0"/>
                <a:ea typeface="+mn-ea"/>
                <a:cs typeface="Arial" panose="020B0604020202020204" pitchFamily="34" charset="0"/>
              </a:rPr>
              <a:t>aussi des BPCO professionnelles chez des </a:t>
            </a:r>
            <a:r>
              <a:rPr lang="fr-FR" sz="2800" dirty="0">
                <a:latin typeface="Arial" panose="020B0604020202020204" pitchFamily="34" charset="0"/>
                <a:ea typeface="+mn-ea"/>
                <a:cs typeface="Arial" panose="020B0604020202020204" pitchFamily="34" charset="0"/>
              </a:rPr>
              <a:t>n</a:t>
            </a:r>
            <a:r>
              <a:rPr lang="fr-FR" sz="2800" dirty="0">
                <a:solidFill>
                  <a:schemeClr val="tx1"/>
                </a:solidFill>
                <a:latin typeface="Arial" panose="020B0604020202020204" pitchFamily="34" charset="0"/>
                <a:ea typeface="+mn-ea"/>
                <a:cs typeface="Arial" panose="020B0604020202020204" pitchFamily="34" charset="0"/>
              </a:rPr>
              <a:t>on fumeurs </a:t>
            </a:r>
          </a:p>
        </p:txBody>
      </p:sp>
    </p:spTree>
    <p:extLst>
      <p:ext uri="{BB962C8B-B14F-4D97-AF65-F5344CB8AC3E}">
        <p14:creationId xmlns:p14="http://schemas.microsoft.com/office/powerpoint/2010/main" val="18380700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6295" y="172588"/>
            <a:ext cx="8887706" cy="857250"/>
          </a:xfrm>
          <a:noFill/>
          <a:ln w="38100">
            <a:noFill/>
          </a:ln>
        </p:spPr>
        <p:txBody>
          <a:bodyPr vert="horz" wrap="square" lIns="68580" tIns="34290" rIns="68580" bIns="34290" numCol="1" rtlCol="0" anchor="ctr" anchorCtr="0" compatLnSpc="1">
            <a:prstTxWarp prst="textNoShape">
              <a:avLst/>
            </a:prstTxWarp>
            <a:normAutofit fontScale="90000"/>
          </a:bodyPr>
          <a:lstStyle/>
          <a:p>
            <a:pPr>
              <a:lnSpc>
                <a:spcPct val="90000"/>
              </a:lnSpc>
            </a:pPr>
            <a:r>
              <a:rPr lang="fr-FR" sz="2100">
                <a:latin typeface="Arial" panose="020B0604020202020204" pitchFamily="34" charset="0"/>
                <a:cs typeface="Arial" panose="020B0604020202020204" pitchFamily="34" charset="0"/>
              </a:rPr>
              <a:t>Prévalence de la BPCO chez les sujets </a:t>
            </a:r>
            <a:r>
              <a:rPr lang="fr-FR" sz="2100" u="sng">
                <a:latin typeface="Arial" panose="020B0604020202020204" pitchFamily="34" charset="0"/>
                <a:cs typeface="Arial" panose="020B0604020202020204" pitchFamily="34" charset="0"/>
              </a:rPr>
              <a:t>n’ayant jamais fumé </a:t>
            </a:r>
            <a:br>
              <a:rPr lang="fr-FR" sz="2100">
                <a:latin typeface="Arial" panose="020B0604020202020204" pitchFamily="34" charset="0"/>
                <a:cs typeface="Arial" panose="020B0604020202020204" pitchFamily="34" charset="0"/>
              </a:rPr>
            </a:br>
            <a:r>
              <a:rPr lang="fr-FR" sz="2100">
                <a:latin typeface="Arial" panose="020B0604020202020204" pitchFamily="34" charset="0"/>
                <a:cs typeface="Arial" panose="020B0604020202020204" pitchFamily="34" charset="0"/>
              </a:rPr>
              <a:t>aux Etats Unis en fonction des secteurs d’activités et du sexe pour la période 2013/2017</a:t>
            </a:r>
          </a:p>
        </p:txBody>
      </p:sp>
      <p:graphicFrame>
        <p:nvGraphicFramePr>
          <p:cNvPr id="15" name="Espace réservé du contenu 14"/>
          <p:cNvGraphicFramePr>
            <a:graphicFrameLocks noGrp="1"/>
          </p:cNvGraphicFramePr>
          <p:nvPr>
            <p:ph idx="1"/>
            <p:extLst>
              <p:ext uri="{D42A27DB-BD31-4B8C-83A1-F6EECF244321}">
                <p14:modId xmlns:p14="http://schemas.microsoft.com/office/powerpoint/2010/main" val="1859257569"/>
              </p:ext>
            </p:extLst>
          </p:nvPr>
        </p:nvGraphicFramePr>
        <p:xfrm>
          <a:off x="368968" y="1200150"/>
          <a:ext cx="8146383" cy="3005483"/>
        </p:xfrm>
        <a:graphic>
          <a:graphicData uri="http://schemas.openxmlformats.org/drawingml/2006/table">
            <a:tbl>
              <a:tblPr>
                <a:tableStyleId>{B301B821-A1FF-4177-AEE7-76D212191A09}</a:tableStyleId>
              </a:tblPr>
              <a:tblGrid>
                <a:gridCol w="2691135">
                  <a:extLst>
                    <a:ext uri="{9D8B030D-6E8A-4147-A177-3AD203B41FA5}">
                      <a16:colId xmlns:a16="http://schemas.microsoft.com/office/drawing/2014/main" val="20000"/>
                    </a:ext>
                  </a:extLst>
                </a:gridCol>
                <a:gridCol w="1818416">
                  <a:extLst>
                    <a:ext uri="{9D8B030D-6E8A-4147-A177-3AD203B41FA5}">
                      <a16:colId xmlns:a16="http://schemas.microsoft.com/office/drawing/2014/main" val="20001"/>
                    </a:ext>
                  </a:extLst>
                </a:gridCol>
                <a:gridCol w="1818416">
                  <a:extLst>
                    <a:ext uri="{9D8B030D-6E8A-4147-A177-3AD203B41FA5}">
                      <a16:colId xmlns:a16="http://schemas.microsoft.com/office/drawing/2014/main" val="20002"/>
                    </a:ext>
                  </a:extLst>
                </a:gridCol>
                <a:gridCol w="1818416">
                  <a:extLst>
                    <a:ext uri="{9D8B030D-6E8A-4147-A177-3AD203B41FA5}">
                      <a16:colId xmlns:a16="http://schemas.microsoft.com/office/drawing/2014/main" val="20003"/>
                    </a:ext>
                  </a:extLst>
                </a:gridCol>
              </a:tblGrid>
              <a:tr h="230660">
                <a:tc>
                  <a:txBody>
                    <a:bodyPr/>
                    <a:lstStyle/>
                    <a:p>
                      <a:pPr>
                        <a:lnSpc>
                          <a:spcPct val="115000"/>
                        </a:lnSpc>
                        <a:spcAft>
                          <a:spcPts val="0"/>
                        </a:spcAft>
                      </a:pPr>
                      <a:r>
                        <a:rPr lang="fr-FR" sz="1100">
                          <a:effectLst/>
                        </a:rPr>
                        <a:t> Secteur</a:t>
                      </a:r>
                      <a:r>
                        <a:rPr lang="fr-FR" sz="1100" baseline="0">
                          <a:effectLst/>
                        </a:rPr>
                        <a:t> d’activité</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800">
                          <a:effectLst/>
                        </a:rPr>
                        <a:t>Hommes </a:t>
                      </a:r>
                      <a:endParaRPr lang="fr-FR" sz="11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800">
                          <a:effectLst/>
                        </a:rPr>
                        <a:t>Femmes </a:t>
                      </a:r>
                      <a:endParaRPr lang="fr-FR" sz="11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800">
                          <a:effectLst/>
                        </a:rPr>
                        <a:t>Total  </a:t>
                      </a:r>
                      <a:endParaRPr lang="fr-FR" sz="900">
                        <a:effectLst/>
                        <a:latin typeface="Calibri"/>
                        <a:ea typeface="Calibri"/>
                        <a:cs typeface="Times New Roman"/>
                      </a:endParaRPr>
                    </a:p>
                  </a:txBody>
                  <a:tcPr marL="86560" marR="86560" marT="0" marB="0" anchor="ctr"/>
                </a:tc>
                <a:extLst>
                  <a:ext uri="{0D108BD9-81ED-4DB2-BD59-A6C34878D82A}">
                    <a16:rowId xmlns:a16="http://schemas.microsoft.com/office/drawing/2014/main" val="10000"/>
                  </a:ext>
                </a:extLst>
              </a:tr>
              <a:tr h="184023">
                <a:tc>
                  <a:txBody>
                    <a:bodyPr/>
                    <a:lstStyle/>
                    <a:p>
                      <a:pPr>
                        <a:lnSpc>
                          <a:spcPct val="115000"/>
                        </a:lnSpc>
                        <a:spcAft>
                          <a:spcPts val="0"/>
                        </a:spcAft>
                      </a:pPr>
                      <a:r>
                        <a:rPr lang="fr-FR" sz="1100">
                          <a:effectLst/>
                        </a:rPr>
                        <a:t>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 (95% CI)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 (95% CI)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 (95% CI) </a:t>
                      </a:r>
                      <a:endParaRPr lang="fr-FR" sz="800">
                        <a:effectLst/>
                        <a:latin typeface="Calibri"/>
                        <a:ea typeface="Calibri"/>
                        <a:cs typeface="Times New Roman"/>
                      </a:endParaRPr>
                    </a:p>
                  </a:txBody>
                  <a:tcPr marL="86560" marR="86560" marT="0" marB="0" anchor="ctr"/>
                </a:tc>
                <a:extLst>
                  <a:ext uri="{0D108BD9-81ED-4DB2-BD59-A6C34878D82A}">
                    <a16:rowId xmlns:a16="http://schemas.microsoft.com/office/drawing/2014/main" val="10001"/>
                  </a:ext>
                </a:extLst>
              </a:tr>
              <a:tr h="152400">
                <a:tc>
                  <a:txBody>
                    <a:bodyPr/>
                    <a:lstStyle/>
                    <a:p>
                      <a:pPr>
                        <a:lnSpc>
                          <a:spcPts val="805"/>
                        </a:lnSpc>
                        <a:spcAft>
                          <a:spcPts val="0"/>
                        </a:spcAft>
                      </a:pPr>
                      <a:r>
                        <a:rPr lang="fr-FR" sz="700">
                          <a:effectLst/>
                        </a:rPr>
                        <a:t>Agriculture, </a:t>
                      </a:r>
                      <a:r>
                        <a:rPr lang="fr-FR" sz="700" err="1">
                          <a:effectLst/>
                        </a:rPr>
                        <a:t>Ind</a:t>
                      </a:r>
                      <a:r>
                        <a:rPr lang="fr-FR" sz="700">
                          <a:effectLst/>
                        </a:rPr>
                        <a:t> forestière, pèche , chasse ,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2.3 (1.3–3.3) </a:t>
                      </a:r>
                      <a:endParaRPr lang="fr-FR" sz="800" b="1">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a:effectLst/>
                        </a:rPr>
                        <a:t>—</a:t>
                      </a:r>
                      <a:r>
                        <a:rPr lang="fr-FR" sz="500">
                          <a:effectLst/>
                        </a:rPr>
                        <a:t>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2.4 (1.4–3.3)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02"/>
                  </a:ext>
                </a:extLst>
              </a:tr>
              <a:tr h="152400">
                <a:tc>
                  <a:txBody>
                    <a:bodyPr/>
                    <a:lstStyle/>
                    <a:p>
                      <a:pPr>
                        <a:lnSpc>
                          <a:spcPts val="805"/>
                        </a:lnSpc>
                        <a:spcAft>
                          <a:spcPts val="0"/>
                        </a:spcAft>
                      </a:pPr>
                      <a:r>
                        <a:rPr lang="fr-FR" sz="700">
                          <a:effectLst/>
                        </a:rPr>
                        <a:t>Construction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1.2 (0.7–1.7)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3.9 (1.7–6.1)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1.5 (1.0–2.0) </a:t>
                      </a:r>
                      <a:endParaRPr lang="fr-FR" sz="800">
                        <a:effectLst/>
                        <a:latin typeface="Calibri"/>
                        <a:ea typeface="Calibri"/>
                        <a:cs typeface="Times New Roman"/>
                      </a:endParaRPr>
                    </a:p>
                  </a:txBody>
                  <a:tcPr marL="86560" marR="86560" marT="0" marB="0" anchor="ctr"/>
                </a:tc>
                <a:extLst>
                  <a:ext uri="{0D108BD9-81ED-4DB2-BD59-A6C34878D82A}">
                    <a16:rowId xmlns:a16="http://schemas.microsoft.com/office/drawing/2014/main" val="10003"/>
                  </a:ext>
                </a:extLst>
              </a:tr>
              <a:tr h="152400">
                <a:tc>
                  <a:txBody>
                    <a:bodyPr/>
                    <a:lstStyle/>
                    <a:p>
                      <a:pPr>
                        <a:lnSpc>
                          <a:spcPts val="805"/>
                        </a:lnSpc>
                        <a:spcAft>
                          <a:spcPts val="0"/>
                        </a:spcAft>
                      </a:pPr>
                      <a:r>
                        <a:rPr lang="fr-FR" sz="700">
                          <a:effectLst/>
                        </a:rPr>
                        <a:t>Ind Manufacturière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1.3 (0.8–1.8)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3.4 (2.0–4.7)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2.0 (1.5–2.6)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04"/>
                  </a:ext>
                </a:extLst>
              </a:tr>
              <a:tr h="152400">
                <a:tc>
                  <a:txBody>
                    <a:bodyPr/>
                    <a:lstStyle/>
                    <a:p>
                      <a:pPr>
                        <a:lnSpc>
                          <a:spcPts val="805"/>
                        </a:lnSpc>
                        <a:spcAft>
                          <a:spcPts val="0"/>
                        </a:spcAft>
                      </a:pPr>
                      <a:r>
                        <a:rPr lang="fr-FR" sz="700">
                          <a:effectLst/>
                        </a:rPr>
                        <a:t>Commerce de gros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1.7 (0.7–2.8)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4.6 (2.5–6.7)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2.8 (1.7–3.8)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05"/>
                  </a:ext>
                </a:extLst>
              </a:tr>
              <a:tr h="152400">
                <a:tc>
                  <a:txBody>
                    <a:bodyPr/>
                    <a:lstStyle/>
                    <a:p>
                      <a:pPr>
                        <a:lnSpc>
                          <a:spcPts val="805"/>
                        </a:lnSpc>
                        <a:spcAft>
                          <a:spcPts val="0"/>
                        </a:spcAft>
                      </a:pPr>
                      <a:r>
                        <a:rPr lang="fr-FR" sz="700">
                          <a:effectLst/>
                        </a:rPr>
                        <a:t>Commerce de détail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1.0 (0.7–1.4)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2.8 (2.1–3.6)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2.0 (1.6–2.5)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06"/>
                  </a:ext>
                </a:extLst>
              </a:tr>
              <a:tr h="152400">
                <a:tc>
                  <a:txBody>
                    <a:bodyPr/>
                    <a:lstStyle/>
                    <a:p>
                      <a:pPr>
                        <a:lnSpc>
                          <a:spcPts val="805"/>
                        </a:lnSpc>
                        <a:spcAft>
                          <a:spcPts val="0"/>
                        </a:spcAft>
                      </a:pPr>
                      <a:r>
                        <a:rPr lang="fr-FR" sz="700">
                          <a:effectLst/>
                        </a:rPr>
                        <a:t>Transport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1.4 (0.9–2.0)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4.3 (2.6–5.9)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2.2 (1.6–2.8)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07"/>
                  </a:ext>
                </a:extLst>
              </a:tr>
              <a:tr h="152400">
                <a:tc>
                  <a:txBody>
                    <a:bodyPr/>
                    <a:lstStyle/>
                    <a:p>
                      <a:pPr>
                        <a:lnSpc>
                          <a:spcPts val="805"/>
                        </a:lnSpc>
                        <a:spcAft>
                          <a:spcPts val="0"/>
                        </a:spcAft>
                      </a:pPr>
                      <a:r>
                        <a:rPr lang="fr-FR" sz="700">
                          <a:effectLst/>
                        </a:rPr>
                        <a:t>Communication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1.9 (0.6–3.3)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5.1 (2.8–7.3)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3.3 (2.0–4.5)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08"/>
                  </a:ext>
                </a:extLst>
              </a:tr>
              <a:tr h="152400">
                <a:tc>
                  <a:txBody>
                    <a:bodyPr/>
                    <a:lstStyle/>
                    <a:p>
                      <a:pPr>
                        <a:lnSpc>
                          <a:spcPts val="805"/>
                        </a:lnSpc>
                        <a:spcAft>
                          <a:spcPts val="0"/>
                        </a:spcAft>
                      </a:pPr>
                      <a:r>
                        <a:rPr lang="fr-FR" sz="700">
                          <a:effectLst/>
                        </a:rPr>
                        <a:t>Finance et assurance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1.7 (0.7–2.8)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3.4 (2.4–4.4)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2.7 (2.0–3.4)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09"/>
                  </a:ext>
                </a:extLst>
              </a:tr>
              <a:tr h="152400">
                <a:tc>
                  <a:txBody>
                    <a:bodyPr/>
                    <a:lstStyle/>
                    <a:p>
                      <a:pPr>
                        <a:lnSpc>
                          <a:spcPts val="805"/>
                        </a:lnSpc>
                        <a:spcAft>
                          <a:spcPts val="0"/>
                        </a:spcAft>
                      </a:pPr>
                      <a:r>
                        <a:rPr lang="en-US" sz="700" err="1">
                          <a:effectLst/>
                        </a:rPr>
                        <a:t>Immobilier</a:t>
                      </a:r>
                      <a:r>
                        <a:rPr lang="en-US" sz="700">
                          <a:effectLst/>
                        </a:rPr>
                        <a:t>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3.3 (1.6–5.1)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1.7 (0.8–2.5) </a:t>
                      </a:r>
                      <a:endParaRPr lang="fr-FR" sz="800">
                        <a:effectLst/>
                        <a:latin typeface="Calibri"/>
                        <a:ea typeface="Calibri"/>
                        <a:cs typeface="Times New Roman"/>
                      </a:endParaRPr>
                    </a:p>
                  </a:txBody>
                  <a:tcPr marL="86560" marR="86560" marT="0" marB="0" anchor="ctr"/>
                </a:tc>
                <a:extLst>
                  <a:ext uri="{0D108BD9-81ED-4DB2-BD59-A6C34878D82A}">
                    <a16:rowId xmlns:a16="http://schemas.microsoft.com/office/drawing/2014/main" val="10010"/>
                  </a:ext>
                </a:extLst>
              </a:tr>
              <a:tr h="152400">
                <a:tc>
                  <a:txBody>
                    <a:bodyPr/>
                    <a:lstStyle/>
                    <a:p>
                      <a:pPr>
                        <a:lnSpc>
                          <a:spcPts val="805"/>
                        </a:lnSpc>
                        <a:spcAft>
                          <a:spcPts val="0"/>
                        </a:spcAft>
                      </a:pPr>
                      <a:r>
                        <a:rPr lang="fr-FR" sz="700">
                          <a:effectLst/>
                        </a:rPr>
                        <a:t>Professions scientifiques et techniques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1.5 (0.9–2.0)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1.9 (1.2–2.5)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1.6 (1.2–2.1)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11"/>
                  </a:ext>
                </a:extLst>
              </a:tr>
              <a:tr h="152400">
                <a:tc>
                  <a:txBody>
                    <a:bodyPr/>
                    <a:lstStyle/>
                    <a:p>
                      <a:pPr indent="-50800">
                        <a:lnSpc>
                          <a:spcPts val="805"/>
                        </a:lnSpc>
                        <a:spcAft>
                          <a:spcPts val="0"/>
                        </a:spcAft>
                      </a:pPr>
                      <a:r>
                        <a:rPr lang="fr-FR" sz="700">
                          <a:effectLst/>
                        </a:rPr>
                        <a:t>Services support  et gestion des déchets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2.3 (1.4–3.2) </a:t>
                      </a:r>
                      <a:endParaRPr lang="fr-FR" sz="800" b="1">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3.3 (2.2–4.4)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2.7 (2.0–3.4)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12"/>
                  </a:ext>
                </a:extLst>
              </a:tr>
              <a:tr h="152400">
                <a:tc>
                  <a:txBody>
                    <a:bodyPr/>
                    <a:lstStyle/>
                    <a:p>
                      <a:pPr>
                        <a:lnSpc>
                          <a:spcPts val="805"/>
                        </a:lnSpc>
                        <a:spcAft>
                          <a:spcPts val="0"/>
                        </a:spcAft>
                      </a:pPr>
                      <a:r>
                        <a:rPr lang="fr-FR" sz="700">
                          <a:effectLst/>
                        </a:rPr>
                        <a:t>Education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1.9 (1.0–2.8)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3.3 (2.7–3.8)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2.8 (2.3–3.3)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13"/>
                  </a:ext>
                </a:extLst>
              </a:tr>
              <a:tr h="152400">
                <a:tc>
                  <a:txBody>
                    <a:bodyPr/>
                    <a:lstStyle/>
                    <a:p>
                      <a:pPr>
                        <a:lnSpc>
                          <a:spcPts val="805"/>
                        </a:lnSpc>
                        <a:spcAft>
                          <a:spcPts val="0"/>
                        </a:spcAft>
                      </a:pPr>
                      <a:r>
                        <a:rPr lang="en-US" sz="700" err="1">
                          <a:effectLst/>
                        </a:rPr>
                        <a:t>Soins</a:t>
                      </a:r>
                      <a:r>
                        <a:rPr lang="en-US" sz="700">
                          <a:effectLst/>
                        </a:rPr>
                        <a:t> et social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1.8 (0.9–2.7)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2.8 (2.3–3.3)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2.6 (2.2–3.0)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14"/>
                  </a:ext>
                </a:extLst>
              </a:tr>
              <a:tr h="152400">
                <a:tc>
                  <a:txBody>
                    <a:bodyPr/>
                    <a:lstStyle/>
                    <a:p>
                      <a:pPr>
                        <a:lnSpc>
                          <a:spcPts val="805"/>
                        </a:lnSpc>
                        <a:spcAft>
                          <a:spcPts val="0"/>
                        </a:spcAft>
                      </a:pPr>
                      <a:r>
                        <a:rPr lang="fr-FR" sz="700">
                          <a:effectLst/>
                        </a:rPr>
                        <a:t>Milieu artistique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2.3 (0.9–3.7)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2.6 (1.4–3.9)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2.5 (1.5–3.4)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15"/>
                  </a:ext>
                </a:extLst>
              </a:tr>
              <a:tr h="152400">
                <a:tc>
                  <a:txBody>
                    <a:bodyPr/>
                    <a:lstStyle/>
                    <a:p>
                      <a:pPr>
                        <a:lnSpc>
                          <a:spcPts val="805"/>
                        </a:lnSpc>
                        <a:spcAft>
                          <a:spcPts val="0"/>
                        </a:spcAft>
                      </a:pPr>
                      <a:r>
                        <a:rPr lang="fr-FR" sz="700">
                          <a:effectLst/>
                        </a:rPr>
                        <a:t>Restauration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1.7 (0.9–2.5)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2.2 (1.6–2.8)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2.0 (1.5–2.5)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16"/>
                  </a:ext>
                </a:extLst>
              </a:tr>
              <a:tr h="152400">
                <a:tc>
                  <a:txBody>
                    <a:bodyPr/>
                    <a:lstStyle/>
                    <a:p>
                      <a:pPr>
                        <a:lnSpc>
                          <a:spcPts val="805"/>
                        </a:lnSpc>
                        <a:spcAft>
                          <a:spcPts val="0"/>
                        </a:spcAft>
                      </a:pPr>
                      <a:r>
                        <a:rPr lang="fr-FR" sz="700">
                          <a:effectLst/>
                        </a:rPr>
                        <a:t>Autres services (hors administration)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1.1 (0.5–1.6)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2.8 (1.9–3.7)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2.0 (1.5–2.6)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17"/>
                  </a:ext>
                </a:extLst>
              </a:tr>
              <a:tr h="152400">
                <a:tc>
                  <a:txBody>
                    <a:bodyPr/>
                    <a:lstStyle/>
                    <a:p>
                      <a:pPr>
                        <a:lnSpc>
                          <a:spcPts val="805"/>
                        </a:lnSpc>
                        <a:spcAft>
                          <a:spcPts val="0"/>
                        </a:spcAft>
                      </a:pPr>
                      <a:r>
                        <a:rPr lang="fr-FR" sz="700">
                          <a:effectLst/>
                        </a:rPr>
                        <a:t>Administration  publique </a:t>
                      </a:r>
                      <a:endParaRPr lang="fr-FR" sz="800">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a:effectLst/>
                        </a:rPr>
                        <a:t>1.5 (0.8–2.2) </a:t>
                      </a:r>
                      <a:endParaRPr lang="fr-FR" sz="800">
                        <a:effectLst/>
                        <a:latin typeface="Calibri"/>
                        <a:ea typeface="Calibri"/>
                        <a:cs typeface="Times New Roman"/>
                      </a:endParaRPr>
                    </a:p>
                  </a:txBody>
                  <a:tcPr marL="86560" marR="86560" marT="0" marB="0" anchor="ctr"/>
                </a:tc>
                <a:tc>
                  <a:txBody>
                    <a:bodyPr/>
                    <a:lstStyle/>
                    <a:p>
                      <a:pPr indent="-50800" algn="ctr">
                        <a:lnSpc>
                          <a:spcPts val="805"/>
                        </a:lnSpc>
                        <a:spcAft>
                          <a:spcPts val="0"/>
                        </a:spcAft>
                      </a:pPr>
                      <a:r>
                        <a:rPr lang="fr-FR" sz="700" b="1">
                          <a:effectLst/>
                        </a:rPr>
                        <a:t>3.4 (2.3–4.5) </a:t>
                      </a:r>
                      <a:endParaRPr lang="fr-FR" sz="800" b="1">
                        <a:effectLst/>
                        <a:latin typeface="Calibri"/>
                        <a:ea typeface="Calibri"/>
                        <a:cs typeface="Times New Roman"/>
                      </a:endParaRPr>
                    </a:p>
                  </a:txBody>
                  <a:tcPr marL="86560" marR="86560" marT="0" marB="0" anchor="ctr"/>
                </a:tc>
                <a:tc>
                  <a:txBody>
                    <a:bodyPr/>
                    <a:lstStyle/>
                    <a:p>
                      <a:pPr algn="ctr">
                        <a:lnSpc>
                          <a:spcPts val="805"/>
                        </a:lnSpc>
                        <a:spcAft>
                          <a:spcPts val="0"/>
                        </a:spcAft>
                      </a:pPr>
                      <a:r>
                        <a:rPr lang="fr-FR" sz="700" b="1">
                          <a:effectLst/>
                        </a:rPr>
                        <a:t>2.3 (1.7–3.0) </a:t>
                      </a:r>
                      <a:endParaRPr lang="fr-FR" sz="800" b="1">
                        <a:effectLst/>
                        <a:latin typeface="Calibri"/>
                        <a:ea typeface="Calibri"/>
                        <a:cs typeface="Times New Roman"/>
                      </a:endParaRPr>
                    </a:p>
                  </a:txBody>
                  <a:tcPr marL="86560" marR="86560" marT="0" marB="0" anchor="ctr"/>
                </a:tc>
                <a:extLst>
                  <a:ext uri="{0D108BD9-81ED-4DB2-BD59-A6C34878D82A}">
                    <a16:rowId xmlns:a16="http://schemas.microsoft.com/office/drawing/2014/main" val="10018"/>
                  </a:ext>
                </a:extLst>
              </a:tr>
            </a:tbl>
          </a:graphicData>
        </a:graphic>
      </p:graphicFrame>
      <p:sp>
        <p:nvSpPr>
          <p:cNvPr id="16" name="ZoneTexte 15"/>
          <p:cNvSpPr txBox="1"/>
          <p:nvPr/>
        </p:nvSpPr>
        <p:spPr>
          <a:xfrm>
            <a:off x="3476654" y="4180974"/>
            <a:ext cx="1095346" cy="369332"/>
          </a:xfrm>
          <a:prstGeom prst="rect">
            <a:avLst/>
          </a:prstGeom>
          <a:noFill/>
        </p:spPr>
        <p:txBody>
          <a:bodyPr wrap="square" rtlCol="0">
            <a:spAutoFit/>
          </a:bodyPr>
          <a:lstStyle/>
          <a:p>
            <a:r>
              <a:rPr lang="fr-FR">
                <a:latin typeface="Arial" panose="020B0604020202020204" pitchFamily="34" charset="0"/>
                <a:cs typeface="Arial" panose="020B0604020202020204" pitchFamily="34" charset="0"/>
              </a:rPr>
              <a:t>≈1 à 2% </a:t>
            </a:r>
          </a:p>
        </p:txBody>
      </p:sp>
      <p:sp>
        <p:nvSpPr>
          <p:cNvPr id="17" name="ZoneTexte 16"/>
          <p:cNvSpPr txBox="1"/>
          <p:nvPr/>
        </p:nvSpPr>
        <p:spPr>
          <a:xfrm>
            <a:off x="5154898" y="4180974"/>
            <a:ext cx="1288018" cy="369332"/>
          </a:xfrm>
          <a:prstGeom prst="rect">
            <a:avLst/>
          </a:prstGeom>
          <a:noFill/>
        </p:spPr>
        <p:txBody>
          <a:bodyPr wrap="square" rtlCol="0">
            <a:spAutoFit/>
          </a:bodyPr>
          <a:lstStyle/>
          <a:p>
            <a:r>
              <a:rPr lang="fr-FR">
                <a:latin typeface="Arial" panose="020B0604020202020204" pitchFamily="34" charset="0"/>
                <a:cs typeface="Arial" panose="020B0604020202020204" pitchFamily="34" charset="0"/>
              </a:rPr>
              <a:t>≈2,5 à 5% </a:t>
            </a:r>
          </a:p>
        </p:txBody>
      </p:sp>
      <p:sp>
        <p:nvSpPr>
          <p:cNvPr id="19" name="ZoneTexte 18"/>
          <p:cNvSpPr txBox="1"/>
          <p:nvPr/>
        </p:nvSpPr>
        <p:spPr>
          <a:xfrm>
            <a:off x="5378456" y="4555020"/>
            <a:ext cx="2240144" cy="230832"/>
          </a:xfrm>
          <a:prstGeom prst="rect">
            <a:avLst/>
          </a:prstGeom>
          <a:noFill/>
        </p:spPr>
        <p:txBody>
          <a:bodyPr wrap="square" rtlCol="0">
            <a:spAutoFit/>
          </a:bodyPr>
          <a:lstStyle/>
          <a:p>
            <a:r>
              <a:rPr lang="en-US" sz="900">
                <a:latin typeface="Arial" panose="020B0604020202020204" pitchFamily="34" charset="0"/>
                <a:cs typeface="Arial" panose="020B0604020202020204" pitchFamily="34" charset="0"/>
              </a:rPr>
              <a:t>MMWR / April 5, 2019 / Vol. 68 / No. 13 </a:t>
            </a:r>
            <a:endParaRPr lang="fr-FR" sz="9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96356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3" cstate="print"/>
          <a:srcRect l="8778" r="8778"/>
          <a:stretch>
            <a:fillRect/>
          </a:stretch>
        </p:blipFill>
        <p:spPr bwMode="auto">
          <a:xfrm>
            <a:off x="2676555" y="2109468"/>
            <a:ext cx="4429709" cy="2436169"/>
          </a:xfrm>
          <a:prstGeom prst="rect">
            <a:avLst/>
          </a:prstGeom>
          <a:noFill/>
          <a:ln w="9525">
            <a:noFill/>
            <a:miter lim="800000"/>
            <a:headEnd/>
            <a:tailEnd/>
          </a:ln>
        </p:spPr>
      </p:pic>
      <p:sp>
        <p:nvSpPr>
          <p:cNvPr id="4" name="Espace réservé du numéro de diapositive 3"/>
          <p:cNvSpPr>
            <a:spLocks noGrp="1"/>
          </p:cNvSpPr>
          <p:nvPr>
            <p:ph type="sldNum" sz="quarter" idx="12"/>
          </p:nvPr>
        </p:nvSpPr>
        <p:spPr/>
        <p:txBody>
          <a:bodyPr/>
          <a:lstStyle/>
          <a:p>
            <a:fld id="{9A9B5E64-37DA-42A9-A80B-F1DE9605E00A}" type="slidenum">
              <a:rPr lang="fr-FR" smtClean="0">
                <a:latin typeface="Arial" panose="020B0604020202020204" pitchFamily="34" charset="0"/>
                <a:cs typeface="Arial" panose="020B0604020202020204" pitchFamily="34" charset="0"/>
              </a:rPr>
              <a:t>53</a:t>
            </a:fld>
            <a:endParaRPr lang="fr-FR">
              <a:latin typeface="Arial" panose="020B0604020202020204" pitchFamily="34" charset="0"/>
              <a:cs typeface="Arial" panose="020B0604020202020204" pitchFamily="34" charset="0"/>
            </a:endParaRPr>
          </a:p>
        </p:txBody>
      </p:sp>
      <p:sp>
        <p:nvSpPr>
          <p:cNvPr id="5" name="Espace réservé du contenu 2"/>
          <p:cNvSpPr txBox="1">
            <a:spLocks/>
          </p:cNvSpPr>
          <p:nvPr/>
        </p:nvSpPr>
        <p:spPr>
          <a:xfrm>
            <a:off x="513348" y="1163966"/>
            <a:ext cx="8002002" cy="2850351"/>
          </a:xfrm>
          <a:prstGeom prst="rect">
            <a:avLst/>
          </a:prstGeom>
        </p:spPr>
        <p:txBody>
          <a:bodyPr>
            <a:normAutofit/>
          </a:bodyPr>
          <a:lstStyle/>
          <a:p>
            <a:pPr marL="274320" indent="-212598">
              <a:spcBef>
                <a:spcPts val="450"/>
              </a:spcBef>
              <a:buClr>
                <a:schemeClr val="accent1"/>
              </a:buClr>
              <a:buSzPct val="80000"/>
              <a:buFont typeface="Wingdings 2"/>
              <a:buChar char=""/>
              <a:defRPr/>
            </a:pPr>
            <a:r>
              <a:rPr lang="fr-FR" sz="1200">
                <a:latin typeface="Arial" panose="020B0604020202020204" pitchFamily="34" charset="0"/>
                <a:cs typeface="Arial" panose="020B0604020202020204" pitchFamily="34" charset="0"/>
              </a:rPr>
              <a:t>Kennedy et  al (</a:t>
            </a:r>
            <a:r>
              <a:rPr lang="en-US" sz="1200">
                <a:latin typeface="Arial" panose="020B0604020202020204" pitchFamily="34" charset="0"/>
                <a:cs typeface="Arial" panose="020B0604020202020204" pitchFamily="34" charset="0"/>
              </a:rPr>
              <a:t>Proc Am </a:t>
            </a:r>
            <a:r>
              <a:rPr lang="en-US" sz="1200" err="1">
                <a:latin typeface="Arial" panose="020B0604020202020204" pitchFamily="34" charset="0"/>
                <a:cs typeface="Arial" panose="020B0604020202020204" pitchFamily="34" charset="0"/>
              </a:rPr>
              <a:t>Thorac</a:t>
            </a:r>
            <a:r>
              <a:rPr lang="en-US" sz="1200">
                <a:latin typeface="Arial" panose="020B0604020202020204" pitchFamily="34" charset="0"/>
                <a:cs typeface="Arial" panose="020B0604020202020204" pitchFamily="34" charset="0"/>
              </a:rPr>
              <a:t> Soc 2007 ; 4 : 692–694)</a:t>
            </a:r>
            <a:endParaRPr lang="fr-FR" sz="1200">
              <a:latin typeface="Arial" panose="020B0604020202020204" pitchFamily="34" charset="0"/>
              <a:cs typeface="Arial" panose="020B0604020202020204" pitchFamily="34" charset="0"/>
            </a:endParaRPr>
          </a:p>
          <a:p>
            <a:pPr marL="274320" indent="-212598" defTabSz="685800">
              <a:spcBef>
                <a:spcPts val="450"/>
              </a:spcBef>
              <a:buClr>
                <a:schemeClr val="accent1"/>
              </a:buClr>
              <a:buSzPct val="80000"/>
              <a:buFont typeface="Wingdings 2"/>
              <a:buChar char=""/>
              <a:defRPr/>
            </a:pPr>
            <a:r>
              <a:rPr lang="fr-FR" sz="1200">
                <a:latin typeface="Arial" panose="020B0604020202020204" pitchFamily="34" charset="0"/>
                <a:cs typeface="Arial" panose="020B0604020202020204" pitchFamily="34" charset="0"/>
              </a:rPr>
              <a:t>Entre 2000 et 2007 : 9 études portant sur les expositions environnementales ou professionnelles (5 études) et la BPCO avec résultats stratifiés sur le sexe</a:t>
            </a:r>
          </a:p>
          <a:p>
            <a:pPr marL="274320" indent="-212598" defTabSz="685800">
              <a:spcBef>
                <a:spcPts val="450"/>
              </a:spcBef>
              <a:buClr>
                <a:schemeClr val="accent1"/>
              </a:buClr>
              <a:buSzPct val="80000"/>
              <a:buFont typeface="Wingdings 2"/>
              <a:buChar char=""/>
              <a:defRPr/>
            </a:pPr>
            <a:r>
              <a:rPr lang="fr-FR" sz="1200">
                <a:latin typeface="Arial" panose="020B0604020202020204" pitchFamily="34" charset="0"/>
                <a:cs typeface="Arial" panose="020B0604020202020204" pitchFamily="34" charset="0"/>
              </a:rPr>
              <a:t>Expositions professionnelles : 4 études sur 5 retrouvent un risque accru chez les femmes versus les hommes</a:t>
            </a:r>
          </a:p>
          <a:p>
            <a:pPr marL="274320" indent="-212598" defTabSz="685800">
              <a:spcBef>
                <a:spcPts val="450"/>
              </a:spcBef>
              <a:buClr>
                <a:schemeClr val="accent1"/>
              </a:buClr>
              <a:buSzPct val="80000"/>
              <a:buFont typeface="Wingdings 2"/>
              <a:buChar char=""/>
              <a:defRPr/>
            </a:pPr>
            <a:endParaRPr lang="fr-FR" sz="1500">
              <a:latin typeface="Arial" panose="020B0604020202020204" pitchFamily="34" charset="0"/>
              <a:cs typeface="Arial" panose="020B0604020202020204" pitchFamily="34" charset="0"/>
            </a:endParaRPr>
          </a:p>
          <a:p>
            <a:pPr marL="274320" indent="-212598" defTabSz="685800">
              <a:spcBef>
                <a:spcPts val="450"/>
              </a:spcBef>
              <a:buClr>
                <a:schemeClr val="accent1"/>
              </a:buClr>
              <a:buSzPct val="80000"/>
              <a:buFont typeface="Wingdings 2"/>
              <a:buChar char=""/>
              <a:defRPr/>
            </a:pPr>
            <a:endParaRPr lang="fr-FR" sz="1500">
              <a:latin typeface="Arial" panose="020B0604020202020204" pitchFamily="34" charset="0"/>
              <a:cs typeface="Arial" panose="020B0604020202020204" pitchFamily="34" charset="0"/>
            </a:endParaRPr>
          </a:p>
          <a:p>
            <a:pPr marL="274320" indent="-212598" defTabSz="685800">
              <a:spcBef>
                <a:spcPts val="450"/>
              </a:spcBef>
              <a:buClr>
                <a:schemeClr val="accent1"/>
              </a:buClr>
              <a:buSzPct val="80000"/>
              <a:buFont typeface="Wingdings 2"/>
              <a:buChar char=""/>
              <a:defRPr/>
            </a:pPr>
            <a:endParaRPr lang="fr-FR" sz="1500">
              <a:latin typeface="Arial" panose="020B0604020202020204" pitchFamily="34" charset="0"/>
              <a:cs typeface="Arial" panose="020B0604020202020204" pitchFamily="34" charset="0"/>
            </a:endParaRPr>
          </a:p>
          <a:p>
            <a:pPr marL="274320" indent="-212598" defTabSz="685800">
              <a:spcBef>
                <a:spcPts val="450"/>
              </a:spcBef>
              <a:buClr>
                <a:schemeClr val="accent1"/>
              </a:buClr>
              <a:buSzPct val="80000"/>
              <a:buFont typeface="Wingdings 2"/>
              <a:buChar char=""/>
              <a:defRPr/>
            </a:pPr>
            <a:endParaRPr lang="fr-FR" sz="1500">
              <a:latin typeface="Arial" panose="020B0604020202020204" pitchFamily="34" charset="0"/>
              <a:cs typeface="Arial" panose="020B0604020202020204" pitchFamily="34" charset="0"/>
            </a:endParaRPr>
          </a:p>
          <a:p>
            <a:pPr marL="274320" indent="-212598" defTabSz="685800">
              <a:spcBef>
                <a:spcPts val="450"/>
              </a:spcBef>
              <a:buClr>
                <a:schemeClr val="accent1"/>
              </a:buClr>
              <a:buSzPct val="80000"/>
              <a:buFont typeface="Wingdings 2"/>
              <a:buChar char=""/>
              <a:defRPr/>
            </a:pPr>
            <a:endParaRPr lang="fr-FR" sz="1500">
              <a:latin typeface="Arial" panose="020B0604020202020204" pitchFamily="34" charset="0"/>
              <a:cs typeface="Arial" panose="020B0604020202020204" pitchFamily="34" charset="0"/>
            </a:endParaRPr>
          </a:p>
        </p:txBody>
      </p:sp>
      <p:sp>
        <p:nvSpPr>
          <p:cNvPr id="6" name="Rectangle 2">
            <a:extLst>
              <a:ext uri="{FF2B5EF4-FFF2-40B4-BE49-F238E27FC236}">
                <a16:creationId xmlns:a16="http://schemas.microsoft.com/office/drawing/2014/main" id="{1CDC67A5-051E-4ED3-BEB4-AA95D1A1344C}"/>
              </a:ext>
            </a:extLst>
          </p:cNvPr>
          <p:cNvSpPr txBox="1">
            <a:spLocks noChangeArrowheads="1"/>
          </p:cNvSpPr>
          <p:nvPr/>
        </p:nvSpPr>
        <p:spPr>
          <a:xfrm>
            <a:off x="513349" y="183129"/>
            <a:ext cx="8165430" cy="739030"/>
          </a:xfrm>
          <a:prstGeom prst="rect">
            <a:avLst/>
          </a:prstGeom>
          <a:noFill/>
          <a:ln w="38100">
            <a:noFill/>
          </a:ln>
        </p:spPr>
        <p:txBody>
          <a:bodyPr vert="horz" lIns="68580" tIns="34290" rIns="68580" bIns="3429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fr-FR" sz="3300">
                <a:latin typeface="Arial" panose="020B0604020202020204" pitchFamily="34" charset="0"/>
                <a:cs typeface="Arial" panose="020B0604020202020204" pitchFamily="34" charset="0"/>
              </a:rPr>
              <a:t>Différence hommes/femmes  ? </a:t>
            </a:r>
            <a:br>
              <a:rPr lang="fr-FR" sz="3300">
                <a:latin typeface="Arial" panose="020B0604020202020204" pitchFamily="34" charset="0"/>
                <a:cs typeface="Arial" panose="020B0604020202020204" pitchFamily="34" charset="0"/>
              </a:rPr>
            </a:br>
            <a:r>
              <a:rPr lang="fr-FR" sz="3300">
                <a:latin typeface="Arial" panose="020B0604020202020204" pitchFamily="34" charset="0"/>
                <a:cs typeface="Arial" panose="020B0604020202020204" pitchFamily="34" charset="0"/>
              </a:rPr>
              <a:t>dans les BPCO professionnelles</a:t>
            </a:r>
            <a:endParaRPr lang="fr-FR" sz="3300" b="1">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7" name="Espace réservé du numéro de diapositive 5"/>
          <p:cNvSpPr txBox="1">
            <a:spLocks/>
          </p:cNvSpPr>
          <p:nvPr/>
        </p:nvSpPr>
        <p:spPr>
          <a:xfrm>
            <a:off x="6057900" y="4767263"/>
            <a:ext cx="1600200" cy="273844"/>
          </a:xfrm>
          <a:prstGeom prst="rect">
            <a:avLst/>
          </a:prstGeom>
        </p:spPr>
        <p:txBody>
          <a:bodyPr vert="horz" lIns="68580" tIns="34290" rIns="68580" bIns="34290" rtlCol="0" anchor="ctr"/>
          <a:lstStyle>
            <a:defPPr>
              <a:defRPr lang="fr-FR"/>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A9B5E64-37DA-42A9-A80B-F1DE9605E00A}" type="slidenum">
              <a:rPr lang="fr-FR" sz="900">
                <a:latin typeface="Arial" panose="020B0604020202020204" pitchFamily="34" charset="0"/>
                <a:cs typeface="Arial" panose="020B0604020202020204" pitchFamily="34" charset="0"/>
              </a:rPr>
              <a:pPr/>
              <a:t>53</a:t>
            </a:fld>
            <a:endParaRPr lang="fr-FR" sz="9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87114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0AA5AB-E7AF-2CE1-94A6-4055AC8C8E29}"/>
              </a:ext>
            </a:extLst>
          </p:cNvPr>
          <p:cNvSpPr>
            <a:spLocks noGrp="1"/>
          </p:cNvSpPr>
          <p:nvPr>
            <p:ph type="title"/>
          </p:nvPr>
        </p:nvSpPr>
        <p:spPr/>
        <p:txBody>
          <a:bodyPr>
            <a:normAutofit fontScale="90000"/>
          </a:bodyPr>
          <a:lstStyle/>
          <a:p>
            <a:r>
              <a:rPr lang="fr-FR"/>
              <a:t>En pratique diagnostic des BPCO professionnelles</a:t>
            </a:r>
          </a:p>
        </p:txBody>
      </p:sp>
      <p:sp>
        <p:nvSpPr>
          <p:cNvPr id="3" name="Espace réservé du contenu 2">
            <a:extLst>
              <a:ext uri="{FF2B5EF4-FFF2-40B4-BE49-F238E27FC236}">
                <a16:creationId xmlns:a16="http://schemas.microsoft.com/office/drawing/2014/main" id="{A17B4E5A-EB5D-AD98-8E4B-8BA47336DC60}"/>
              </a:ext>
            </a:extLst>
          </p:cNvPr>
          <p:cNvSpPr>
            <a:spLocks noGrp="1"/>
          </p:cNvSpPr>
          <p:nvPr>
            <p:ph idx="1"/>
          </p:nvPr>
        </p:nvSpPr>
        <p:spPr/>
        <p:txBody>
          <a:bodyPr/>
          <a:lstStyle/>
          <a:p>
            <a:pPr marL="0" indent="0" algn="ctr">
              <a:buNone/>
            </a:pPr>
            <a:r>
              <a:rPr lang="fr-FR"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Diagnostic de la BPCO </a:t>
            </a:r>
          </a:p>
          <a:p>
            <a:pPr marL="0" indent="0" algn="ctr">
              <a:buNone/>
            </a:pPr>
            <a:endParaRPr lang="fr-FR" sz="2400" dirty="0">
              <a:latin typeface="Arial" panose="020B0604020202020204" pitchFamily="34" charset="0"/>
              <a:cs typeface="Arial" panose="020B0604020202020204" pitchFamily="34" charset="0"/>
            </a:endParaRPr>
          </a:p>
          <a:p>
            <a:pPr marL="0" indent="0" algn="ctr">
              <a:buNone/>
            </a:pPr>
            <a:r>
              <a:rPr lang="fr-FR" sz="2400" dirty="0">
                <a:latin typeface="Arial" panose="020B0604020202020204" pitchFamily="34" charset="0"/>
                <a:cs typeface="Arial" panose="020B0604020202020204" pitchFamily="34" charset="0"/>
              </a:rPr>
              <a:t>Puis recherche à l’anamnèse d’antécédents d’exposition VGPF</a:t>
            </a:r>
          </a:p>
        </p:txBody>
      </p:sp>
      <p:sp>
        <p:nvSpPr>
          <p:cNvPr id="4" name="Espace réservé du numéro de diapositive 3">
            <a:extLst>
              <a:ext uri="{FF2B5EF4-FFF2-40B4-BE49-F238E27FC236}">
                <a16:creationId xmlns:a16="http://schemas.microsoft.com/office/drawing/2014/main" id="{C1B6BD3C-E888-168B-7639-A6C3460A123F}"/>
              </a:ext>
            </a:extLst>
          </p:cNvPr>
          <p:cNvSpPr>
            <a:spLocks noGrp="1"/>
          </p:cNvSpPr>
          <p:nvPr>
            <p:ph type="sldNum" sz="quarter" idx="12"/>
          </p:nvPr>
        </p:nvSpPr>
        <p:spPr/>
        <p:txBody>
          <a:bodyPr/>
          <a:lstStyle/>
          <a:p>
            <a:fld id="{CC7A3658-E897-4E5D-B63D-00541B617174}" type="slidenum">
              <a:rPr lang="fr-FR" altLang="fr-FR" smtClean="0"/>
              <a:pPr/>
              <a:t>54</a:t>
            </a:fld>
            <a:endParaRPr lang="fr-FR" altLang="fr-FR"/>
          </a:p>
        </p:txBody>
      </p:sp>
    </p:spTree>
    <p:extLst>
      <p:ext uri="{BB962C8B-B14F-4D97-AF65-F5344CB8AC3E}">
        <p14:creationId xmlns:p14="http://schemas.microsoft.com/office/powerpoint/2010/main" val="30223780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5E0FCA-828F-B055-2E68-EDD20E47D3AA}"/>
              </a:ext>
            </a:extLst>
          </p:cNvPr>
          <p:cNvSpPr>
            <a:spLocks noGrp="1"/>
          </p:cNvSpPr>
          <p:nvPr>
            <p:ph type="title"/>
          </p:nvPr>
        </p:nvSpPr>
        <p:spPr/>
        <p:txBody>
          <a:bodyPr>
            <a:normAutofit fontScale="90000"/>
          </a:bodyPr>
          <a:lstStyle/>
          <a:p>
            <a:r>
              <a:rPr lang="fr-FR"/>
              <a:t>Mais peu de Tableaux de maladies professionnelles</a:t>
            </a:r>
          </a:p>
        </p:txBody>
      </p:sp>
      <p:sp>
        <p:nvSpPr>
          <p:cNvPr id="3" name="Espace réservé du contenu 2">
            <a:extLst>
              <a:ext uri="{FF2B5EF4-FFF2-40B4-BE49-F238E27FC236}">
                <a16:creationId xmlns:a16="http://schemas.microsoft.com/office/drawing/2014/main" id="{9D71F939-62FD-9F46-5956-7CE58E57DB3A}"/>
              </a:ext>
            </a:extLst>
          </p:cNvPr>
          <p:cNvSpPr>
            <a:spLocks noGrp="1"/>
          </p:cNvSpPr>
          <p:nvPr>
            <p:ph idx="1"/>
          </p:nvPr>
        </p:nvSpPr>
        <p:spPr/>
        <p:txBody>
          <a:bodyPr>
            <a:normAutofit/>
          </a:bodyPr>
          <a:lstStyle/>
          <a:p>
            <a:pPr marL="0" indent="0">
              <a:buNone/>
            </a:pPr>
            <a:r>
              <a:rPr lang="fr-FR" dirty="0">
                <a:latin typeface="Arial" panose="020B0604020202020204" pitchFamily="34" charset="0"/>
                <a:cs typeface="Arial" panose="020B0604020202020204" pitchFamily="34" charset="0"/>
              </a:rPr>
              <a:t>Essentiellement </a:t>
            </a:r>
          </a:p>
          <a:p>
            <a:pPr algn="l" fontAlgn="base">
              <a:lnSpc>
                <a:spcPct val="100000"/>
              </a:lnSpc>
              <a:spcBef>
                <a:spcPts val="1500"/>
              </a:spcBef>
              <a:spcAft>
                <a:spcPts val="150"/>
              </a:spcAft>
              <a:buNone/>
            </a:pPr>
            <a:r>
              <a:rPr lang="fr-FR" dirty="0">
                <a:latin typeface="Arial" panose="020B0604020202020204" pitchFamily="34" charset="0"/>
                <a:cs typeface="Arial" panose="020B0604020202020204" pitchFamily="34" charset="0"/>
              </a:rPr>
              <a:t>T</a:t>
            </a:r>
            <a:r>
              <a:rPr lang="fr-FR" b="0" i="0" u="none" strike="noStrike" dirty="0">
                <a:effectLst/>
                <a:latin typeface="Arial" panose="020B0604020202020204" pitchFamily="34" charset="0"/>
                <a:cs typeface="Arial" panose="020B0604020202020204" pitchFamily="34" charset="0"/>
              </a:rPr>
              <a:t>ableau 91 RG</a:t>
            </a:r>
            <a:r>
              <a:rPr lang="fr-FR" dirty="0">
                <a:latin typeface="Arial" panose="020B0604020202020204" pitchFamily="34" charset="0"/>
                <a:cs typeface="Arial" panose="020B0604020202020204" pitchFamily="34" charset="0"/>
              </a:rPr>
              <a:t> : </a:t>
            </a:r>
            <a:r>
              <a:rPr lang="fr-FR" b="0" i="0" u="none" strike="noStrike" dirty="0">
                <a:effectLst/>
                <a:latin typeface="Arial" panose="020B0604020202020204" pitchFamily="34" charset="0"/>
                <a:cs typeface="Arial" panose="020B0604020202020204" pitchFamily="34" charset="0"/>
              </a:rPr>
              <a:t>Broncho-pneumopathie chronique obstructive du mineur de charbon</a:t>
            </a:r>
            <a:endParaRPr lang="fr-FR" dirty="0">
              <a:latin typeface="Arial" panose="020B0604020202020204" pitchFamily="34" charset="0"/>
              <a:cs typeface="Arial" panose="020B0604020202020204" pitchFamily="34" charset="0"/>
            </a:endParaRPr>
          </a:p>
          <a:p>
            <a:pPr fontAlgn="base">
              <a:lnSpc>
                <a:spcPct val="100000"/>
              </a:lnSpc>
              <a:spcBef>
                <a:spcPts val="1500"/>
              </a:spcBef>
              <a:spcAft>
                <a:spcPts val="150"/>
              </a:spcAft>
              <a:buNone/>
            </a:pPr>
            <a:r>
              <a:rPr lang="fr-FR" dirty="0">
                <a:latin typeface="Arial" panose="020B0604020202020204" pitchFamily="34" charset="0"/>
                <a:cs typeface="Arial" panose="020B0604020202020204" pitchFamily="34" charset="0"/>
              </a:rPr>
              <a:t>T</a:t>
            </a:r>
            <a:r>
              <a:rPr lang="fr-FR" b="0" i="0" u="none" strike="noStrike" dirty="0">
                <a:effectLst/>
                <a:latin typeface="Arial" panose="020B0604020202020204" pitchFamily="34" charset="0"/>
                <a:cs typeface="Arial" panose="020B0604020202020204" pitchFamily="34" charset="0"/>
              </a:rPr>
              <a:t>ableau 94 RG</a:t>
            </a:r>
            <a:r>
              <a:rPr lang="fr-FR" dirty="0">
                <a:latin typeface="Arial" panose="020B0604020202020204" pitchFamily="34" charset="0"/>
                <a:cs typeface="Arial" panose="020B0604020202020204" pitchFamily="34" charset="0"/>
              </a:rPr>
              <a:t> : </a:t>
            </a:r>
            <a:r>
              <a:rPr lang="fr-FR" b="0" i="0" u="none" strike="noStrike" dirty="0">
                <a:effectLst/>
                <a:latin typeface="Arial" panose="020B0604020202020204" pitchFamily="34" charset="0"/>
                <a:cs typeface="Arial" panose="020B0604020202020204" pitchFamily="34" charset="0"/>
              </a:rPr>
              <a:t>Broncho-pneumopathie chronique obstructive du mineur de fer</a:t>
            </a:r>
          </a:p>
          <a:p>
            <a:pPr algn="l" fontAlgn="base">
              <a:lnSpc>
                <a:spcPts val="1463"/>
              </a:lnSpc>
              <a:spcBef>
                <a:spcPts val="1500"/>
              </a:spcBef>
              <a:spcAft>
                <a:spcPts val="750"/>
              </a:spcAft>
              <a:buNone/>
            </a:pPr>
            <a:endParaRPr lang="fr-FR" b="0" i="0" u="none" strike="noStrike" dirty="0">
              <a:effectLst/>
              <a:latin typeface="Arial" panose="020B0604020202020204" pitchFamily="34" charset="0"/>
              <a:cs typeface="Arial" panose="020B0604020202020204" pitchFamily="34" charset="0"/>
            </a:endParaRPr>
          </a:p>
          <a:p>
            <a:pPr algn="l" fontAlgn="base">
              <a:lnSpc>
                <a:spcPts val="1463"/>
              </a:lnSpc>
              <a:spcBef>
                <a:spcPts val="1500"/>
              </a:spcBef>
              <a:spcAft>
                <a:spcPts val="750"/>
              </a:spcAft>
              <a:buNone/>
            </a:pPr>
            <a:endParaRPr lang="fr-FR" b="0" i="0" u="none" strike="noStrike" dirty="0">
              <a:effectLst/>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837F9298-CEE1-B096-E03A-76526833F17B}"/>
              </a:ext>
            </a:extLst>
          </p:cNvPr>
          <p:cNvSpPr>
            <a:spLocks noGrp="1"/>
          </p:cNvSpPr>
          <p:nvPr>
            <p:ph type="sldNum" sz="quarter" idx="12"/>
          </p:nvPr>
        </p:nvSpPr>
        <p:spPr/>
        <p:txBody>
          <a:bodyPr/>
          <a:lstStyle/>
          <a:p>
            <a:fld id="{CC7A3658-E897-4E5D-B63D-00541B617174}" type="slidenum">
              <a:rPr lang="fr-FR" altLang="fr-FR" smtClean="0"/>
              <a:pPr/>
              <a:t>55</a:t>
            </a:fld>
            <a:endParaRPr lang="fr-FR" altLang="fr-FR"/>
          </a:p>
        </p:txBody>
      </p:sp>
    </p:spTree>
    <p:extLst>
      <p:ext uri="{BB962C8B-B14F-4D97-AF65-F5344CB8AC3E}">
        <p14:creationId xmlns:p14="http://schemas.microsoft.com/office/powerpoint/2010/main" val="21151927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4F8110-5B5D-C193-F3C8-3FB954753C5F}"/>
              </a:ext>
            </a:extLst>
          </p:cNvPr>
          <p:cNvSpPr>
            <a:spLocks noGrp="1"/>
          </p:cNvSpPr>
          <p:nvPr>
            <p:ph type="title"/>
          </p:nvPr>
        </p:nvSpPr>
        <p:spPr>
          <a:xfrm>
            <a:off x="521368" y="0"/>
            <a:ext cx="8101264" cy="994172"/>
          </a:xfrm>
        </p:spPr>
        <p:txBody>
          <a:bodyPr>
            <a:noAutofit/>
          </a:bodyPr>
          <a:lstStyle/>
          <a:p>
            <a:pPr fontAlgn="base"/>
            <a:r>
              <a:rPr lang="fr-FR" sz="2000" b="1" i="0" u="none" strike="noStrike">
                <a:effectLst/>
                <a:latin typeface="Arial" panose="020B0604020202020204" pitchFamily="34" charset="0"/>
                <a:cs typeface="Arial" panose="020B0604020202020204" pitchFamily="34" charset="0"/>
              </a:rPr>
              <a:t>Tableau 90 RG Affections respiratoires consécutives à l'inhalation de poussières textiles végétales</a:t>
            </a:r>
            <a:endParaRPr lang="fr-FR" sz="2000">
              <a:latin typeface="Arial" panose="020B0604020202020204" pitchFamily="34" charset="0"/>
              <a:cs typeface="Arial" panose="020B0604020202020204" pitchFamily="34" charset="0"/>
            </a:endParaRPr>
          </a:p>
        </p:txBody>
      </p:sp>
      <p:graphicFrame>
        <p:nvGraphicFramePr>
          <p:cNvPr id="5" name="Tableau 4">
            <a:extLst>
              <a:ext uri="{FF2B5EF4-FFF2-40B4-BE49-F238E27FC236}">
                <a16:creationId xmlns:a16="http://schemas.microsoft.com/office/drawing/2014/main" id="{66D42532-2FC8-869E-271D-1F5BD24E9268}"/>
              </a:ext>
            </a:extLst>
          </p:cNvPr>
          <p:cNvGraphicFramePr>
            <a:graphicFrameLocks noGrp="1"/>
          </p:cNvGraphicFramePr>
          <p:nvPr>
            <p:extLst>
              <p:ext uri="{D42A27DB-BD31-4B8C-83A1-F6EECF244321}">
                <p14:modId xmlns:p14="http://schemas.microsoft.com/office/powerpoint/2010/main" val="1101361501"/>
              </p:ext>
            </p:extLst>
          </p:nvPr>
        </p:nvGraphicFramePr>
        <p:xfrm>
          <a:off x="371976" y="822445"/>
          <a:ext cx="8101264" cy="4175548"/>
        </p:xfrm>
        <a:graphic>
          <a:graphicData uri="http://schemas.openxmlformats.org/drawingml/2006/table">
            <a:tbl>
              <a:tblPr>
                <a:tableStyleId>{5940675A-B579-460E-94D1-54222C63F5DA}</a:tableStyleId>
              </a:tblPr>
              <a:tblGrid>
                <a:gridCol w="4059735">
                  <a:extLst>
                    <a:ext uri="{9D8B030D-6E8A-4147-A177-3AD203B41FA5}">
                      <a16:colId xmlns:a16="http://schemas.microsoft.com/office/drawing/2014/main" val="2838524228"/>
                    </a:ext>
                  </a:extLst>
                </a:gridCol>
                <a:gridCol w="1341108">
                  <a:extLst>
                    <a:ext uri="{9D8B030D-6E8A-4147-A177-3AD203B41FA5}">
                      <a16:colId xmlns:a16="http://schemas.microsoft.com/office/drawing/2014/main" val="3491634760"/>
                    </a:ext>
                  </a:extLst>
                </a:gridCol>
                <a:gridCol w="2700421">
                  <a:extLst>
                    <a:ext uri="{9D8B030D-6E8A-4147-A177-3AD203B41FA5}">
                      <a16:colId xmlns:a16="http://schemas.microsoft.com/office/drawing/2014/main" val="2850214162"/>
                    </a:ext>
                  </a:extLst>
                </a:gridCol>
              </a:tblGrid>
              <a:tr h="198968">
                <a:tc>
                  <a:txBody>
                    <a:bodyPr/>
                    <a:lstStyle/>
                    <a:p>
                      <a:pPr algn="ctr" fontAlgn="ctr">
                        <a:lnSpc>
                          <a:spcPts val="998"/>
                        </a:lnSpc>
                      </a:pPr>
                      <a:r>
                        <a:rPr lang="fr-FR" sz="1050" b="1" cap="all">
                          <a:solidFill>
                            <a:schemeClr val="tx1"/>
                          </a:solidFill>
                          <a:effectLst/>
                          <a:latin typeface="Arial" panose="020B0604020202020204" pitchFamily="34" charset="0"/>
                          <a:cs typeface="Arial" panose="020B0604020202020204" pitchFamily="34" charset="0"/>
                        </a:rPr>
                        <a:t>DÉSIGNATION DES MALADIES</a:t>
                      </a:r>
                    </a:p>
                  </a:txBody>
                  <a:tcPr marL="0" marR="0" marT="0" marB="0" anchor="ctr"/>
                </a:tc>
                <a:tc>
                  <a:txBody>
                    <a:bodyPr/>
                    <a:lstStyle/>
                    <a:p>
                      <a:pPr algn="ctr" fontAlgn="ctr">
                        <a:lnSpc>
                          <a:spcPts val="998"/>
                        </a:lnSpc>
                      </a:pPr>
                      <a:r>
                        <a:rPr lang="fr-FR" sz="1050" b="1" cap="all">
                          <a:solidFill>
                            <a:schemeClr val="tx1"/>
                          </a:solidFill>
                          <a:effectLst/>
                          <a:latin typeface="Arial" panose="020B0604020202020204" pitchFamily="34" charset="0"/>
                          <a:cs typeface="Arial" panose="020B0604020202020204" pitchFamily="34" charset="0"/>
                        </a:rPr>
                        <a:t>DÉLAI DE PRISE EN CHARGE </a:t>
                      </a:r>
                    </a:p>
                  </a:txBody>
                  <a:tcPr marL="0" marR="0" marT="0" marB="0" anchor="ctr"/>
                </a:tc>
                <a:tc>
                  <a:txBody>
                    <a:bodyPr/>
                    <a:lstStyle/>
                    <a:p>
                      <a:pPr algn="ctr" fontAlgn="ctr">
                        <a:lnSpc>
                          <a:spcPts val="998"/>
                        </a:lnSpc>
                      </a:pPr>
                      <a:r>
                        <a:rPr lang="fr-FR" sz="1050" b="1" cap="all">
                          <a:solidFill>
                            <a:schemeClr val="tx1"/>
                          </a:solidFill>
                          <a:effectLst/>
                          <a:latin typeface="Arial" panose="020B0604020202020204" pitchFamily="34" charset="0"/>
                          <a:cs typeface="Arial" panose="020B0604020202020204" pitchFamily="34" charset="0"/>
                        </a:rPr>
                        <a:t>LISTE LIMITATIVE DES TRAVAUX SUSCEPTIBLES DE PROVOQUER CES MALADIES</a:t>
                      </a:r>
                    </a:p>
                  </a:txBody>
                  <a:tcPr marL="0" marR="0" marT="0" marB="0" anchor="ctr"/>
                </a:tc>
                <a:extLst>
                  <a:ext uri="{0D108BD9-81ED-4DB2-BD59-A6C34878D82A}">
                    <a16:rowId xmlns:a16="http://schemas.microsoft.com/office/drawing/2014/main" val="2382891276"/>
                  </a:ext>
                </a:extLst>
              </a:tr>
              <a:tr h="102164">
                <a:tc>
                  <a:txBody>
                    <a:bodyPr/>
                    <a:lstStyle/>
                    <a:p>
                      <a:pPr fontAlgn="ctr"/>
                      <a:r>
                        <a:rPr lang="fr-FR" sz="1050" b="0">
                          <a:solidFill>
                            <a:schemeClr val="tx1"/>
                          </a:solidFill>
                          <a:effectLst/>
                          <a:latin typeface="Arial" panose="020B0604020202020204" pitchFamily="34" charset="0"/>
                          <a:cs typeface="Arial" panose="020B0604020202020204" pitchFamily="34" charset="0"/>
                        </a:rPr>
                        <a:t>- A - </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fontAlgn="ctr"/>
                      <a:r>
                        <a:rPr lang="fr-FR" sz="1050" b="0">
                          <a:solidFill>
                            <a:schemeClr val="tx1"/>
                          </a:solidFill>
                          <a:effectLst/>
                          <a:latin typeface="Arial" panose="020B0604020202020204" pitchFamily="34" charset="0"/>
                          <a:cs typeface="Arial" panose="020B0604020202020204" pitchFamily="34" charset="0"/>
                        </a:rPr>
                        <a:t> </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fontAlgn="ctr"/>
                      <a:r>
                        <a:rPr lang="fr-FR" sz="1050" b="0">
                          <a:solidFill>
                            <a:schemeClr val="tx1"/>
                          </a:solidFill>
                          <a:effectLst/>
                          <a:latin typeface="Arial" panose="020B0604020202020204" pitchFamily="34" charset="0"/>
                          <a:cs typeface="Arial" panose="020B0604020202020204" pitchFamily="34" charset="0"/>
                        </a:rPr>
                        <a:t> </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9415974"/>
                  </a:ext>
                </a:extLst>
              </a:tr>
              <a:tr h="1634630">
                <a:tc>
                  <a:txBody>
                    <a:bodyPr/>
                    <a:lstStyle/>
                    <a:p>
                      <a:pPr fontAlgn="ctr"/>
                      <a:r>
                        <a:rPr lang="fr-FR" sz="1050" b="0">
                          <a:solidFill>
                            <a:schemeClr val="tx1"/>
                          </a:solidFill>
                          <a:effectLst/>
                          <a:latin typeface="Arial" panose="020B0604020202020204" pitchFamily="34" charset="0"/>
                          <a:cs typeface="Arial" panose="020B0604020202020204" pitchFamily="34" charset="0"/>
                        </a:rPr>
                        <a:t>Syndrome respiratoire obstructif aigu caractérisé par une oppression thoracique survenant habituellement après une interruption d'exposition au risque d'au moins 36 heures et se manifestant quelques heures après la reprise de l'exposition au risque (byssinose et affections apparentées).</a:t>
                      </a:r>
                      <a:br>
                        <a:rPr lang="fr-FR" sz="1050" b="0">
                          <a:solidFill>
                            <a:schemeClr val="tx1"/>
                          </a:solidFill>
                          <a:effectLst/>
                          <a:latin typeface="Arial" panose="020B0604020202020204" pitchFamily="34" charset="0"/>
                          <a:cs typeface="Arial" panose="020B0604020202020204" pitchFamily="34" charset="0"/>
                        </a:rPr>
                      </a:b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Le caractère obstructif de ce syndrome doit être confirmé par des explorations fonctionnelles respiratoires pratiquées au moment de la reprise de l'exposition au risque et six à huit heures après.</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fontAlgn="ctr"/>
                      <a:r>
                        <a:rPr lang="fr-FR" sz="1050" b="0">
                          <a:solidFill>
                            <a:schemeClr val="tx1"/>
                          </a:solidFill>
                          <a:effectLst/>
                          <a:latin typeface="Arial" panose="020B0604020202020204" pitchFamily="34" charset="0"/>
                          <a:cs typeface="Arial" panose="020B0604020202020204" pitchFamily="34" charset="0"/>
                        </a:rPr>
                        <a:t>7 jours (sous réserve d'une durée d'exposition de 5 ans). </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fontAlgn="ctr"/>
                      <a:r>
                        <a:rPr lang="fr-FR" sz="1050" b="0">
                          <a:solidFill>
                            <a:schemeClr val="tx1"/>
                          </a:solidFill>
                          <a:effectLst/>
                          <a:latin typeface="Arial" panose="020B0604020202020204" pitchFamily="34" charset="0"/>
                          <a:cs typeface="Arial" panose="020B0604020202020204" pitchFamily="34" charset="0"/>
                        </a:rPr>
                        <a:t>Travaux exposant à l'inhalation de poussières de coton, lin, chanvre, sisal, dans les ateliers de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Teillage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Ouvraison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Battage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Cardage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Étirage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Peignage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Bambrochage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Filage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Bobinage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Retordage ; </a:t>
                      </a:r>
                      <a:br>
                        <a:rPr lang="fr-FR" sz="1050" b="0">
                          <a:solidFill>
                            <a:schemeClr val="tx1"/>
                          </a:solidFill>
                          <a:effectLst/>
                          <a:latin typeface="Arial" panose="020B0604020202020204" pitchFamily="34" charset="0"/>
                          <a:cs typeface="Arial" panose="020B0604020202020204" pitchFamily="34" charset="0"/>
                        </a:rPr>
                      </a:br>
                      <a:r>
                        <a:rPr lang="fr-FR" sz="1050" b="0">
                          <a:solidFill>
                            <a:schemeClr val="tx1"/>
                          </a:solidFill>
                          <a:effectLst/>
                          <a:latin typeface="Arial" panose="020B0604020202020204" pitchFamily="34" charset="0"/>
                          <a:cs typeface="Arial" panose="020B0604020202020204" pitchFamily="34" charset="0"/>
                        </a:rPr>
                        <a:t>- Ourdissage. </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892692481"/>
                  </a:ext>
                </a:extLst>
              </a:tr>
              <a:tr h="102164">
                <a:tc>
                  <a:txBody>
                    <a:bodyPr/>
                    <a:lstStyle/>
                    <a:p>
                      <a:pPr fontAlgn="ctr"/>
                      <a:r>
                        <a:rPr lang="fr-FR" sz="1050" b="0">
                          <a:solidFill>
                            <a:schemeClr val="tx1"/>
                          </a:solidFill>
                          <a:effectLst/>
                          <a:latin typeface="Arial" panose="020B0604020202020204" pitchFamily="34" charset="0"/>
                          <a:cs typeface="Arial" panose="020B0604020202020204" pitchFamily="34" charset="0"/>
                        </a:rPr>
                        <a:t>- B - </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fontAlgn="ctr"/>
                      <a:r>
                        <a:rPr lang="fr-FR" sz="1050" b="0">
                          <a:solidFill>
                            <a:schemeClr val="tx1"/>
                          </a:solidFill>
                          <a:effectLst/>
                          <a:latin typeface="Arial" panose="020B0604020202020204" pitchFamily="34" charset="0"/>
                          <a:cs typeface="Arial" panose="020B0604020202020204" pitchFamily="34" charset="0"/>
                        </a:rPr>
                        <a:t>  </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fontAlgn="ctr"/>
                      <a:r>
                        <a:rPr lang="fr-FR" sz="1050" b="0">
                          <a:solidFill>
                            <a:schemeClr val="tx1"/>
                          </a:solidFill>
                          <a:effectLst/>
                          <a:latin typeface="Arial" panose="020B0604020202020204" pitchFamily="34" charset="0"/>
                          <a:cs typeface="Arial" panose="020B0604020202020204" pitchFamily="34" charset="0"/>
                        </a:rPr>
                        <a:t> </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133722728"/>
                  </a:ext>
                </a:extLst>
              </a:tr>
              <a:tr h="1225973">
                <a:tc>
                  <a:txBody>
                    <a:bodyPr/>
                    <a:lstStyle/>
                    <a:p>
                      <a:pPr fontAlgn="ctr"/>
                      <a:r>
                        <a:rPr lang="fr-FR" sz="1050" b="0">
                          <a:solidFill>
                            <a:schemeClr val="tx1"/>
                          </a:solidFill>
                          <a:effectLst/>
                          <a:latin typeface="Arial" panose="020B0604020202020204" pitchFamily="34" charset="0"/>
                          <a:cs typeface="Arial" panose="020B0604020202020204" pitchFamily="34" charset="0"/>
                        </a:rPr>
                        <a:t>Bronchopneumopathie chronique obstructive consécutive à des épisodes respiratoires obstructifs aigus caractérisés cliniquement comme ci-dessus et répétitifs. Cette bronchopneumopathie doit être confirmée par des explorations fonctionnelles respiratoires avec un volume expiratoire maximal par seconde (V.E.M.S.) abaissé d'au moins 40 % par rapport à la valeur moyenne théorique.</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fontAlgn="ctr"/>
                      <a:r>
                        <a:rPr lang="fr-FR" sz="1050" b="0">
                          <a:solidFill>
                            <a:schemeClr val="tx1"/>
                          </a:solidFill>
                          <a:effectLst/>
                          <a:latin typeface="Arial" panose="020B0604020202020204" pitchFamily="34" charset="0"/>
                          <a:cs typeface="Arial" panose="020B0604020202020204" pitchFamily="34" charset="0"/>
                        </a:rPr>
                        <a:t>5 ans (sous réserve d'une durée d'exposition de 10 ans). </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fontAlgn="ctr"/>
                      <a:r>
                        <a:rPr lang="fr-FR" sz="1050" b="0">
                          <a:solidFill>
                            <a:schemeClr val="tx1"/>
                          </a:solidFill>
                          <a:effectLst/>
                          <a:latin typeface="Arial" panose="020B0604020202020204" pitchFamily="34" charset="0"/>
                          <a:cs typeface="Arial" panose="020B0604020202020204" pitchFamily="34" charset="0"/>
                        </a:rPr>
                        <a:t>Travaux identiques à ceux visés en A sous réserve qu'ils ne soient pas réalisés dans des ateliers où s'effectue uniquement le filage à bout libre (procédé dit "open end").</a:t>
                      </a:r>
                      <a:endParaRPr lang="fr-FR" sz="1050" b="0" i="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839735286"/>
                  </a:ext>
                </a:extLst>
              </a:tr>
            </a:tbl>
          </a:graphicData>
        </a:graphic>
      </p:graphicFrame>
    </p:spTree>
    <p:extLst>
      <p:ext uri="{BB962C8B-B14F-4D97-AF65-F5344CB8AC3E}">
        <p14:creationId xmlns:p14="http://schemas.microsoft.com/office/powerpoint/2010/main" val="2709407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57C8D4-9C89-36F6-4933-796CB7A252EA}"/>
              </a:ext>
            </a:extLst>
          </p:cNvPr>
          <p:cNvSpPr>
            <a:spLocks noGrp="1"/>
          </p:cNvSpPr>
          <p:nvPr>
            <p:ph type="title"/>
          </p:nvPr>
        </p:nvSpPr>
        <p:spPr/>
        <p:txBody>
          <a:bodyPr/>
          <a:lstStyle/>
          <a:p>
            <a:r>
              <a:rPr lang="fr-FR"/>
              <a:t>Cas particulier du syndrome de chevauchement asthme/BPCO</a:t>
            </a:r>
          </a:p>
        </p:txBody>
      </p:sp>
      <p:sp>
        <p:nvSpPr>
          <p:cNvPr id="3" name="Espace réservé du texte 2">
            <a:extLst>
              <a:ext uri="{FF2B5EF4-FFF2-40B4-BE49-F238E27FC236}">
                <a16:creationId xmlns:a16="http://schemas.microsoft.com/office/drawing/2014/main" id="{2F66276E-0706-13CC-3CD3-A8EFB6798DD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8819BA9-1014-A847-B868-BD3866530A06}"/>
              </a:ext>
            </a:extLst>
          </p:cNvPr>
          <p:cNvSpPr>
            <a:spLocks noGrp="1"/>
          </p:cNvSpPr>
          <p:nvPr>
            <p:ph type="sldNum" sz="quarter" idx="12"/>
          </p:nvPr>
        </p:nvSpPr>
        <p:spPr/>
        <p:txBody>
          <a:bodyPr/>
          <a:lstStyle/>
          <a:p>
            <a:fld id="{F93C23D3-25E0-47A9-A318-BF2710690F9F}" type="slidenum">
              <a:rPr lang="fr-FR" altLang="fr-FR" smtClean="0"/>
              <a:pPr/>
              <a:t>57</a:t>
            </a:fld>
            <a:endParaRPr lang="fr-FR" altLang="fr-FR"/>
          </a:p>
        </p:txBody>
      </p:sp>
    </p:spTree>
    <p:extLst>
      <p:ext uri="{BB962C8B-B14F-4D97-AF65-F5344CB8AC3E}">
        <p14:creationId xmlns:p14="http://schemas.microsoft.com/office/powerpoint/2010/main" val="1041461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69A3C-2731-3479-FD2E-F6A8E9F92F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F5EF5-58F1-0B35-CA5A-EE953D27CC46}"/>
              </a:ext>
            </a:extLst>
          </p:cNvPr>
          <p:cNvSpPr>
            <a:spLocks noGrp="1"/>
          </p:cNvSpPr>
          <p:nvPr>
            <p:ph type="title"/>
          </p:nvPr>
        </p:nvSpPr>
        <p:spPr>
          <a:xfrm>
            <a:off x="314325" y="168403"/>
            <a:ext cx="8701087" cy="736211"/>
          </a:xfrm>
        </p:spPr>
        <p:txBody>
          <a:bodyPr>
            <a:normAutofit/>
          </a:bodyPr>
          <a:lstStyle/>
          <a:p>
            <a:r>
              <a:rPr lang="fr-FR" sz="2400">
                <a:latin typeface="Arial" panose="020B0604020202020204" pitchFamily="34" charset="0"/>
                <a:cs typeface="Arial" panose="020B0604020202020204" pitchFamily="34" charset="0"/>
              </a:rPr>
              <a:t>Cas particulier : syndrome de chevauchement asthme/BPCO</a:t>
            </a:r>
          </a:p>
        </p:txBody>
      </p:sp>
      <p:sp>
        <p:nvSpPr>
          <p:cNvPr id="5" name="Espace réservé du contenu 4">
            <a:extLst>
              <a:ext uri="{FF2B5EF4-FFF2-40B4-BE49-F238E27FC236}">
                <a16:creationId xmlns:a16="http://schemas.microsoft.com/office/drawing/2014/main" id="{7A798C0D-0F9D-6592-7A34-D29F47B0B41B}"/>
              </a:ext>
            </a:extLst>
          </p:cNvPr>
          <p:cNvSpPr>
            <a:spLocks noGrp="1"/>
          </p:cNvSpPr>
          <p:nvPr>
            <p:ph idx="1"/>
          </p:nvPr>
        </p:nvSpPr>
        <p:spPr>
          <a:xfrm>
            <a:off x="628649" y="801376"/>
            <a:ext cx="8386763" cy="3518297"/>
          </a:xfrm>
        </p:spPr>
        <p:txBody>
          <a:bodyPr>
            <a:normAutofit fontScale="92500" lnSpcReduction="10000"/>
          </a:bodyPr>
          <a:lstStyle/>
          <a:p>
            <a:pPr marL="0" indent="0" algn="ctr">
              <a:buNone/>
            </a:pPr>
            <a:r>
              <a:rPr lang="fr-FR">
                <a:latin typeface="Arial" panose="020B0604020202020204" pitchFamily="34" charset="0"/>
                <a:cs typeface="Arial" panose="020B0604020202020204" pitchFamily="34" charset="0"/>
              </a:rPr>
              <a:t> </a:t>
            </a:r>
            <a:r>
              <a:rPr lang="fr-FR" sz="1600">
                <a:latin typeface="Arial" panose="020B0604020202020204" pitchFamily="34" charset="0"/>
                <a:cs typeface="Arial" panose="020B0604020202020204" pitchFamily="34" charset="0"/>
              </a:rPr>
              <a:t>Etude USA 2012-2014 : </a:t>
            </a:r>
            <a:r>
              <a:rPr lang="fr-FR" sz="1600" b="1">
                <a:solidFill>
                  <a:schemeClr val="accent1"/>
                </a:solidFill>
                <a:latin typeface="Arial" panose="020B0604020202020204" pitchFamily="34" charset="0"/>
                <a:cs typeface="Arial" panose="020B0604020202020204" pitchFamily="34" charset="0"/>
              </a:rPr>
              <a:t>2 fois plus de BPCO associées </a:t>
            </a:r>
          </a:p>
          <a:p>
            <a:pPr marL="0" indent="0" algn="ctr">
              <a:buNone/>
            </a:pPr>
            <a:r>
              <a:rPr lang="fr-FR" sz="1600" b="1">
                <a:solidFill>
                  <a:schemeClr val="accent1"/>
                </a:solidFill>
                <a:latin typeface="Arial" panose="020B0604020202020204" pitchFamily="34" charset="0"/>
                <a:cs typeface="Arial" panose="020B0604020202020204" pitchFamily="34" charset="0"/>
              </a:rPr>
              <a:t>dans la population d’ART que dans la population d’A sans RT</a:t>
            </a: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marL="0" indent="0" algn="ctr">
              <a:buNone/>
            </a:pPr>
            <a:r>
              <a:rPr lang="fr-FR" sz="1600" b="1">
                <a:solidFill>
                  <a:schemeClr val="accent1"/>
                </a:solidFill>
                <a:latin typeface="Arial" panose="020B0604020202020204" pitchFamily="34" charset="0"/>
                <a:cs typeface="Arial" panose="020B0604020202020204" pitchFamily="34" charset="0"/>
              </a:rPr>
              <a:t>Évolution péjorative : ART/BPCO &gt; ART seul &gt; ASRT</a:t>
            </a:r>
          </a:p>
          <a:p>
            <a:pPr marL="0" indent="0" algn="ctr">
              <a:buNone/>
            </a:pPr>
            <a:endParaRPr lang="fr-FR" sz="1600" b="1">
              <a:solidFill>
                <a:schemeClr val="accent1"/>
              </a:solidFill>
              <a:latin typeface="Arial" panose="020B0604020202020204" pitchFamily="34" charset="0"/>
              <a:cs typeface="Arial" panose="020B0604020202020204" pitchFamily="34" charset="0"/>
            </a:endParaRPr>
          </a:p>
          <a:p>
            <a:pPr lvl="1"/>
            <a:endParaRPr lang="fr-FR">
              <a:latin typeface="Arial" panose="020B0604020202020204" pitchFamily="34" charset="0"/>
              <a:cs typeface="Arial" panose="020B0604020202020204" pitchFamily="34" charset="0"/>
            </a:endParaRPr>
          </a:p>
          <a:p>
            <a:pPr lvl="1"/>
            <a:endParaRPr lang="fr-FR">
              <a:latin typeface="Arial" panose="020B0604020202020204" pitchFamily="34" charset="0"/>
              <a:cs typeface="Arial" panose="020B0604020202020204" pitchFamily="34" charset="0"/>
            </a:endParaRPr>
          </a:p>
          <a:p>
            <a:pPr lvl="1"/>
            <a:endParaRPr lang="fr-FR">
              <a:latin typeface="Arial" panose="020B0604020202020204" pitchFamily="34" charset="0"/>
              <a:cs typeface="Arial" panose="020B0604020202020204" pitchFamily="34" charset="0"/>
            </a:endParaRPr>
          </a:p>
          <a:p>
            <a:pPr lvl="1"/>
            <a:endParaRPr lang="fr-FR">
              <a:latin typeface="Arial" panose="020B0604020202020204" pitchFamily="34" charset="0"/>
              <a:cs typeface="Arial" panose="020B0604020202020204" pitchFamily="34" charset="0"/>
            </a:endParaRPr>
          </a:p>
          <a:p>
            <a:endParaRPr lang="fr-FR">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16836484-FB09-43CD-3465-9B6048CD4CE6}"/>
              </a:ext>
            </a:extLst>
          </p:cNvPr>
          <p:cNvSpPr txBox="1"/>
          <p:nvPr/>
        </p:nvSpPr>
        <p:spPr>
          <a:xfrm>
            <a:off x="314325" y="4447029"/>
            <a:ext cx="8515350" cy="646331"/>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Dodd KE, Mazurek JM. Prevalence of COPD among workers with work-related asthma.</a:t>
            </a:r>
          </a:p>
          <a:p>
            <a:r>
              <a:rPr lang="en-US" sz="1200">
                <a:latin typeface="Arial" panose="020B0604020202020204" pitchFamily="34" charset="0"/>
                <a:cs typeface="Arial" panose="020B0604020202020204" pitchFamily="34" charset="0"/>
              </a:rPr>
              <a:t> </a:t>
            </a:r>
            <a:r>
              <a:rPr lang="fr-FR" sz="1200">
                <a:latin typeface="Arial" panose="020B0604020202020204" pitchFamily="34" charset="0"/>
                <a:cs typeface="Arial" panose="020B0604020202020204" pitchFamily="34" charset="0"/>
              </a:rPr>
              <a:t>J </a:t>
            </a:r>
            <a:r>
              <a:rPr lang="fr-FR" sz="1200" err="1">
                <a:latin typeface="Arial" panose="020B0604020202020204" pitchFamily="34" charset="0"/>
                <a:cs typeface="Arial" panose="020B0604020202020204" pitchFamily="34" charset="0"/>
              </a:rPr>
              <a:t>Asthma</a:t>
            </a:r>
            <a:r>
              <a:rPr lang="fr-FR" sz="1200">
                <a:latin typeface="Arial" panose="020B0604020202020204" pitchFamily="34" charset="0"/>
                <a:cs typeface="Arial" panose="020B0604020202020204" pitchFamily="34" charset="0"/>
              </a:rPr>
              <a:t> . 2020 </a:t>
            </a:r>
            <a:r>
              <a:rPr lang="fr-FR" sz="1200" err="1">
                <a:latin typeface="Arial" panose="020B0604020202020204" pitchFamily="34" charset="0"/>
                <a:cs typeface="Arial" panose="020B0604020202020204" pitchFamily="34" charset="0"/>
              </a:rPr>
              <a:t>November</a:t>
            </a:r>
            <a:r>
              <a:rPr lang="fr-FR" sz="1200">
                <a:latin typeface="Arial" panose="020B0604020202020204" pitchFamily="34" charset="0"/>
                <a:cs typeface="Arial" panose="020B0604020202020204" pitchFamily="34" charset="0"/>
              </a:rPr>
              <a:t> ; 57(11): 1179–1187.</a:t>
            </a:r>
          </a:p>
          <a:p>
            <a:endParaRPr lang="fr-FR" sz="1200">
              <a:latin typeface="Arial" panose="020B0604020202020204" pitchFamily="34" charset="0"/>
              <a:cs typeface="Arial" panose="020B0604020202020204" pitchFamily="34" charset="0"/>
            </a:endParaRPr>
          </a:p>
        </p:txBody>
      </p:sp>
      <p:grpSp>
        <p:nvGrpSpPr>
          <p:cNvPr id="7" name="Groupe 6">
            <a:extLst>
              <a:ext uri="{FF2B5EF4-FFF2-40B4-BE49-F238E27FC236}">
                <a16:creationId xmlns:a16="http://schemas.microsoft.com/office/drawing/2014/main" id="{14454173-8784-C6CA-3EC7-C52F0CE275BD}"/>
              </a:ext>
            </a:extLst>
          </p:cNvPr>
          <p:cNvGrpSpPr/>
          <p:nvPr/>
        </p:nvGrpSpPr>
        <p:grpSpPr>
          <a:xfrm>
            <a:off x="1458248" y="1409569"/>
            <a:ext cx="6413240" cy="2532504"/>
            <a:chOff x="1230572" y="1817744"/>
            <a:chExt cx="6682856" cy="2595992"/>
          </a:xfrm>
        </p:grpSpPr>
        <p:pic>
          <p:nvPicPr>
            <p:cNvPr id="11" name="Image 10">
              <a:extLst>
                <a:ext uri="{FF2B5EF4-FFF2-40B4-BE49-F238E27FC236}">
                  <a16:creationId xmlns:a16="http://schemas.microsoft.com/office/drawing/2014/main" id="{A162B638-1140-5E14-C416-0E3FD4AB3F97}"/>
                </a:ext>
              </a:extLst>
            </p:cNvPr>
            <p:cNvPicPr>
              <a:picLocks noChangeAspect="1"/>
            </p:cNvPicPr>
            <p:nvPr/>
          </p:nvPicPr>
          <p:blipFill>
            <a:blip r:embed="rId2"/>
            <a:stretch>
              <a:fillRect/>
            </a:stretch>
          </p:blipFill>
          <p:spPr>
            <a:xfrm>
              <a:off x="1230572" y="1817744"/>
              <a:ext cx="6682856" cy="2595992"/>
            </a:xfrm>
            <a:prstGeom prst="rect">
              <a:avLst/>
            </a:prstGeom>
          </p:spPr>
        </p:pic>
        <p:sp>
          <p:nvSpPr>
            <p:cNvPr id="3" name="Rectangle 2">
              <a:extLst>
                <a:ext uri="{FF2B5EF4-FFF2-40B4-BE49-F238E27FC236}">
                  <a16:creationId xmlns:a16="http://schemas.microsoft.com/office/drawing/2014/main" id="{2F925DE9-A6C3-575E-79EE-F324EFEAF8D4}"/>
                </a:ext>
              </a:extLst>
            </p:cNvPr>
            <p:cNvSpPr/>
            <p:nvPr/>
          </p:nvSpPr>
          <p:spPr>
            <a:xfrm>
              <a:off x="5482316" y="3564911"/>
              <a:ext cx="2218647" cy="221278"/>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43ADF9AD-1880-C2B1-7F29-1B26F050AE8C}"/>
                </a:ext>
              </a:extLst>
            </p:cNvPr>
            <p:cNvSpPr/>
            <p:nvPr/>
          </p:nvSpPr>
          <p:spPr>
            <a:xfrm>
              <a:off x="5482316" y="4088963"/>
              <a:ext cx="2218647" cy="221278"/>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6762147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01654A-E8DA-AF4D-6727-FACD72E148D0}"/>
              </a:ext>
            </a:extLst>
          </p:cNvPr>
          <p:cNvSpPr>
            <a:spLocks noGrp="1"/>
          </p:cNvSpPr>
          <p:nvPr>
            <p:ph type="ctrTitle"/>
          </p:nvPr>
        </p:nvSpPr>
        <p:spPr>
          <a:xfrm>
            <a:off x="2000250" y="2075818"/>
            <a:ext cx="5143500" cy="833653"/>
          </a:xfrm>
        </p:spPr>
        <p:style>
          <a:lnRef idx="2">
            <a:schemeClr val="accent1">
              <a:shade val="15000"/>
            </a:schemeClr>
          </a:lnRef>
          <a:fillRef idx="1">
            <a:schemeClr val="accent1"/>
          </a:fillRef>
          <a:effectRef idx="0">
            <a:schemeClr val="accent1"/>
          </a:effectRef>
          <a:fontRef idx="minor">
            <a:schemeClr val="lt1"/>
          </a:fontRef>
        </p:style>
        <p:txBody>
          <a:bodyPr>
            <a:normAutofit fontScale="90000"/>
          </a:bodyPr>
          <a:lstStyle/>
          <a:p>
            <a:r>
              <a:rPr lang="fr-FR" sz="4050"/>
              <a:t>Merci de votre attention </a:t>
            </a:r>
          </a:p>
        </p:txBody>
      </p:sp>
    </p:spTree>
    <p:extLst>
      <p:ext uri="{BB962C8B-B14F-4D97-AF65-F5344CB8AC3E}">
        <p14:creationId xmlns:p14="http://schemas.microsoft.com/office/powerpoint/2010/main" val="21167073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9282DA-4A23-704C-6A55-6DB74688BB2D}"/>
              </a:ext>
            </a:extLst>
          </p:cNvPr>
          <p:cNvSpPr>
            <a:spLocks noGrp="1"/>
          </p:cNvSpPr>
          <p:nvPr>
            <p:ph type="title"/>
          </p:nvPr>
        </p:nvSpPr>
        <p:spPr/>
        <p:txBody>
          <a:bodyPr/>
          <a:lstStyle/>
          <a:p>
            <a:r>
              <a:rPr lang="fr-FR"/>
              <a:t>Informations complémentaires si questions </a:t>
            </a:r>
          </a:p>
        </p:txBody>
      </p:sp>
      <p:sp>
        <p:nvSpPr>
          <p:cNvPr id="3" name="Espace réservé du texte 2">
            <a:extLst>
              <a:ext uri="{FF2B5EF4-FFF2-40B4-BE49-F238E27FC236}">
                <a16:creationId xmlns:a16="http://schemas.microsoft.com/office/drawing/2014/main" id="{54DED842-A107-3FF7-CCFF-E87B961199F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7C5EA86-7385-5642-D450-36A79E9452EF}"/>
              </a:ext>
            </a:extLst>
          </p:cNvPr>
          <p:cNvSpPr>
            <a:spLocks noGrp="1"/>
          </p:cNvSpPr>
          <p:nvPr>
            <p:ph type="sldNum" sz="quarter" idx="12"/>
          </p:nvPr>
        </p:nvSpPr>
        <p:spPr/>
        <p:txBody>
          <a:bodyPr/>
          <a:lstStyle/>
          <a:p>
            <a:fld id="{F93C23D3-25E0-47A9-A318-BF2710690F9F}" type="slidenum">
              <a:rPr lang="fr-FR" altLang="fr-FR" smtClean="0"/>
              <a:pPr/>
              <a:t>60</a:t>
            </a:fld>
            <a:endParaRPr lang="fr-FR" altLang="fr-FR"/>
          </a:p>
        </p:txBody>
      </p:sp>
    </p:spTree>
    <p:extLst>
      <p:ext uri="{BB962C8B-B14F-4D97-AF65-F5344CB8AC3E}">
        <p14:creationId xmlns:p14="http://schemas.microsoft.com/office/powerpoint/2010/main" val="1380770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DE88A7-3419-C9AD-3468-9A4FFF32F248}"/>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BDB8A7A1-3034-EAE4-B3EA-6A9FAF63430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C3D6EDA-F47A-EF69-4906-3558F387272D}"/>
              </a:ext>
            </a:extLst>
          </p:cNvPr>
          <p:cNvSpPr>
            <a:spLocks noGrp="1"/>
          </p:cNvSpPr>
          <p:nvPr>
            <p:ph type="sldNum" sz="quarter" idx="12"/>
          </p:nvPr>
        </p:nvSpPr>
        <p:spPr/>
        <p:txBody>
          <a:bodyPr/>
          <a:lstStyle/>
          <a:p>
            <a:fld id="{F93C23D3-25E0-47A9-A318-BF2710690F9F}" type="slidenum">
              <a:rPr lang="fr-FR" altLang="fr-FR" smtClean="0"/>
              <a:pPr/>
              <a:t>61</a:t>
            </a:fld>
            <a:endParaRPr lang="fr-FR" altLang="fr-FR"/>
          </a:p>
        </p:txBody>
      </p:sp>
    </p:spTree>
    <p:extLst>
      <p:ext uri="{BB962C8B-B14F-4D97-AF65-F5344CB8AC3E}">
        <p14:creationId xmlns:p14="http://schemas.microsoft.com/office/powerpoint/2010/main" val="8509293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447730-7B67-A6D8-EC89-765EF737BD3D}"/>
              </a:ext>
            </a:extLst>
          </p:cNvPr>
          <p:cNvSpPr>
            <a:spLocks noGrp="1"/>
          </p:cNvSpPr>
          <p:nvPr>
            <p:ph type="title"/>
          </p:nvPr>
        </p:nvSpPr>
        <p:spPr/>
        <p:txBody>
          <a:bodyPr>
            <a:noAutofit/>
          </a:bodyPr>
          <a:lstStyle/>
          <a:p>
            <a:r>
              <a:rPr lang="fr-FR" sz="2800">
                <a:latin typeface="Arial" panose="020B0604020202020204" pitchFamily="34" charset="0"/>
                <a:cs typeface="Arial" panose="020B0604020202020204" pitchFamily="34" charset="0"/>
              </a:rPr>
              <a:t>AP immuno-allergiques  : </a:t>
            </a:r>
            <a:r>
              <a:rPr lang="fr-FR" sz="2800"/>
              <a:t>facteurs favorisants </a:t>
            </a:r>
            <a:endParaRPr lang="fr-FR" sz="2800">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1E5526B8-1885-1A7D-F7B7-48F22F2CBF59}"/>
              </a:ext>
            </a:extLst>
          </p:cNvPr>
          <p:cNvSpPr>
            <a:spLocks noGrp="1"/>
          </p:cNvSpPr>
          <p:nvPr>
            <p:ph idx="1"/>
          </p:nvPr>
        </p:nvSpPr>
        <p:spPr/>
        <p:txBody>
          <a:bodyPr>
            <a:normAutofit/>
          </a:bodyPr>
          <a:lstStyle/>
          <a:p>
            <a:pPr>
              <a:spcAft>
                <a:spcPts val="450"/>
              </a:spcAft>
            </a:pPr>
            <a:r>
              <a:rPr lang="fr-FR" b="1">
                <a:latin typeface="Arial" panose="020B0604020202020204" pitchFamily="34" charset="0"/>
                <a:cs typeface="Arial" panose="020B0604020202020204" pitchFamily="34" charset="0"/>
              </a:rPr>
              <a:t>Intensité de l’exposition  : </a:t>
            </a:r>
            <a:r>
              <a:rPr lang="fr-FR">
                <a:latin typeface="Arial" panose="020B0604020202020204" pitchFamily="34" charset="0"/>
                <a:cs typeface="Arial" panose="020B0604020202020204" pitchFamily="34" charset="0"/>
              </a:rPr>
              <a:t>rôle péjoratif des pics?</a:t>
            </a:r>
            <a:endParaRPr lang="fr-FR" sz="1050">
              <a:latin typeface="Arial" panose="020B0604020202020204" pitchFamily="34" charset="0"/>
              <a:cs typeface="Arial" panose="020B0604020202020204" pitchFamily="34" charset="0"/>
            </a:endParaRPr>
          </a:p>
          <a:p>
            <a:pPr>
              <a:spcAft>
                <a:spcPts val="450"/>
              </a:spcAft>
            </a:pPr>
            <a:r>
              <a:rPr lang="fr-FR" b="1">
                <a:latin typeface="Arial" panose="020B0604020202020204" pitchFamily="34" charset="0"/>
                <a:cs typeface="Arial" panose="020B0604020202020204" pitchFamily="34" charset="0"/>
              </a:rPr>
              <a:t>Atopie </a:t>
            </a:r>
            <a:r>
              <a:rPr lang="fr-FR" sz="1500">
                <a:latin typeface="Arial" panose="020B0604020202020204" pitchFamily="34" charset="0"/>
                <a:cs typeface="Arial" panose="020B0604020202020204" pitchFamily="34" charset="0"/>
              </a:rPr>
              <a:t>Pour les agents de HPM uniquement</a:t>
            </a:r>
          </a:p>
          <a:p>
            <a:pPr>
              <a:spcAft>
                <a:spcPts val="450"/>
              </a:spcAft>
            </a:pPr>
            <a:r>
              <a:rPr lang="fr-FR" b="1">
                <a:latin typeface="Arial" panose="020B0604020202020204" pitchFamily="34" charset="0"/>
                <a:cs typeface="Arial" panose="020B0604020202020204" pitchFamily="34" charset="0"/>
              </a:rPr>
              <a:t>Tabac </a:t>
            </a:r>
            <a:r>
              <a:rPr lang="fr-FR" sz="1500">
                <a:latin typeface="Arial" panose="020B0604020202020204" pitchFamily="34" charset="0"/>
                <a:cs typeface="Arial" panose="020B0604020202020204" pitchFamily="34" charset="0"/>
              </a:rPr>
              <a:t>Facteur favorisant la sensibilisation Rôle plus controversée dans l’expression clinique</a:t>
            </a:r>
          </a:p>
          <a:p>
            <a:pPr>
              <a:spcAft>
                <a:spcPts val="450"/>
              </a:spcAft>
            </a:pPr>
            <a:r>
              <a:rPr lang="fr-FR" b="1"/>
              <a:t>Génétique  </a:t>
            </a:r>
            <a:r>
              <a:rPr lang="fr-FR" sz="1500"/>
              <a:t>Particularités génomiques (polymorphismes, mutations) Modifications épigénétiques</a:t>
            </a:r>
          </a:p>
          <a:p>
            <a:pPr>
              <a:spcAft>
                <a:spcPts val="450"/>
              </a:spcAft>
            </a:pPr>
            <a:endParaRPr lang="fr-FR" sz="1500">
              <a:latin typeface="Arial" panose="020B0604020202020204" pitchFamily="34" charset="0"/>
              <a:cs typeface="Arial" panose="020B0604020202020204" pitchFamily="34" charset="0"/>
            </a:endParaRPr>
          </a:p>
          <a:p>
            <a:endParaRPr lang="fr-FR"/>
          </a:p>
        </p:txBody>
      </p:sp>
      <p:sp>
        <p:nvSpPr>
          <p:cNvPr id="4" name="Espace réservé du numéro de diapositive 3">
            <a:extLst>
              <a:ext uri="{FF2B5EF4-FFF2-40B4-BE49-F238E27FC236}">
                <a16:creationId xmlns:a16="http://schemas.microsoft.com/office/drawing/2014/main" id="{E2C3C17B-29FA-D1FB-34B5-27D34CF36E72}"/>
              </a:ext>
            </a:extLst>
          </p:cNvPr>
          <p:cNvSpPr>
            <a:spLocks noGrp="1"/>
          </p:cNvSpPr>
          <p:nvPr>
            <p:ph type="sldNum" sz="quarter" idx="12"/>
          </p:nvPr>
        </p:nvSpPr>
        <p:spPr/>
        <p:txBody>
          <a:bodyPr/>
          <a:lstStyle/>
          <a:p>
            <a:fld id="{CC7A3658-E897-4E5D-B63D-00541B617174}" type="slidenum">
              <a:rPr lang="fr-FR" altLang="fr-FR" smtClean="0"/>
              <a:pPr/>
              <a:t>62</a:t>
            </a:fld>
            <a:endParaRPr lang="fr-FR" altLang="fr-FR"/>
          </a:p>
        </p:txBody>
      </p:sp>
    </p:spTree>
    <p:extLst>
      <p:ext uri="{BB962C8B-B14F-4D97-AF65-F5344CB8AC3E}">
        <p14:creationId xmlns:p14="http://schemas.microsoft.com/office/powerpoint/2010/main" val="42334136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r 11"/>
          <p:cNvGrpSpPr/>
          <p:nvPr/>
        </p:nvGrpSpPr>
        <p:grpSpPr>
          <a:xfrm>
            <a:off x="1143000" y="2186"/>
            <a:ext cx="6898008" cy="1300903"/>
            <a:chOff x="0" y="2914"/>
            <a:chExt cx="9197344" cy="1734537"/>
          </a:xfrm>
        </p:grpSpPr>
        <p:pic>
          <p:nvPicPr>
            <p:cNvPr id="13"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r="6285"/>
            <a:stretch/>
          </p:blipFill>
          <p:spPr bwMode="auto">
            <a:xfrm>
              <a:off x="0" y="2914"/>
              <a:ext cx="9197344" cy="173453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 name="Image 13"/>
            <p:cNvPicPr>
              <a:picLocks noChangeAspect="1"/>
            </p:cNvPicPr>
            <p:nvPr/>
          </p:nvPicPr>
          <p:blipFill>
            <a:blip r:embed="rId3"/>
            <a:stretch>
              <a:fillRect/>
            </a:stretch>
          </p:blipFill>
          <p:spPr>
            <a:xfrm>
              <a:off x="6119919" y="517754"/>
              <a:ext cx="3077425" cy="233773"/>
            </a:xfrm>
            <a:prstGeom prst="rect">
              <a:avLst/>
            </a:prstGeom>
          </p:spPr>
        </p:pic>
      </p:grpSp>
      <p:sp>
        <p:nvSpPr>
          <p:cNvPr id="2" name="Titre 1"/>
          <p:cNvSpPr>
            <a:spLocks noGrp="1"/>
          </p:cNvSpPr>
          <p:nvPr>
            <p:ph type="title"/>
          </p:nvPr>
        </p:nvSpPr>
        <p:spPr/>
        <p:txBody>
          <a:bodyPr/>
          <a:lstStyle/>
          <a:p>
            <a:pPr>
              <a:lnSpc>
                <a:spcPct val="100000"/>
              </a:lnSpc>
            </a:pPr>
            <a:r>
              <a:rPr lang="en-US" sz="3300"/>
              <a:t> </a:t>
            </a:r>
            <a:endParaRPr lang="en-US" sz="2400"/>
          </a:p>
        </p:txBody>
      </p:sp>
      <p:pic>
        <p:nvPicPr>
          <p:cNvPr id="512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06364" y="1150144"/>
            <a:ext cx="4031039" cy="38732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8" name="Connecteur droit 7"/>
          <p:cNvCxnSpPr/>
          <p:nvPr/>
        </p:nvCxnSpPr>
        <p:spPr>
          <a:xfrm>
            <a:off x="2879644" y="2000250"/>
            <a:ext cx="1806656" cy="0"/>
          </a:xfrm>
          <a:prstGeom prst="line">
            <a:avLst/>
          </a:prstGeom>
          <a:ln/>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a:off x="2879644" y="2771775"/>
            <a:ext cx="1806656" cy="7144"/>
          </a:xfrm>
          <a:prstGeom prst="line">
            <a:avLst/>
          </a:prstGeom>
          <a:ln>
            <a:solidFill>
              <a:srgbClr val="C00000"/>
            </a:solidFill>
          </a:ln>
        </p:spPr>
        <p:style>
          <a:lnRef idx="2">
            <a:schemeClr val="accent2"/>
          </a:lnRef>
          <a:fillRef idx="0">
            <a:schemeClr val="accent2"/>
          </a:fillRef>
          <a:effectRef idx="1">
            <a:schemeClr val="accent2"/>
          </a:effectRef>
          <a:fontRef idx="minor">
            <a:schemeClr val="tx1"/>
          </a:fontRef>
        </p:style>
      </p:cxnSp>
      <p:cxnSp>
        <p:nvCxnSpPr>
          <p:cNvPr id="17" name="Connecteur droit 16"/>
          <p:cNvCxnSpPr/>
          <p:nvPr/>
        </p:nvCxnSpPr>
        <p:spPr>
          <a:xfrm>
            <a:off x="2879644" y="3521869"/>
            <a:ext cx="1806656" cy="7144"/>
          </a:xfrm>
          <a:prstGeom prst="line">
            <a:avLst/>
          </a:prstGeom>
          <a:ln>
            <a:solidFill>
              <a:srgbClr val="C00000"/>
            </a:solidFill>
          </a:ln>
        </p:spPr>
        <p:style>
          <a:lnRef idx="2">
            <a:schemeClr val="accent2"/>
          </a:lnRef>
          <a:fillRef idx="0">
            <a:schemeClr val="accent2"/>
          </a:fillRef>
          <a:effectRef idx="1">
            <a:schemeClr val="accent2"/>
          </a:effectRef>
          <a:fontRef idx="minor">
            <a:schemeClr val="tx1"/>
          </a:fontRef>
        </p:style>
      </p:cxnSp>
      <p:cxnSp>
        <p:nvCxnSpPr>
          <p:cNvPr id="18" name="Connecteur droit 17"/>
          <p:cNvCxnSpPr/>
          <p:nvPr/>
        </p:nvCxnSpPr>
        <p:spPr>
          <a:xfrm>
            <a:off x="3396139" y="4293394"/>
            <a:ext cx="1868805" cy="7144"/>
          </a:xfrm>
          <a:prstGeom prst="line">
            <a:avLst/>
          </a:prstGeom>
          <a:ln>
            <a:solidFill>
              <a:srgbClr val="C00000"/>
            </a:solidFill>
          </a:ln>
        </p:spPr>
        <p:style>
          <a:lnRef idx="2">
            <a:schemeClr val="accent2"/>
          </a:lnRef>
          <a:fillRef idx="0">
            <a:schemeClr val="accent2"/>
          </a:fillRef>
          <a:effectRef idx="1">
            <a:schemeClr val="accent2"/>
          </a:effectRef>
          <a:fontRef idx="minor">
            <a:schemeClr val="tx1"/>
          </a:fontRef>
        </p:style>
      </p:cxnSp>
      <p:sp>
        <p:nvSpPr>
          <p:cNvPr id="22" name="Rectangle 21"/>
          <p:cNvSpPr/>
          <p:nvPr/>
        </p:nvSpPr>
        <p:spPr>
          <a:xfrm>
            <a:off x="2506364" y="1200150"/>
            <a:ext cx="3887292" cy="385763"/>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 name="Rectangle 22"/>
          <p:cNvSpPr/>
          <p:nvPr/>
        </p:nvSpPr>
        <p:spPr>
          <a:xfrm>
            <a:off x="4972050" y="4750594"/>
            <a:ext cx="1493044" cy="192881"/>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627710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lstStyle/>
          <a:p>
            <a:endParaRPr lang="en-US"/>
          </a:p>
        </p:txBody>
      </p:sp>
      <p:sp>
        <p:nvSpPr>
          <p:cNvPr id="12" name="Espace réservé du texte 11"/>
          <p:cNvSpPr>
            <a:spLocks noGrp="1"/>
          </p:cNvSpPr>
          <p:nvPr>
            <p:ph type="body" idx="1"/>
          </p:nvPr>
        </p:nvSpPr>
        <p:spPr>
          <a:xfrm>
            <a:off x="1485900" y="1319552"/>
            <a:ext cx="3030141" cy="644979"/>
          </a:xfrm>
        </p:spPr>
        <p:style>
          <a:lnRef idx="1">
            <a:schemeClr val="accent1"/>
          </a:lnRef>
          <a:fillRef idx="3">
            <a:schemeClr val="accent1"/>
          </a:fillRef>
          <a:effectRef idx="2">
            <a:schemeClr val="accent1"/>
          </a:effectRef>
          <a:fontRef idx="minor">
            <a:schemeClr val="lt1"/>
          </a:fontRef>
        </p:style>
        <p:txBody>
          <a:bodyPr/>
          <a:lstStyle/>
          <a:p>
            <a:r>
              <a:rPr lang="en-US"/>
              <a:t>Conclusions</a:t>
            </a:r>
          </a:p>
          <a:p>
            <a:r>
              <a:rPr lang="en-US"/>
              <a:t>de  </a:t>
            </a:r>
            <a:r>
              <a:rPr lang="en-US" err="1"/>
              <a:t>Pralong</a:t>
            </a:r>
            <a:r>
              <a:rPr lang="en-US"/>
              <a:t> et </a:t>
            </a:r>
            <a:r>
              <a:rPr lang="en-US" err="1"/>
              <a:t>Coll</a:t>
            </a:r>
            <a:endParaRPr lang="en-US"/>
          </a:p>
        </p:txBody>
      </p:sp>
      <p:sp>
        <p:nvSpPr>
          <p:cNvPr id="13" name="Espace réservé du texte 12"/>
          <p:cNvSpPr>
            <a:spLocks noGrp="1"/>
          </p:cNvSpPr>
          <p:nvPr>
            <p:ph type="body" sz="quarter" idx="3"/>
          </p:nvPr>
        </p:nvSpPr>
        <p:spPr>
          <a:xfrm>
            <a:off x="4629151" y="1319552"/>
            <a:ext cx="3031331" cy="644979"/>
          </a:xfrm>
        </p:spPr>
        <p:style>
          <a:lnRef idx="1">
            <a:schemeClr val="accent2"/>
          </a:lnRef>
          <a:fillRef idx="3">
            <a:schemeClr val="accent2"/>
          </a:fillRef>
          <a:effectRef idx="2">
            <a:schemeClr val="accent2"/>
          </a:effectRef>
          <a:fontRef idx="minor">
            <a:schemeClr val="lt1"/>
          </a:fontRef>
        </p:style>
        <p:txBody>
          <a:bodyPr/>
          <a:lstStyle/>
          <a:p>
            <a:r>
              <a:rPr lang="en-US" err="1"/>
              <a:t>Controverse</a:t>
            </a:r>
            <a:r>
              <a:rPr lang="en-US"/>
              <a:t> : </a:t>
            </a:r>
            <a:r>
              <a:rPr lang="en-US" err="1"/>
              <a:t>réponse</a:t>
            </a:r>
            <a:r>
              <a:rPr lang="en-US"/>
              <a:t> de G. Walters et </a:t>
            </a:r>
            <a:r>
              <a:rPr lang="en-US" err="1"/>
              <a:t>Coll</a:t>
            </a:r>
            <a:r>
              <a:rPr lang="en-US"/>
              <a:t> </a:t>
            </a:r>
          </a:p>
        </p:txBody>
      </p:sp>
      <p:sp>
        <p:nvSpPr>
          <p:cNvPr id="4" name="Espace réservé du contenu 3"/>
          <p:cNvSpPr>
            <a:spLocks noGrp="1"/>
          </p:cNvSpPr>
          <p:nvPr>
            <p:ph sz="quarter" idx="13"/>
          </p:nvPr>
        </p:nvSpPr>
        <p:spPr>
          <a:xfrm>
            <a:off x="1484805" y="2024420"/>
            <a:ext cx="3031236" cy="2935224"/>
          </a:xfrm>
        </p:spPr>
        <p:style>
          <a:lnRef idx="2">
            <a:schemeClr val="accent1"/>
          </a:lnRef>
          <a:fillRef idx="1">
            <a:schemeClr val="lt1"/>
          </a:fillRef>
          <a:effectRef idx="0">
            <a:schemeClr val="accent1"/>
          </a:effectRef>
          <a:fontRef idx="minor">
            <a:schemeClr val="dk1"/>
          </a:fontRef>
        </p:style>
        <p:txBody>
          <a:bodyPr>
            <a:normAutofit lnSpcReduction="10000"/>
          </a:bodyPr>
          <a:lstStyle/>
          <a:p>
            <a:pPr marL="0" indent="0" algn="ctr"/>
            <a:r>
              <a:rPr lang="fr-FR" sz="1500" b="1">
                <a:solidFill>
                  <a:schemeClr val="accent1">
                    <a:lumMod val="75000"/>
                  </a:schemeClr>
                </a:solidFill>
              </a:rPr>
              <a:t>Si HRBNS Négative</a:t>
            </a:r>
          </a:p>
          <a:p>
            <a:pPr marL="0" indent="0" algn="ctr"/>
            <a:r>
              <a:rPr lang="fr-FR" sz="1500" b="1">
                <a:solidFill>
                  <a:schemeClr val="accent1">
                    <a:lumMod val="75000"/>
                  </a:schemeClr>
                </a:solidFill>
              </a:rPr>
              <a:t>faite en période d’activité professionnelle  </a:t>
            </a:r>
          </a:p>
          <a:p>
            <a:pPr marL="0" indent="0" algn="ctr"/>
            <a:endParaRPr lang="fr-FR" sz="1500" b="1">
              <a:solidFill>
                <a:schemeClr val="accent1">
                  <a:lumMod val="75000"/>
                </a:schemeClr>
              </a:solidFill>
            </a:endParaRPr>
          </a:p>
          <a:p>
            <a:pPr>
              <a:buFont typeface="Symbol"/>
              <a:buChar char="Þ"/>
            </a:pPr>
            <a:r>
              <a:rPr lang="fr-FR" sz="1500" b="1">
                <a:solidFill>
                  <a:schemeClr val="accent1">
                    <a:lumMod val="75000"/>
                  </a:schemeClr>
                </a:solidFill>
              </a:rPr>
              <a:t>Probabilité AP faible</a:t>
            </a:r>
          </a:p>
          <a:p>
            <a:pPr>
              <a:buFont typeface="Symbol"/>
              <a:buChar char="Þ"/>
            </a:pPr>
            <a:endParaRPr lang="fr-FR" sz="1500" b="1">
              <a:solidFill>
                <a:schemeClr val="accent1">
                  <a:lumMod val="75000"/>
                </a:schemeClr>
              </a:solidFill>
            </a:endParaRPr>
          </a:p>
          <a:p>
            <a:pPr>
              <a:buFont typeface="Symbol"/>
              <a:buChar char="Þ"/>
            </a:pPr>
            <a:r>
              <a:rPr lang="fr-FR" sz="1500" b="1">
                <a:solidFill>
                  <a:schemeClr val="accent1">
                    <a:lumMod val="75000"/>
                  </a:schemeClr>
                </a:solidFill>
              </a:rPr>
              <a:t>TPS inutile</a:t>
            </a:r>
          </a:p>
          <a:p>
            <a:pPr>
              <a:buFont typeface="Symbol"/>
              <a:buChar char="Þ"/>
            </a:pPr>
            <a:endParaRPr lang="fr-FR" sz="1500"/>
          </a:p>
          <a:p>
            <a:pPr marL="0" indent="0"/>
            <a:r>
              <a:rPr lang="fr-FR" sz="1350" i="1"/>
              <a:t>Mais TPS possible en fonction des éléments cliniques associés du suivi journal de DEP et si possible de l’expectoration induite</a:t>
            </a:r>
          </a:p>
          <a:p>
            <a:pPr algn="ctr">
              <a:buFont typeface="Symbol"/>
              <a:buChar char="Þ"/>
            </a:pPr>
            <a:endParaRPr lang="fr-FR" sz="1500"/>
          </a:p>
          <a:p>
            <a:endParaRPr lang="en-US"/>
          </a:p>
        </p:txBody>
      </p:sp>
      <p:sp>
        <p:nvSpPr>
          <p:cNvPr id="14" name="Espace réservé du contenu 13"/>
          <p:cNvSpPr>
            <a:spLocks noGrp="1"/>
          </p:cNvSpPr>
          <p:nvPr>
            <p:ph sz="quarter" idx="14"/>
          </p:nvPr>
        </p:nvSpPr>
        <p:spPr>
          <a:xfrm>
            <a:off x="4633151" y="1964532"/>
            <a:ext cx="3031236" cy="2934890"/>
          </a:xfrm>
        </p:spPr>
        <p:style>
          <a:lnRef idx="2">
            <a:schemeClr val="accent2"/>
          </a:lnRef>
          <a:fillRef idx="1">
            <a:schemeClr val="lt1"/>
          </a:fillRef>
          <a:effectRef idx="0">
            <a:schemeClr val="accent2"/>
          </a:effectRef>
          <a:fontRef idx="minor">
            <a:schemeClr val="dk1"/>
          </a:fontRef>
        </p:style>
        <p:txBody>
          <a:bodyPr>
            <a:normAutofit/>
          </a:bodyPr>
          <a:lstStyle/>
          <a:p>
            <a:endParaRPr lang="en-US"/>
          </a:p>
          <a:p>
            <a:endParaRPr lang="en-US"/>
          </a:p>
          <a:p>
            <a:endParaRPr lang="en-US" sz="1500"/>
          </a:p>
          <a:p>
            <a:r>
              <a:rPr lang="fr-FR" sz="1500"/>
              <a:t>Plusieurs cas d’AP, notamment avec agent BPM  avec TPS + et HRBNS  -</a:t>
            </a:r>
          </a:p>
          <a:p>
            <a:endParaRPr lang="fr-FR" sz="1500"/>
          </a:p>
          <a:p>
            <a:r>
              <a:rPr lang="fr-FR" sz="1500"/>
              <a:t>Conclusion : absence d’HRBNS ne doit pas limiter envoi en centre spécialisé pour TPS</a:t>
            </a:r>
            <a:endParaRPr lang="en-US" sz="1500"/>
          </a:p>
        </p:txBody>
      </p:sp>
      <p:grpSp>
        <p:nvGrpSpPr>
          <p:cNvPr id="16" name="Groupe 15"/>
          <p:cNvGrpSpPr/>
          <p:nvPr/>
        </p:nvGrpSpPr>
        <p:grpSpPr>
          <a:xfrm>
            <a:off x="4711732" y="2008393"/>
            <a:ext cx="2838355" cy="815244"/>
            <a:chOff x="4929759" y="2638615"/>
            <a:chExt cx="3784473" cy="1086992"/>
          </a:xfrm>
        </p:grpSpPr>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929759" y="2638615"/>
              <a:ext cx="3114675" cy="104203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71032" y="3325557"/>
              <a:ext cx="2743200" cy="4000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sp>
        <p:nvSpPr>
          <p:cNvPr id="19" name="Espace réservé du texte 11"/>
          <p:cNvSpPr txBox="1">
            <a:spLocks/>
          </p:cNvSpPr>
          <p:nvPr/>
        </p:nvSpPr>
        <p:spPr>
          <a:xfrm>
            <a:off x="1486995" y="1363414"/>
            <a:ext cx="3030141" cy="644979"/>
          </a:xfrm>
          <a:prstGeom prst="rect">
            <a:avLst/>
          </a:prstGeom>
        </p:spPr>
        <p:style>
          <a:lnRef idx="1">
            <a:schemeClr val="accent1"/>
          </a:lnRef>
          <a:fillRef idx="3">
            <a:schemeClr val="accent1"/>
          </a:fillRef>
          <a:effectRef idx="2">
            <a:schemeClr val="accent1"/>
          </a:effectRef>
          <a:fontRef idx="minor">
            <a:schemeClr val="lt1"/>
          </a:fontRef>
        </p:style>
        <p:txBody>
          <a:bodyPr vert="horz" lIns="68580" tIns="34290" rIns="68580" bIns="34290" rtlCol="0" anchor="b">
            <a:noAutofit/>
          </a:bodyPr>
          <a:lstStyle>
            <a:lvl1pPr marL="0" indent="0" algn="ctr" defTabSz="914400" rtl="0" eaLnBrk="1" latinLnBrk="0" hangingPunct="1">
              <a:spcBef>
                <a:spcPct val="20000"/>
              </a:spcBef>
              <a:buFont typeface="Arial" pitchFamily="34" charset="0"/>
              <a:buNone/>
              <a:defRPr sz="2400" b="0" kern="1200">
                <a:solidFill>
                  <a:schemeClr val="lt1"/>
                </a:solidFill>
                <a:latin typeface="+mn-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lt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lt1"/>
                </a:solidFill>
                <a:latin typeface="+mn-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lt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lt1"/>
                </a:solidFill>
                <a:latin typeface="+mn-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lt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lt1"/>
                </a:solidFill>
                <a:latin typeface="+mn-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lt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lt1"/>
                </a:solidFill>
                <a:latin typeface="+mn-lt"/>
                <a:ea typeface="+mn-ea"/>
                <a:cs typeface="+mn-cs"/>
              </a:defRPr>
            </a:lvl9pPr>
          </a:lstStyle>
          <a:p>
            <a:r>
              <a:rPr lang="en-US" sz="1800" err="1"/>
              <a:t>Réponse</a:t>
            </a:r>
            <a:r>
              <a:rPr lang="en-US" sz="1800"/>
              <a:t> </a:t>
            </a:r>
          </a:p>
          <a:p>
            <a:r>
              <a:rPr lang="en-US" sz="1800"/>
              <a:t>De C. </a:t>
            </a:r>
            <a:r>
              <a:rPr lang="en-US" sz="1800" err="1"/>
              <a:t>Lemière</a:t>
            </a:r>
            <a:r>
              <a:rPr lang="en-US" sz="1800"/>
              <a:t> et </a:t>
            </a:r>
            <a:r>
              <a:rPr lang="en-US" sz="1800" err="1"/>
              <a:t>Coll</a:t>
            </a:r>
            <a:endParaRPr lang="en-US" sz="1800"/>
          </a:p>
        </p:txBody>
      </p:sp>
      <p:sp>
        <p:nvSpPr>
          <p:cNvPr id="20" name="Espace réservé du contenu 3"/>
          <p:cNvSpPr txBox="1">
            <a:spLocks/>
          </p:cNvSpPr>
          <p:nvPr/>
        </p:nvSpPr>
        <p:spPr>
          <a:xfrm>
            <a:off x="1484805" y="2024420"/>
            <a:ext cx="3031236" cy="2935224"/>
          </a:xfrm>
          <a:prstGeom prst="rect">
            <a:avLst/>
          </a:prstGeom>
        </p:spPr>
        <p:style>
          <a:lnRef idx="2">
            <a:schemeClr val="accent1"/>
          </a:lnRef>
          <a:fillRef idx="1">
            <a:schemeClr val="lt1"/>
          </a:fillRef>
          <a:effectRef idx="0">
            <a:schemeClr val="accent1"/>
          </a:effectRef>
          <a:fontRef idx="minor">
            <a:schemeClr val="dk1"/>
          </a:fontRef>
        </p:style>
        <p:txBody>
          <a:bodyPr vert="horz" lIns="68580" tIns="34290" rIns="68580" bIns="34290" rtlCol="0">
            <a:normAutofit/>
          </a:bodyPr>
          <a:lstStyle>
            <a:lvl1pPr marL="342900" indent="-3429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dk1"/>
                </a:solidFill>
                <a:latin typeface="+mn-lt"/>
                <a:ea typeface="+mn-ea"/>
                <a:cs typeface="+mn-cs"/>
              </a:defRPr>
            </a:lvl9pPr>
          </a:lstStyle>
          <a:p>
            <a:pPr marL="0" indent="0" algn="ctr">
              <a:buNone/>
            </a:pPr>
            <a:r>
              <a:rPr lang="fr-FR" sz="1500" b="1">
                <a:solidFill>
                  <a:schemeClr val="accent1">
                    <a:lumMod val="75000"/>
                  </a:schemeClr>
                </a:solidFill>
              </a:rPr>
              <a:t>Etude Se, </a:t>
            </a:r>
            <a:r>
              <a:rPr lang="fr-FR" sz="1500" b="1" err="1">
                <a:solidFill>
                  <a:schemeClr val="accent1">
                    <a:lumMod val="75000"/>
                  </a:schemeClr>
                </a:solidFill>
              </a:rPr>
              <a:t>Sp</a:t>
            </a:r>
            <a:r>
              <a:rPr lang="fr-FR" sz="1500" b="1">
                <a:solidFill>
                  <a:schemeClr val="accent1">
                    <a:lumMod val="75000"/>
                  </a:schemeClr>
                </a:solidFill>
              </a:rPr>
              <a:t>, VPP, VPN </a:t>
            </a:r>
          </a:p>
          <a:p>
            <a:pPr marL="0" indent="0" algn="ctr">
              <a:buNone/>
            </a:pPr>
            <a:r>
              <a:rPr lang="fr-FR" sz="1500" b="1">
                <a:solidFill>
                  <a:schemeClr val="accent1">
                    <a:lumMod val="75000"/>
                  </a:schemeClr>
                </a:solidFill>
              </a:rPr>
              <a:t>sur grand nombre de sujets</a:t>
            </a:r>
          </a:p>
          <a:p>
            <a:pPr marL="0" indent="0" algn="ctr">
              <a:buNone/>
            </a:pPr>
            <a:endParaRPr lang="fr-FR" sz="1500" b="1">
              <a:solidFill>
                <a:schemeClr val="accent1">
                  <a:lumMod val="75000"/>
                </a:schemeClr>
              </a:solidFill>
            </a:endParaRPr>
          </a:p>
          <a:p>
            <a:pPr marL="0" indent="0">
              <a:buNone/>
            </a:pPr>
            <a:r>
              <a:rPr lang="fr-FR" sz="1500" b="1">
                <a:solidFill>
                  <a:schemeClr val="accent1">
                    <a:lumMod val="75000"/>
                  </a:schemeClr>
                </a:solidFill>
              </a:rPr>
              <a:t>Si Absence de TPS en cas d’HRBNS </a:t>
            </a:r>
            <a:r>
              <a:rPr lang="fr-FR" sz="1500" b="1" err="1">
                <a:solidFill>
                  <a:schemeClr val="accent1">
                    <a:lumMod val="75000"/>
                  </a:schemeClr>
                </a:solidFill>
              </a:rPr>
              <a:t>nég</a:t>
            </a:r>
            <a:r>
              <a:rPr lang="fr-FR" sz="1500" b="1">
                <a:solidFill>
                  <a:schemeClr val="accent1">
                    <a:lumMod val="75000"/>
                  </a:schemeClr>
                </a:solidFill>
              </a:rPr>
              <a:t>.</a:t>
            </a:r>
          </a:p>
          <a:p>
            <a:pPr marL="0" indent="0">
              <a:buNone/>
            </a:pPr>
            <a:r>
              <a:rPr lang="fr-FR" sz="1500" b="1">
                <a:solidFill>
                  <a:schemeClr val="accent1">
                    <a:lumMod val="75000"/>
                  </a:schemeClr>
                </a:solidFill>
              </a:rPr>
              <a:t> =&gt; risque de non diagnostic AP concerne peu de sujets</a:t>
            </a:r>
          </a:p>
          <a:p>
            <a:pPr>
              <a:buFont typeface="Symbol"/>
              <a:buChar char="Þ"/>
            </a:pPr>
            <a:endParaRPr lang="fr-FR" sz="1500" b="1">
              <a:solidFill>
                <a:schemeClr val="accent1">
                  <a:lumMod val="75000"/>
                </a:schemeClr>
              </a:solidFill>
            </a:endParaRPr>
          </a:p>
          <a:p>
            <a:pPr>
              <a:buFont typeface="Symbol"/>
              <a:buChar char="Þ"/>
            </a:pPr>
            <a:r>
              <a:rPr lang="fr-FR" sz="1350" i="1"/>
              <a:t>Proposition TPS possible si HRBNS </a:t>
            </a:r>
            <a:r>
              <a:rPr lang="fr-FR" sz="1350" i="1" err="1"/>
              <a:t>neg</a:t>
            </a:r>
            <a:r>
              <a:rPr lang="fr-FR" sz="1350" i="1"/>
              <a:t>. Uniquement si suivi DEP en faveur AP</a:t>
            </a:r>
          </a:p>
          <a:p>
            <a:pPr algn="ctr">
              <a:buFont typeface="Symbol"/>
              <a:buChar char="Þ"/>
            </a:pPr>
            <a:endParaRPr lang="fr-FR" sz="1500"/>
          </a:p>
          <a:p>
            <a:endParaRPr lang="en-US" sz="1800"/>
          </a:p>
        </p:txBody>
      </p:sp>
      <p:grpSp>
        <p:nvGrpSpPr>
          <p:cNvPr id="15" name="Grouper 14"/>
          <p:cNvGrpSpPr/>
          <p:nvPr/>
        </p:nvGrpSpPr>
        <p:grpSpPr>
          <a:xfrm>
            <a:off x="1143000" y="2186"/>
            <a:ext cx="6898008" cy="1300903"/>
            <a:chOff x="0" y="2914"/>
            <a:chExt cx="9197344" cy="1734537"/>
          </a:xfrm>
        </p:grpSpPr>
        <p:pic>
          <p:nvPicPr>
            <p:cNvPr id="17"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r="6285"/>
            <a:stretch/>
          </p:blipFill>
          <p:spPr bwMode="auto">
            <a:xfrm>
              <a:off x="0" y="2914"/>
              <a:ext cx="9197344" cy="173453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8" name="Image 17"/>
            <p:cNvPicPr>
              <a:picLocks noChangeAspect="1"/>
            </p:cNvPicPr>
            <p:nvPr/>
          </p:nvPicPr>
          <p:blipFill>
            <a:blip r:embed="rId5"/>
            <a:stretch>
              <a:fillRect/>
            </a:stretch>
          </p:blipFill>
          <p:spPr>
            <a:xfrm>
              <a:off x="6119919" y="517754"/>
              <a:ext cx="3077425" cy="233773"/>
            </a:xfrm>
            <a:prstGeom prst="rect">
              <a:avLst/>
            </a:prstGeom>
          </p:spPr>
        </p:pic>
      </p:grpSp>
    </p:spTree>
    <p:extLst>
      <p:ext uri="{BB962C8B-B14F-4D97-AF65-F5344CB8AC3E}">
        <p14:creationId xmlns:p14="http://schemas.microsoft.com/office/powerpoint/2010/main" val="321419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P spid="14" grpId="0" uiExpand="1" build="p" animBg="1"/>
      <p:bldP spid="19" grpId="0" animBg="1"/>
      <p:bldP spid="2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31B29-BCA8-4302-6F28-4A7B5888ED78}"/>
              </a:ext>
            </a:extLst>
          </p:cNvPr>
          <p:cNvSpPr>
            <a:spLocks noGrp="1"/>
          </p:cNvSpPr>
          <p:nvPr>
            <p:ph type="title"/>
          </p:nvPr>
        </p:nvSpPr>
        <p:spPr>
          <a:xfrm>
            <a:off x="307181" y="102393"/>
            <a:ext cx="8529637" cy="994172"/>
          </a:xfrm>
        </p:spPr>
        <p:txBody>
          <a:bodyPr>
            <a:normAutofit/>
          </a:bodyPr>
          <a:lstStyle/>
          <a:p>
            <a:r>
              <a:rPr lang="fr-FR" sz="2400">
                <a:latin typeface="Arial" panose="020B0604020202020204" pitchFamily="34" charset="0"/>
                <a:cs typeface="Arial" panose="020B0604020202020204" pitchFamily="34" charset="0"/>
              </a:rPr>
              <a:t>Place du NO exhalé et des dosages d’éosinophiles dans les expectorations induites</a:t>
            </a:r>
          </a:p>
        </p:txBody>
      </p:sp>
      <p:pic>
        <p:nvPicPr>
          <p:cNvPr id="6" name="Espace réservé du contenu 5">
            <a:extLst>
              <a:ext uri="{FF2B5EF4-FFF2-40B4-BE49-F238E27FC236}">
                <a16:creationId xmlns:a16="http://schemas.microsoft.com/office/drawing/2014/main" id="{DF2E2CE1-6032-DA3D-C509-045008F3F285}"/>
              </a:ext>
            </a:extLst>
          </p:cNvPr>
          <p:cNvPicPr>
            <a:picLocks noGrp="1" noChangeAspect="1"/>
          </p:cNvPicPr>
          <p:nvPr>
            <p:ph idx="1"/>
          </p:nvPr>
        </p:nvPicPr>
        <p:blipFill>
          <a:blip r:embed="rId2"/>
          <a:stretch>
            <a:fillRect/>
          </a:stretch>
        </p:blipFill>
        <p:spPr>
          <a:xfrm>
            <a:off x="307181" y="3736946"/>
            <a:ext cx="6329362" cy="1234026"/>
          </a:xfrm>
          <a:prstGeom prst="rect">
            <a:avLst/>
          </a:prstGeom>
        </p:spPr>
      </p:pic>
      <p:sp>
        <p:nvSpPr>
          <p:cNvPr id="4" name="Espace réservé du numéro de diapositive 3">
            <a:extLst>
              <a:ext uri="{FF2B5EF4-FFF2-40B4-BE49-F238E27FC236}">
                <a16:creationId xmlns:a16="http://schemas.microsoft.com/office/drawing/2014/main" id="{E3CEB045-1C4A-5187-73C4-853BBE681D89}"/>
              </a:ext>
            </a:extLst>
          </p:cNvPr>
          <p:cNvSpPr>
            <a:spLocks noGrp="1"/>
          </p:cNvSpPr>
          <p:nvPr>
            <p:ph type="sldNum" sz="quarter" idx="12"/>
          </p:nvPr>
        </p:nvSpPr>
        <p:spPr/>
        <p:txBody>
          <a:bodyPr/>
          <a:lstStyle/>
          <a:p>
            <a:fld id="{CC7A3658-E897-4E5D-B63D-00541B617174}" type="slidenum">
              <a:rPr lang="fr-FR" altLang="fr-FR" smtClean="0"/>
              <a:pPr/>
              <a:t>65</a:t>
            </a:fld>
            <a:endParaRPr lang="fr-FR" altLang="fr-FR"/>
          </a:p>
        </p:txBody>
      </p:sp>
      <p:pic>
        <p:nvPicPr>
          <p:cNvPr id="5" name="Image 4">
            <a:extLst>
              <a:ext uri="{FF2B5EF4-FFF2-40B4-BE49-F238E27FC236}">
                <a16:creationId xmlns:a16="http://schemas.microsoft.com/office/drawing/2014/main" id="{A215898E-8791-5583-E639-E4BAEFBBA4EA}"/>
              </a:ext>
            </a:extLst>
          </p:cNvPr>
          <p:cNvPicPr>
            <a:picLocks noChangeAspect="1"/>
          </p:cNvPicPr>
          <p:nvPr/>
        </p:nvPicPr>
        <p:blipFill>
          <a:blip r:embed="rId3"/>
          <a:stretch>
            <a:fillRect/>
          </a:stretch>
        </p:blipFill>
        <p:spPr>
          <a:xfrm>
            <a:off x="785811" y="871201"/>
            <a:ext cx="7286625" cy="2898003"/>
          </a:xfrm>
          <a:prstGeom prst="rect">
            <a:avLst/>
          </a:prstGeom>
        </p:spPr>
      </p:pic>
      <p:sp>
        <p:nvSpPr>
          <p:cNvPr id="7" name="ZoneTexte 6">
            <a:extLst>
              <a:ext uri="{FF2B5EF4-FFF2-40B4-BE49-F238E27FC236}">
                <a16:creationId xmlns:a16="http://schemas.microsoft.com/office/drawing/2014/main" id="{A0C4D9F5-D983-892B-8CB1-5A2A9D822AAA}"/>
              </a:ext>
            </a:extLst>
          </p:cNvPr>
          <p:cNvSpPr txBox="1"/>
          <p:nvPr/>
        </p:nvSpPr>
        <p:spPr>
          <a:xfrm>
            <a:off x="6003991" y="4339850"/>
            <a:ext cx="2832827" cy="646331"/>
          </a:xfrm>
          <a:prstGeom prst="rect">
            <a:avLst/>
          </a:prstGeom>
          <a:noFill/>
        </p:spPr>
        <p:txBody>
          <a:bodyPr wrap="none" rtlCol="0">
            <a:spAutoFit/>
          </a:bodyPr>
          <a:lstStyle/>
          <a:p>
            <a:r>
              <a:rPr lang="fr-FR" i="1" err="1">
                <a:solidFill>
                  <a:srgbClr val="141413"/>
                </a:solidFill>
                <a:effectLst/>
                <a:latin typeface="STIX Two Text" pitchFamily="2" charset="0"/>
              </a:rPr>
              <a:t>Allergy</a:t>
            </a:r>
            <a:r>
              <a:rPr lang="fr-FR" i="1">
                <a:solidFill>
                  <a:srgbClr val="141413"/>
                </a:solidFill>
                <a:effectLst/>
                <a:latin typeface="STIX Two Text" pitchFamily="2" charset="0"/>
              </a:rPr>
              <a:t>,</a:t>
            </a:r>
            <a:r>
              <a:rPr lang="fr-FR">
                <a:solidFill>
                  <a:srgbClr val="141413"/>
                </a:solidFill>
                <a:effectLst/>
                <a:latin typeface="STIX Two Text" pitchFamily="2" charset="0"/>
              </a:rPr>
              <a:t> 2025; 80:1015–1024</a:t>
            </a:r>
          </a:p>
          <a:p>
            <a:endParaRPr lang="fr-FR"/>
          </a:p>
        </p:txBody>
      </p:sp>
    </p:spTree>
    <p:extLst>
      <p:ext uri="{BB962C8B-B14F-4D97-AF65-F5344CB8AC3E}">
        <p14:creationId xmlns:p14="http://schemas.microsoft.com/office/powerpoint/2010/main" val="14966269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BD2CF-2D48-DEB1-956F-32A37C6D87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98C3F9-627F-7077-6802-86F97F14A033}"/>
              </a:ext>
            </a:extLst>
          </p:cNvPr>
          <p:cNvSpPr>
            <a:spLocks noGrp="1"/>
          </p:cNvSpPr>
          <p:nvPr>
            <p:ph type="title"/>
          </p:nvPr>
        </p:nvSpPr>
        <p:spPr/>
        <p:txBody>
          <a:bodyPr>
            <a:noAutofit/>
          </a:bodyPr>
          <a:lstStyle/>
          <a:p>
            <a:r>
              <a:rPr lang="fr-FR" sz="2800">
                <a:latin typeface="Arial" panose="020B0604020202020204" pitchFamily="34" charset="0"/>
                <a:cs typeface="Arial" panose="020B0604020202020204" pitchFamily="34" charset="0"/>
              </a:rPr>
              <a:t>AP immuno-allergiques  : différences phénotypiques</a:t>
            </a:r>
          </a:p>
        </p:txBody>
      </p:sp>
      <p:sp>
        <p:nvSpPr>
          <p:cNvPr id="5" name="Espace réservé du texte 4">
            <a:extLst>
              <a:ext uri="{FF2B5EF4-FFF2-40B4-BE49-F238E27FC236}">
                <a16:creationId xmlns:a16="http://schemas.microsoft.com/office/drawing/2014/main" id="{0825BB1C-7481-2887-7F94-79BDF356804B}"/>
              </a:ext>
            </a:extLst>
          </p:cNvPr>
          <p:cNvSpPr>
            <a:spLocks noGrp="1"/>
          </p:cNvSpPr>
          <p:nvPr>
            <p:ph type="body" idx="1"/>
          </p:nvPr>
        </p:nvSpPr>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ctr"/>
            <a:r>
              <a:rPr lang="fr-FR" sz="1800">
                <a:solidFill>
                  <a:schemeClr val="tx1"/>
                </a:solidFill>
                <a:latin typeface="Arial" panose="020B0604020202020204" pitchFamily="34" charset="0"/>
                <a:cs typeface="Arial" panose="020B0604020202020204" pitchFamily="34" charset="0"/>
              </a:rPr>
              <a:t>Agents de Haut Poids Moléculaire (HPM) &gt;10KDa</a:t>
            </a:r>
          </a:p>
        </p:txBody>
      </p:sp>
      <p:sp>
        <p:nvSpPr>
          <p:cNvPr id="6" name="Espace réservé du contenu 5">
            <a:extLst>
              <a:ext uri="{FF2B5EF4-FFF2-40B4-BE49-F238E27FC236}">
                <a16:creationId xmlns:a16="http://schemas.microsoft.com/office/drawing/2014/main" id="{843C026C-44E7-2488-33D0-59060B57AE82}"/>
              </a:ext>
            </a:extLst>
          </p:cNvPr>
          <p:cNvSpPr>
            <a:spLocks noGrp="1"/>
          </p:cNvSpPr>
          <p:nvPr>
            <p:ph sz="half" idx="2"/>
          </p:nvPr>
        </p:nvSpPr>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a:lnSpc>
                <a:spcPct val="120000"/>
              </a:lnSpc>
              <a:spcBef>
                <a:spcPts val="0"/>
              </a:spcBef>
              <a:spcAft>
                <a:spcPts val="600"/>
              </a:spcAft>
            </a:pPr>
            <a:r>
              <a:rPr lang="fr-FR" b="1">
                <a:solidFill>
                  <a:srgbClr val="C00000"/>
                </a:solidFill>
                <a:latin typeface="Arial" panose="020B0604020202020204" pitchFamily="34" charset="0"/>
                <a:cs typeface="Arial" panose="020B0604020202020204" pitchFamily="34" charset="0"/>
              </a:rPr>
              <a:t>+ atopie</a:t>
            </a:r>
            <a:endParaRPr lang="fr-FR" sz="1400" b="1">
              <a:solidFill>
                <a:srgbClr val="C00000"/>
              </a:solidFill>
              <a:latin typeface="Arial" panose="020B0604020202020204" pitchFamily="34" charset="0"/>
              <a:cs typeface="Arial" panose="020B0604020202020204" pitchFamily="34" charset="0"/>
            </a:endParaRPr>
          </a:p>
          <a:p>
            <a:pPr>
              <a:lnSpc>
                <a:spcPct val="120000"/>
              </a:lnSpc>
              <a:spcBef>
                <a:spcPts val="0"/>
              </a:spcBef>
              <a:spcAft>
                <a:spcPts val="600"/>
              </a:spcAft>
            </a:pPr>
            <a:r>
              <a:rPr lang="fr-FR" b="1">
                <a:solidFill>
                  <a:srgbClr val="C00000"/>
                </a:solidFill>
                <a:latin typeface="Arial" panose="020B0604020202020204" pitchFamily="34" charset="0"/>
                <a:cs typeface="Arial" panose="020B0604020202020204" pitchFamily="34" charset="0"/>
              </a:rPr>
              <a:t>+ de rhinites / conjonctivites associées</a:t>
            </a:r>
            <a:endParaRPr lang="fr-FR" sz="1400" b="1">
              <a:solidFill>
                <a:srgbClr val="C00000"/>
              </a:solidFill>
              <a:latin typeface="Arial" panose="020B0604020202020204" pitchFamily="34" charset="0"/>
              <a:cs typeface="Arial" panose="020B0604020202020204" pitchFamily="34" charset="0"/>
            </a:endParaRPr>
          </a:p>
          <a:p>
            <a:pPr>
              <a:lnSpc>
                <a:spcPct val="120000"/>
              </a:lnSpc>
              <a:spcBef>
                <a:spcPts val="0"/>
              </a:spcBef>
              <a:spcAft>
                <a:spcPts val="600"/>
              </a:spcAft>
            </a:pPr>
            <a:r>
              <a:rPr lang="fr-FR" b="1">
                <a:solidFill>
                  <a:srgbClr val="C00000"/>
                </a:solidFill>
                <a:latin typeface="Arial" panose="020B0604020202020204" pitchFamily="34" charset="0"/>
                <a:cs typeface="Arial" panose="020B0604020202020204" pitchFamily="34" charset="0"/>
              </a:rPr>
              <a:t>+ de TVO aux EFR de base</a:t>
            </a:r>
            <a:endParaRPr lang="fr-FR" sz="900" b="1">
              <a:solidFill>
                <a:srgbClr val="C00000"/>
              </a:solidFill>
              <a:latin typeface="Arial" panose="020B0604020202020204" pitchFamily="34" charset="0"/>
              <a:cs typeface="Arial" panose="020B0604020202020204" pitchFamily="34" charset="0"/>
            </a:endParaRPr>
          </a:p>
          <a:p>
            <a:pPr>
              <a:lnSpc>
                <a:spcPct val="120000"/>
              </a:lnSpc>
              <a:spcBef>
                <a:spcPts val="0"/>
              </a:spcBef>
              <a:spcAft>
                <a:spcPts val="600"/>
              </a:spcAft>
            </a:pPr>
            <a:r>
              <a:rPr lang="fr-FR" b="1">
                <a:solidFill>
                  <a:srgbClr val="C00000"/>
                </a:solidFill>
                <a:latin typeface="Arial" panose="020B0604020202020204" pitchFamily="34" charset="0"/>
                <a:cs typeface="Arial" panose="020B0604020202020204" pitchFamily="34" charset="0"/>
              </a:rPr>
              <a:t>Taux d’éosinophiles sanguins + élevé</a:t>
            </a:r>
          </a:p>
          <a:p>
            <a:pPr>
              <a:lnSpc>
                <a:spcPct val="120000"/>
              </a:lnSpc>
              <a:spcBef>
                <a:spcPts val="0"/>
              </a:spcBef>
              <a:spcAft>
                <a:spcPts val="600"/>
              </a:spcAft>
            </a:pPr>
            <a:r>
              <a:rPr lang="fr-FR" b="1" err="1">
                <a:solidFill>
                  <a:srgbClr val="C00000"/>
                </a:solidFill>
                <a:latin typeface="Arial" panose="020B0604020202020204" pitchFamily="34" charset="0"/>
                <a:cs typeface="Arial" panose="020B0604020202020204" pitchFamily="34" charset="0"/>
              </a:rPr>
              <a:t>NOexhalé</a:t>
            </a:r>
            <a:r>
              <a:rPr lang="fr-FR" b="1">
                <a:solidFill>
                  <a:srgbClr val="C00000"/>
                </a:solidFill>
                <a:latin typeface="Arial" panose="020B0604020202020204" pitchFamily="34" charset="0"/>
                <a:cs typeface="Arial" panose="020B0604020202020204" pitchFamily="34" charset="0"/>
              </a:rPr>
              <a:t>  + élevé en post test de provocation bronchique spécifique (TPBS)</a:t>
            </a:r>
          </a:p>
          <a:p>
            <a:pPr>
              <a:lnSpc>
                <a:spcPct val="120000"/>
              </a:lnSpc>
              <a:spcBef>
                <a:spcPts val="0"/>
              </a:spcBef>
              <a:spcAft>
                <a:spcPts val="600"/>
              </a:spcAft>
            </a:pPr>
            <a:endParaRPr lang="fr-FR">
              <a:latin typeface="Arial" panose="020B0604020202020204" pitchFamily="34" charset="0"/>
              <a:cs typeface="Arial" panose="020B0604020202020204" pitchFamily="34" charset="0"/>
            </a:endParaRPr>
          </a:p>
        </p:txBody>
      </p:sp>
      <p:sp>
        <p:nvSpPr>
          <p:cNvPr id="7" name="Espace réservé du texte 6">
            <a:extLst>
              <a:ext uri="{FF2B5EF4-FFF2-40B4-BE49-F238E27FC236}">
                <a16:creationId xmlns:a16="http://schemas.microsoft.com/office/drawing/2014/main" id="{34862B8E-9B0A-DFD9-E270-F734D2E4AADD}"/>
              </a:ext>
            </a:extLst>
          </p:cNvPr>
          <p:cNvSpPr>
            <a:spLocks noGrp="1"/>
          </p:cNvSpPr>
          <p:nvPr>
            <p:ph type="body" sz="quarter" idx="3"/>
          </p:nvPr>
        </p:nvSpPr>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ctr"/>
            <a:r>
              <a:rPr lang="fr-FR" sz="1800">
                <a:solidFill>
                  <a:schemeClr val="tx1"/>
                </a:solidFill>
                <a:latin typeface="Arial" panose="020B0604020202020204" pitchFamily="34" charset="0"/>
                <a:cs typeface="Arial" panose="020B0604020202020204" pitchFamily="34" charset="0"/>
              </a:rPr>
              <a:t>Agents de Bas Poids </a:t>
            </a:r>
          </a:p>
          <a:p>
            <a:pPr algn="ctr"/>
            <a:r>
              <a:rPr lang="fr-FR" sz="1800">
                <a:solidFill>
                  <a:schemeClr val="tx1"/>
                </a:solidFill>
                <a:latin typeface="Arial" panose="020B0604020202020204" pitchFamily="34" charset="0"/>
                <a:cs typeface="Arial" panose="020B0604020202020204" pitchFamily="34" charset="0"/>
              </a:rPr>
              <a:t>Moléculaire (BPM)</a:t>
            </a:r>
          </a:p>
        </p:txBody>
      </p:sp>
      <p:sp>
        <p:nvSpPr>
          <p:cNvPr id="8" name="Espace réservé du contenu 7">
            <a:extLst>
              <a:ext uri="{FF2B5EF4-FFF2-40B4-BE49-F238E27FC236}">
                <a16:creationId xmlns:a16="http://schemas.microsoft.com/office/drawing/2014/main" id="{01C81B84-B7A1-5D92-7980-0F4F071C2BB6}"/>
              </a:ext>
            </a:extLst>
          </p:cNvPr>
          <p:cNvSpPr>
            <a:spLocks noGrp="1"/>
          </p:cNvSpPr>
          <p:nvPr>
            <p:ph sz="quarter" idx="4"/>
          </p:nvPr>
        </p:nvSpPr>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a:lnSpc>
                <a:spcPct val="120000"/>
              </a:lnSpc>
              <a:spcBef>
                <a:spcPts val="0"/>
              </a:spcBef>
              <a:spcAft>
                <a:spcPts val="600"/>
              </a:spcAft>
            </a:pPr>
            <a:r>
              <a:rPr lang="fr-FR">
                <a:solidFill>
                  <a:srgbClr val="006600"/>
                </a:solidFill>
                <a:latin typeface="Arial" panose="020B0604020202020204" pitchFamily="34" charset="0"/>
                <a:cs typeface="Arial" panose="020B0604020202020204" pitchFamily="34" charset="0"/>
              </a:rPr>
              <a:t>+ de symptômes pendant le travail : </a:t>
            </a:r>
            <a:r>
              <a:rPr lang="fr-FR">
                <a:solidFill>
                  <a:schemeClr val="tx1"/>
                </a:solidFill>
                <a:latin typeface="Arial" panose="020B0604020202020204" pitchFamily="34" charset="0"/>
                <a:cs typeface="Arial" panose="020B0604020202020204" pitchFamily="34" charset="0"/>
              </a:rPr>
              <a:t>oppression thoracique, expectorations</a:t>
            </a:r>
          </a:p>
          <a:p>
            <a:pPr>
              <a:lnSpc>
                <a:spcPct val="120000"/>
              </a:lnSpc>
              <a:spcBef>
                <a:spcPts val="0"/>
              </a:spcBef>
              <a:spcAft>
                <a:spcPts val="600"/>
              </a:spcAft>
            </a:pPr>
            <a:r>
              <a:rPr lang="fr-FR">
                <a:solidFill>
                  <a:srgbClr val="006600"/>
                </a:solidFill>
                <a:latin typeface="Arial" panose="020B0604020202020204" pitchFamily="34" charset="0"/>
                <a:cs typeface="Arial" panose="020B0604020202020204" pitchFamily="34" charset="0"/>
              </a:rPr>
              <a:t>+ d’exacerbations sévères de l’asthme</a:t>
            </a:r>
          </a:p>
          <a:p>
            <a:pPr>
              <a:lnSpc>
                <a:spcPct val="120000"/>
              </a:lnSpc>
              <a:spcBef>
                <a:spcPts val="0"/>
              </a:spcBef>
              <a:spcAft>
                <a:spcPts val="600"/>
              </a:spcAft>
            </a:pPr>
            <a:r>
              <a:rPr lang="fr-FR">
                <a:solidFill>
                  <a:srgbClr val="006600"/>
                </a:solidFill>
                <a:latin typeface="Arial" panose="020B0604020202020204" pitchFamily="34" charset="0"/>
                <a:cs typeface="Arial" panose="020B0604020202020204" pitchFamily="34" charset="0"/>
              </a:rPr>
              <a:t>+ de réaction tardive au test de provocation bronchique spécifique (TPBS)</a:t>
            </a:r>
          </a:p>
          <a:p>
            <a:pPr>
              <a:lnSpc>
                <a:spcPct val="120000"/>
              </a:lnSpc>
              <a:spcBef>
                <a:spcPts val="0"/>
              </a:spcBef>
              <a:spcAft>
                <a:spcPts val="600"/>
              </a:spcAft>
            </a:pPr>
            <a:endParaRPr lang="fr-F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61488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669091-D357-9159-F123-9A3ACE5894BC}"/>
              </a:ext>
            </a:extLst>
          </p:cNvPr>
          <p:cNvSpPr>
            <a:spLocks noGrp="1"/>
          </p:cNvSpPr>
          <p:nvPr>
            <p:ph type="title"/>
          </p:nvPr>
        </p:nvSpPr>
        <p:spPr/>
        <p:txBody>
          <a:bodyPr>
            <a:noAutofit/>
          </a:bodyPr>
          <a:lstStyle/>
          <a:p>
            <a:r>
              <a:rPr lang="fr-FR" sz="2700" b="1"/>
              <a:t>Exemple </a:t>
            </a:r>
            <a:r>
              <a:rPr lang="fr-FR" sz="2700" b="1" err="1"/>
              <a:t>resultat</a:t>
            </a:r>
            <a:r>
              <a:rPr lang="fr-FR" sz="2700" b="1"/>
              <a:t> Test de provocation bronchique à la METACHOLINE® </a:t>
            </a:r>
          </a:p>
        </p:txBody>
      </p:sp>
      <p:pic>
        <p:nvPicPr>
          <p:cNvPr id="3" name="Image 2"/>
          <p:cNvPicPr/>
          <p:nvPr/>
        </p:nvPicPr>
        <p:blipFill rotWithShape="1">
          <a:blip r:embed="rId2"/>
          <a:srcRect l="35195" t="23680" r="18101" b="9028"/>
          <a:stretch/>
        </p:blipFill>
        <p:spPr>
          <a:xfrm>
            <a:off x="2369527" y="1358412"/>
            <a:ext cx="4312627" cy="3191608"/>
          </a:xfrm>
          <a:prstGeom prst="rect">
            <a:avLst/>
          </a:prstGeom>
        </p:spPr>
      </p:pic>
    </p:spTree>
    <p:extLst>
      <p:ext uri="{BB962C8B-B14F-4D97-AF65-F5344CB8AC3E}">
        <p14:creationId xmlns:p14="http://schemas.microsoft.com/office/powerpoint/2010/main" val="15185247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49891F-5CB8-92FB-8B2B-7F62DBE4201D}"/>
              </a:ext>
            </a:extLst>
          </p:cNvPr>
          <p:cNvSpPr>
            <a:spLocks noGrp="1"/>
          </p:cNvSpPr>
          <p:nvPr>
            <p:ph type="title"/>
          </p:nvPr>
        </p:nvSpPr>
        <p:spPr>
          <a:xfrm>
            <a:off x="238125" y="132092"/>
            <a:ext cx="8412692" cy="994172"/>
          </a:xfrm>
        </p:spPr>
        <p:txBody>
          <a:bodyPr>
            <a:normAutofit fontScale="90000"/>
          </a:bodyPr>
          <a:lstStyle/>
          <a:p>
            <a:r>
              <a:rPr lang="fr-FR" sz="3600">
                <a:solidFill>
                  <a:srgbClr val="000000"/>
                </a:solidFill>
                <a:latin typeface="Arial Narrow" panose="020B0604020202020204" pitchFamily="34" charset="0"/>
              </a:rPr>
              <a:t>Rapport ANSES 2024 Suggestion de modification du tableau RG 90 / RA 54</a:t>
            </a:r>
            <a:endParaRPr lang="fr-FR"/>
          </a:p>
        </p:txBody>
      </p:sp>
      <p:sp>
        <p:nvSpPr>
          <p:cNvPr id="3" name="Espace réservé du contenu 2">
            <a:extLst>
              <a:ext uri="{FF2B5EF4-FFF2-40B4-BE49-F238E27FC236}">
                <a16:creationId xmlns:a16="http://schemas.microsoft.com/office/drawing/2014/main" id="{E97F36A0-F3A0-1A37-3E4D-5391EAB8B94A}"/>
              </a:ext>
            </a:extLst>
          </p:cNvPr>
          <p:cNvSpPr>
            <a:spLocks noGrp="1"/>
          </p:cNvSpPr>
          <p:nvPr>
            <p:ph idx="1"/>
          </p:nvPr>
        </p:nvSpPr>
        <p:spPr>
          <a:xfrm>
            <a:off x="102658" y="1315011"/>
            <a:ext cx="8938684" cy="3263504"/>
          </a:xfrm>
        </p:spPr>
        <p:txBody>
          <a:bodyPr>
            <a:noAutofit/>
          </a:bodyPr>
          <a:lstStyle/>
          <a:p>
            <a:pPr marL="15875" indent="-15875">
              <a:buNone/>
            </a:pPr>
            <a:r>
              <a:rPr lang="fr-FR" sz="1100">
                <a:solidFill>
                  <a:srgbClr val="000000"/>
                </a:solidFill>
                <a:effectLst/>
                <a:latin typeface="Arial Narrow" panose="020B0604020202020204" pitchFamily="34" charset="0"/>
              </a:rPr>
              <a:t>-</a:t>
            </a:r>
            <a:r>
              <a:rPr lang="fr-FR" sz="1600">
                <a:solidFill>
                  <a:srgbClr val="000000"/>
                </a:solidFill>
                <a:effectLst/>
                <a:latin typeface="Arial Narrow" panose="020B0604020202020204" pitchFamily="34" charset="0"/>
              </a:rPr>
              <a:t>Interrogation sur la nécessité de la mention « textiles » dans le titre car d’autres poussières et d’autres types d’industries peuvent être responsables d’affections respiratoires en lien avec ’exposition aux poussières végétales.</a:t>
            </a:r>
          </a:p>
          <a:p>
            <a:pPr marL="15875" indent="-15875">
              <a:buNone/>
            </a:pPr>
            <a:r>
              <a:rPr lang="fr-FR" sz="1600">
                <a:solidFill>
                  <a:srgbClr val="000000"/>
                </a:solidFill>
                <a:effectLst/>
                <a:latin typeface="Arial Narrow" panose="020B0604020202020204" pitchFamily="34" charset="0"/>
              </a:rPr>
              <a:t>- Suggestion de retirer le terme « BPCO consécutive à des épisodes respiratoires obstructifs » ainsi que la mention d’un seuil d’abaissement du volume expiré maximum seconde (V.E.M.S) et proposition du terme « BPCO » associé à une note de bas de tableau précisant les conditions du diagnostic suivant les dernières recommandations des sociétés savantes. De même pour les examens diagnostiques précisés pour la byssinose (et apparentés) à indiquer en bas de tableau.</a:t>
            </a:r>
          </a:p>
          <a:p>
            <a:pPr marL="15875" indent="-15875">
              <a:buNone/>
            </a:pPr>
            <a:r>
              <a:rPr lang="fr-FR" sz="1600">
                <a:solidFill>
                  <a:srgbClr val="000000"/>
                </a:solidFill>
                <a:effectLst/>
                <a:latin typeface="Arial Narrow" panose="020B0604020202020204" pitchFamily="34" charset="0"/>
              </a:rPr>
              <a:t>- Modification des délais de prise en charge : recommandation d’un délai de prise en charge plus long associé à une durée d’exposition plus courte, que ce qui est indiqué pour la partie A byssinose et affections apparentées), en raison du retard diagnostique habituel de cette pathologie et recommandation d’un délai de prise en charge plus long, d’au moins 10 ans pour la partie B (BPCO), en cohérence avec les délais de prise en charge indiqués dans d’autres TMP mentionnant la BPCO</a:t>
            </a:r>
          </a:p>
          <a:p>
            <a:pPr marL="15875" indent="-15875"/>
            <a:r>
              <a:rPr lang="fr-FR" sz="1600">
                <a:solidFill>
                  <a:srgbClr val="000000"/>
                </a:solidFill>
                <a:effectLst/>
                <a:latin typeface="Arial Narrow" panose="020B0604020202020204" pitchFamily="34" charset="0"/>
              </a:rPr>
              <a:t>Réflexion sur l’intérêt de listes indicatives prenant en compte l’évolution des connaissances</a:t>
            </a:r>
          </a:p>
          <a:p>
            <a:endParaRPr lang="fr-FR" sz="1200"/>
          </a:p>
        </p:txBody>
      </p:sp>
      <p:sp>
        <p:nvSpPr>
          <p:cNvPr id="4" name="Espace réservé du numéro de diapositive 3">
            <a:extLst>
              <a:ext uri="{FF2B5EF4-FFF2-40B4-BE49-F238E27FC236}">
                <a16:creationId xmlns:a16="http://schemas.microsoft.com/office/drawing/2014/main" id="{CD0A63AD-830B-DEA6-DA5B-E27447B0328E}"/>
              </a:ext>
            </a:extLst>
          </p:cNvPr>
          <p:cNvSpPr>
            <a:spLocks noGrp="1"/>
          </p:cNvSpPr>
          <p:nvPr>
            <p:ph type="sldNum" sz="quarter" idx="12"/>
          </p:nvPr>
        </p:nvSpPr>
        <p:spPr/>
        <p:txBody>
          <a:bodyPr/>
          <a:lstStyle/>
          <a:p>
            <a:fld id="{CC7A3658-E897-4E5D-B63D-00541B617174}" type="slidenum">
              <a:rPr lang="fr-FR" altLang="fr-FR" smtClean="0"/>
              <a:pPr/>
              <a:t>68</a:t>
            </a:fld>
            <a:endParaRPr lang="fr-FR" altLang="fr-FR"/>
          </a:p>
        </p:txBody>
      </p:sp>
    </p:spTree>
    <p:extLst>
      <p:ext uri="{BB962C8B-B14F-4D97-AF65-F5344CB8AC3E}">
        <p14:creationId xmlns:p14="http://schemas.microsoft.com/office/powerpoint/2010/main" val="38069633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BD4FA7-3BB4-D81E-8712-4EA32F290884}"/>
              </a:ext>
            </a:extLst>
          </p:cNvPr>
          <p:cNvSpPr>
            <a:spLocks noGrp="1"/>
          </p:cNvSpPr>
          <p:nvPr>
            <p:ph type="title"/>
          </p:nvPr>
        </p:nvSpPr>
        <p:spPr/>
        <p:txBody>
          <a:bodyPr/>
          <a:lstStyle/>
          <a:p>
            <a:r>
              <a:rPr lang="fr-FR" sz="3200">
                <a:solidFill>
                  <a:srgbClr val="000000"/>
                </a:solidFill>
                <a:latin typeface="Arial Narrow" panose="020B0604020202020204" pitchFamily="34" charset="0"/>
              </a:rPr>
              <a:t>Rapport ANSES 2024  Suggestion de modification du tableau RG 91</a:t>
            </a:r>
            <a:endParaRPr lang="fr-FR"/>
          </a:p>
        </p:txBody>
      </p:sp>
      <p:sp>
        <p:nvSpPr>
          <p:cNvPr id="3" name="Espace réservé du contenu 2">
            <a:extLst>
              <a:ext uri="{FF2B5EF4-FFF2-40B4-BE49-F238E27FC236}">
                <a16:creationId xmlns:a16="http://schemas.microsoft.com/office/drawing/2014/main" id="{17E96B5E-50BD-02B1-5B64-DCF9549E2DFA}"/>
              </a:ext>
            </a:extLst>
          </p:cNvPr>
          <p:cNvSpPr>
            <a:spLocks noGrp="1"/>
          </p:cNvSpPr>
          <p:nvPr>
            <p:ph idx="1"/>
          </p:nvPr>
        </p:nvSpPr>
        <p:spPr/>
        <p:txBody>
          <a:bodyPr/>
          <a:lstStyle/>
          <a:p>
            <a:pPr algn="ctr">
              <a:buNone/>
            </a:pPr>
            <a:r>
              <a:rPr lang="fr-FR">
                <a:solidFill>
                  <a:srgbClr val="000000"/>
                </a:solidFill>
                <a:effectLst/>
                <a:latin typeface="Arial Narrow" panose="020B0604020202020204" pitchFamily="34" charset="0"/>
              </a:rPr>
              <a:t>Suggestion d’enlever les termes « du mineur de charbon » du titre et proposition de le remplacer par « consécutive à l’extraction, l’exploitation et l’utilisation du charbon », de préciser les travaux « au fond ou en surface », d’indiquer uniquement le terme « BPCO » associé à une note de bas de tableau précisant les conditions du diagnostic suivant les dernières recommandations des sociétés savantes.</a:t>
            </a:r>
          </a:p>
          <a:p>
            <a:endParaRPr lang="fr-FR"/>
          </a:p>
        </p:txBody>
      </p:sp>
      <p:sp>
        <p:nvSpPr>
          <p:cNvPr id="4" name="Espace réservé du numéro de diapositive 3">
            <a:extLst>
              <a:ext uri="{FF2B5EF4-FFF2-40B4-BE49-F238E27FC236}">
                <a16:creationId xmlns:a16="http://schemas.microsoft.com/office/drawing/2014/main" id="{9BFC2750-DBA2-02F9-DA88-9AFECAC58227}"/>
              </a:ext>
            </a:extLst>
          </p:cNvPr>
          <p:cNvSpPr>
            <a:spLocks noGrp="1"/>
          </p:cNvSpPr>
          <p:nvPr>
            <p:ph type="sldNum" sz="quarter" idx="12"/>
          </p:nvPr>
        </p:nvSpPr>
        <p:spPr/>
        <p:txBody>
          <a:bodyPr/>
          <a:lstStyle/>
          <a:p>
            <a:fld id="{CC7A3658-E897-4E5D-B63D-00541B617174}" type="slidenum">
              <a:rPr lang="fr-FR" altLang="fr-FR" smtClean="0"/>
              <a:pPr/>
              <a:t>69</a:t>
            </a:fld>
            <a:endParaRPr lang="fr-FR" altLang="fr-FR"/>
          </a:p>
        </p:txBody>
      </p:sp>
    </p:spTree>
    <p:extLst>
      <p:ext uri="{BB962C8B-B14F-4D97-AF65-F5344CB8AC3E}">
        <p14:creationId xmlns:p14="http://schemas.microsoft.com/office/powerpoint/2010/main" val="16588215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A269C-DCC8-C6FD-19AB-41B2A759C9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824E5E8-9E55-9241-EEB1-F417D5E23D2C}"/>
              </a:ext>
            </a:extLst>
          </p:cNvPr>
          <p:cNvSpPr>
            <a:spLocks noGrp="1"/>
          </p:cNvSpPr>
          <p:nvPr>
            <p:ph type="title"/>
          </p:nvPr>
        </p:nvSpPr>
        <p:spPr/>
        <p:txBody>
          <a:bodyPr/>
          <a:lstStyle/>
          <a:p>
            <a:r>
              <a:rPr lang="fr-FR" sz="3200">
                <a:solidFill>
                  <a:srgbClr val="000000"/>
                </a:solidFill>
                <a:latin typeface="Arial Narrow" panose="020B0604020202020204" pitchFamily="34" charset="0"/>
              </a:rPr>
              <a:t>Rapport ANSES 2024  Suggestion de modification du tableau RG 94</a:t>
            </a:r>
            <a:endParaRPr lang="fr-FR"/>
          </a:p>
        </p:txBody>
      </p:sp>
      <p:sp>
        <p:nvSpPr>
          <p:cNvPr id="3" name="Espace réservé du contenu 2">
            <a:extLst>
              <a:ext uri="{FF2B5EF4-FFF2-40B4-BE49-F238E27FC236}">
                <a16:creationId xmlns:a16="http://schemas.microsoft.com/office/drawing/2014/main" id="{FAE7A514-D851-2060-7B68-4807745D3377}"/>
              </a:ext>
            </a:extLst>
          </p:cNvPr>
          <p:cNvSpPr>
            <a:spLocks noGrp="1"/>
          </p:cNvSpPr>
          <p:nvPr>
            <p:ph idx="1"/>
          </p:nvPr>
        </p:nvSpPr>
        <p:spPr/>
        <p:txBody>
          <a:bodyPr/>
          <a:lstStyle/>
          <a:p>
            <a:pPr algn="ctr">
              <a:buNone/>
            </a:pPr>
            <a:r>
              <a:rPr lang="fr-FR">
                <a:solidFill>
                  <a:srgbClr val="000000"/>
                </a:solidFill>
                <a:effectLst/>
                <a:latin typeface="Arial Narrow" panose="020B0604020202020204" pitchFamily="34" charset="0"/>
              </a:rPr>
              <a:t>Suggestion d’enlever les termes « du mineur de fer » du titre et proposition de le remplacer par «consécutive à l’extraction, l’exploitation et l’utilisation des minerais de fer », de préciser les travaux « au fond ou en surface » et d’indiquer uniquement le terme « BPCO » associé à une note de bas de tableau précisant les conditions du diagnostic suivant les dernières recommandations des sociétés savantes</a:t>
            </a:r>
          </a:p>
          <a:p>
            <a:endParaRPr lang="fr-FR"/>
          </a:p>
        </p:txBody>
      </p:sp>
      <p:sp>
        <p:nvSpPr>
          <p:cNvPr id="4" name="Espace réservé du numéro de diapositive 3">
            <a:extLst>
              <a:ext uri="{FF2B5EF4-FFF2-40B4-BE49-F238E27FC236}">
                <a16:creationId xmlns:a16="http://schemas.microsoft.com/office/drawing/2014/main" id="{2BDB18EE-8CC2-BF81-E097-3B224A580E96}"/>
              </a:ext>
            </a:extLst>
          </p:cNvPr>
          <p:cNvSpPr>
            <a:spLocks noGrp="1"/>
          </p:cNvSpPr>
          <p:nvPr>
            <p:ph type="sldNum" sz="quarter" idx="12"/>
          </p:nvPr>
        </p:nvSpPr>
        <p:spPr/>
        <p:txBody>
          <a:bodyPr/>
          <a:lstStyle/>
          <a:p>
            <a:fld id="{CC7A3658-E897-4E5D-B63D-00541B617174}" type="slidenum">
              <a:rPr lang="fr-FR" altLang="fr-FR" smtClean="0"/>
              <a:pPr/>
              <a:t>70</a:t>
            </a:fld>
            <a:endParaRPr lang="fr-FR" altLang="fr-FR"/>
          </a:p>
        </p:txBody>
      </p:sp>
    </p:spTree>
    <p:extLst>
      <p:ext uri="{BB962C8B-B14F-4D97-AF65-F5344CB8AC3E}">
        <p14:creationId xmlns:p14="http://schemas.microsoft.com/office/powerpoint/2010/main" val="18005499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442FFA-9ACB-68F7-D339-816AD880EBDD}"/>
              </a:ext>
            </a:extLst>
          </p:cNvPr>
          <p:cNvSpPr>
            <a:spLocks noGrp="1"/>
          </p:cNvSpPr>
          <p:nvPr>
            <p:ph type="title"/>
          </p:nvPr>
        </p:nvSpPr>
        <p:spPr/>
        <p:txBody>
          <a:bodyPr>
            <a:normAutofit fontScale="90000"/>
          </a:bodyPr>
          <a:lstStyle/>
          <a:p>
            <a:r>
              <a:rPr lang="fr-FR" sz="3600">
                <a:solidFill>
                  <a:srgbClr val="000000"/>
                </a:solidFill>
                <a:latin typeface="Arial Narrow" panose="020B0604020202020204" pitchFamily="34" charset="0"/>
              </a:rPr>
              <a:t>Rapport ANSES 2024  Suggestion de modification du tableau RG 66</a:t>
            </a:r>
            <a:endParaRPr lang="fr-FR"/>
          </a:p>
        </p:txBody>
      </p:sp>
      <p:sp>
        <p:nvSpPr>
          <p:cNvPr id="3" name="Espace réservé du contenu 2">
            <a:extLst>
              <a:ext uri="{FF2B5EF4-FFF2-40B4-BE49-F238E27FC236}">
                <a16:creationId xmlns:a16="http://schemas.microsoft.com/office/drawing/2014/main" id="{78351EEB-E578-22BA-98A1-F496A3BD4FD7}"/>
              </a:ext>
            </a:extLst>
          </p:cNvPr>
          <p:cNvSpPr>
            <a:spLocks noGrp="1"/>
          </p:cNvSpPr>
          <p:nvPr>
            <p:ph idx="1"/>
          </p:nvPr>
        </p:nvSpPr>
        <p:spPr/>
        <p:txBody>
          <a:bodyPr>
            <a:normAutofit fontScale="77500" lnSpcReduction="20000"/>
          </a:bodyPr>
          <a:lstStyle/>
          <a:p>
            <a:pPr marL="15875" indent="-15875">
              <a:buNone/>
            </a:pPr>
            <a:r>
              <a:rPr lang="fr-FR">
                <a:solidFill>
                  <a:srgbClr val="000000"/>
                </a:solidFill>
                <a:effectLst/>
                <a:latin typeface="Arial Narrow" panose="020B0604020202020204" pitchFamily="34" charset="0"/>
              </a:rPr>
              <a:t>Recommandation de supprimer la précision “de mécanisme allergique” du TMP RA 45 et d’homogénéiser le titre du TMP RA 45 avec celui du RG 66.</a:t>
            </a:r>
          </a:p>
          <a:p>
            <a:pPr marL="15875" indent="-15875">
              <a:buNone/>
            </a:pPr>
            <a:r>
              <a:rPr lang="fr-FR">
                <a:solidFill>
                  <a:srgbClr val="000000"/>
                </a:solidFill>
                <a:effectLst/>
                <a:latin typeface="Arial Narrow" panose="020B0604020202020204" pitchFamily="34" charset="0"/>
              </a:rPr>
              <a:t>Suggestion de modifier la colonne 1 des tableaux RG 66 et RA 45 en indiquant des désignations explicitant notamment la prise en compte des asthmes immunologiques non allergiques, non-immunologiques et ceux causés par des expositions à des composés irritants et éventuellement des asthmes aggravés par le travail.</a:t>
            </a:r>
          </a:p>
          <a:p>
            <a:pPr marL="15875" indent="-15875">
              <a:buNone/>
            </a:pPr>
            <a:r>
              <a:rPr lang="fr-FR">
                <a:solidFill>
                  <a:srgbClr val="000000"/>
                </a:solidFill>
                <a:effectLst/>
                <a:latin typeface="Arial Narrow" panose="020B0604020202020204" pitchFamily="34" charset="0"/>
              </a:rPr>
              <a:t>Recommandation de mentionner des tests diagnostiques s’appuyant sur les dernières recommandations des sociétés savantes dans le cas où des tests sont indiqués en colonne 1.</a:t>
            </a:r>
          </a:p>
          <a:p>
            <a:pPr marL="15875" indent="-15875">
              <a:buNone/>
            </a:pPr>
            <a:r>
              <a:rPr lang="fr-FR">
                <a:solidFill>
                  <a:srgbClr val="000000"/>
                </a:solidFill>
                <a:effectLst/>
                <a:latin typeface="Arial Narrow" panose="020B0604020202020204" pitchFamily="34" charset="0"/>
              </a:rPr>
              <a:t>Suggestion d’harmoniser le délai de prise en charge de l’insuffisance respiratoire chronique obstructive secondaire à la maladie asthmatique mentionnée dans le TMP RG 66 avec le TMP RA 45, en indiquant 15 ans au lieu d’1 an.</a:t>
            </a:r>
          </a:p>
          <a:p>
            <a:pPr marL="15875" indent="-15875">
              <a:buNone/>
            </a:pPr>
            <a:r>
              <a:rPr lang="fr-FR">
                <a:solidFill>
                  <a:srgbClr val="000000"/>
                </a:solidFill>
                <a:effectLst/>
                <a:latin typeface="Arial Narrow" panose="020B0604020202020204" pitchFamily="34" charset="0"/>
              </a:rPr>
              <a:t>Recommandation de modifier la colonne 3 du RG 66, en liste indicative et en prenant pour exemple la formulation du TMP RA 45 : « Manipulation ou emploi habituels, dans l'exercice de la profession, de tous produits ».</a:t>
            </a:r>
          </a:p>
          <a:p>
            <a:endParaRPr lang="fr-FR"/>
          </a:p>
        </p:txBody>
      </p:sp>
      <p:sp>
        <p:nvSpPr>
          <p:cNvPr id="4" name="Espace réservé du numéro de diapositive 3">
            <a:extLst>
              <a:ext uri="{FF2B5EF4-FFF2-40B4-BE49-F238E27FC236}">
                <a16:creationId xmlns:a16="http://schemas.microsoft.com/office/drawing/2014/main" id="{6E487AF2-AC99-96BC-9EFB-6171959C4EE5}"/>
              </a:ext>
            </a:extLst>
          </p:cNvPr>
          <p:cNvSpPr>
            <a:spLocks noGrp="1"/>
          </p:cNvSpPr>
          <p:nvPr>
            <p:ph type="sldNum" sz="quarter" idx="12"/>
          </p:nvPr>
        </p:nvSpPr>
        <p:spPr/>
        <p:txBody>
          <a:bodyPr/>
          <a:lstStyle/>
          <a:p>
            <a:fld id="{CC7A3658-E897-4E5D-B63D-00541B617174}" type="slidenum">
              <a:rPr lang="fr-FR" altLang="fr-FR" smtClean="0"/>
              <a:pPr/>
              <a:t>71</a:t>
            </a:fld>
            <a:endParaRPr lang="fr-FR" altLang="fr-FR"/>
          </a:p>
        </p:txBody>
      </p:sp>
    </p:spTree>
    <p:extLst>
      <p:ext uri="{BB962C8B-B14F-4D97-AF65-F5344CB8AC3E}">
        <p14:creationId xmlns:p14="http://schemas.microsoft.com/office/powerpoint/2010/main" val="182407071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2205</TotalTime>
  <Words>4930</Words>
  <Application>Microsoft Macintosh PowerPoint</Application>
  <PresentationFormat>Affichage à l'écran (16:9)</PresentationFormat>
  <Paragraphs>777</Paragraphs>
  <Slides>71</Slides>
  <Notes>12</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71</vt:i4>
      </vt:variant>
    </vt:vector>
  </HeadingPairs>
  <TitlesOfParts>
    <vt:vector size="84" baseType="lpstr">
      <vt:lpstr>Aptos</vt:lpstr>
      <vt:lpstr>Aptos Display</vt:lpstr>
      <vt:lpstr>Arial</vt:lpstr>
      <vt:lpstr>Arial Narrow</vt:lpstr>
      <vt:lpstr>Calibri</vt:lpstr>
      <vt:lpstr>Cambria</vt:lpstr>
      <vt:lpstr>Helvetica</vt:lpstr>
      <vt:lpstr>Perpetua</vt:lpstr>
      <vt:lpstr>STIX Two Text</vt:lpstr>
      <vt:lpstr>Symbol</vt:lpstr>
      <vt:lpstr>Wingdings</vt:lpstr>
      <vt:lpstr>Wingdings 2</vt:lpstr>
      <vt:lpstr>Thème Office</vt:lpstr>
      <vt:lpstr>Asthmes et BPCO professionnels  </vt:lpstr>
      <vt:lpstr>Absence de conflits d’intérêts  </vt:lpstr>
      <vt:lpstr>Asthmes et BPCO professionnels</vt:lpstr>
      <vt:lpstr>Asthmes en relation avec le travail</vt:lpstr>
      <vt:lpstr>Asthmes en Relation  avec le travail (ART) </vt:lpstr>
      <vt:lpstr>Enjeux +++ du diagnostic des asthmes professionnels (AP)</vt:lpstr>
      <vt:lpstr>Asthmes en Relation  avec le travail (ART) </vt:lpstr>
      <vt:lpstr>Quelles expositions peuvent être impliquées ?</vt:lpstr>
      <vt:lpstr>AP immuno-allergiques  :  Quelles expositions peuvent être impliquées ? </vt:lpstr>
      <vt:lpstr>AP immuno-allergiques  : </vt:lpstr>
      <vt:lpstr>AP immuno-allergiques  : </vt:lpstr>
      <vt:lpstr>AP immuno-allergiques  :  Quelles expositions peuvent être impliquées ? </vt:lpstr>
      <vt:lpstr>Présentation PowerPoint</vt:lpstr>
      <vt:lpstr>Présentation PowerPoint</vt:lpstr>
      <vt:lpstr>Données du Réseau National de Vigilance et de Prévention des Pathologies Professionnelles (RNV3P)</vt:lpstr>
      <vt:lpstr>AP immuno-allergiques  :  Quelles expositions peuvent être impliquées ? </vt:lpstr>
      <vt:lpstr>AP immuno-allergiques  :  Quelles expositions peuvent être impliquées ? </vt:lpstr>
      <vt:lpstr>Asthmes en Relation  avec le travail (ART) </vt:lpstr>
      <vt:lpstr>Asthmes professionnels induit par les irritants</vt:lpstr>
      <vt:lpstr>Asthmes professionnels induit par les irritants</vt:lpstr>
      <vt:lpstr>Asthmes en Relation  avec le travail (ART) </vt:lpstr>
      <vt:lpstr>Asthme Aggravé par le Travail (AAT)</vt:lpstr>
      <vt:lpstr>Quelle stratégie diagnostique en cas de suspicion d’ART?</vt:lpstr>
      <vt:lpstr>AP Diagnostic et prise en charge</vt:lpstr>
      <vt:lpstr>Démarche diagnostique ART  : principe général </vt:lpstr>
      <vt:lpstr>Algorithme diagnostique  des asthmes en relation avec le travail</vt:lpstr>
      <vt:lpstr>Les prick-tests</vt:lpstr>
      <vt:lpstr>Les dosages d’IgE spécifiques</vt:lpstr>
      <vt:lpstr>Fiabilité des dosages d’IgE dans l’AP</vt:lpstr>
      <vt:lpstr>Fiabilité des dosages d’IgE dans l’AP</vt:lpstr>
      <vt:lpstr>Algorithme diagnostique  des asthmes en relation avec le travail</vt:lpstr>
      <vt:lpstr>Le journal de suivi du DEP</vt:lpstr>
      <vt:lpstr>Un exemple journal de suivi du DEP</vt:lpstr>
      <vt:lpstr>Un exemple de journal de suivi du DEP</vt:lpstr>
      <vt:lpstr>Un exemple de Test de provocation bronchique réaliste (TPR)</vt:lpstr>
      <vt:lpstr>Quelle conduite à tenir vis-à-vis des expositions en cas d’asthme professionnel ?</vt:lpstr>
      <vt:lpstr>Asthme et maintien dans emploi</vt:lpstr>
      <vt:lpstr>Efficacité suppression ou réduction de l’exposition dans la prise en charge de l’asthme professionnel – revue cochrane 2021</vt:lpstr>
      <vt:lpstr>Présentation PowerPoint</vt:lpstr>
      <vt:lpstr>A nuancer dans les asthmes aggravés </vt:lpstr>
      <vt:lpstr>AP et  tableaux de maladies professionnelles</vt:lpstr>
      <vt:lpstr>Présentation PowerPoint</vt:lpstr>
      <vt:lpstr>Tableau 66 RG</vt:lpstr>
      <vt:lpstr>BPCO en relation avec le travail</vt:lpstr>
      <vt:lpstr>BPCO d’origine professionnelle : Comment sont  identifiés les facteurs de risque des BPCO professionnelles ?</vt:lpstr>
      <vt:lpstr>Fraction de risque attribuable aux expositions professionnelles pour BPCO et bronchite chronique  </vt:lpstr>
      <vt:lpstr>BPCO et exposition aux « vapeurs, gaz, poussières ou fumées » (VGPF) </vt:lpstr>
      <vt:lpstr>Différentes expositions ont été spécifiquement associées à un risque accru de bronchite chronique ou de BPCO</vt:lpstr>
      <vt:lpstr>Des secteurs d’activités pour lesquels le risque de BPCO est bien démontré</vt:lpstr>
      <vt:lpstr>Mais de nombreux autres secteurs sont associées à un  probable risque de BPCO</vt:lpstr>
      <vt:lpstr>Les effets du tabagisme et des expositions professionnelles se cumulent   mais on observe aussi des BPCO professionnelles chez des non fumeurs </vt:lpstr>
      <vt:lpstr>Prévalence de la BPCO chez les sujets n’ayant jamais fumé  aux Etats Unis en fonction des secteurs d’activités et du sexe pour la période 2013/2017</vt:lpstr>
      <vt:lpstr>Présentation PowerPoint</vt:lpstr>
      <vt:lpstr>En pratique diagnostic des BPCO professionnelles</vt:lpstr>
      <vt:lpstr>Mais peu de Tableaux de maladies professionnelles</vt:lpstr>
      <vt:lpstr>Tableau 90 RG Affections respiratoires consécutives à l'inhalation de poussières textiles végétales</vt:lpstr>
      <vt:lpstr>Cas particulier du syndrome de chevauchement asthme/BPCO</vt:lpstr>
      <vt:lpstr>Cas particulier : syndrome de chevauchement asthme/BPCO</vt:lpstr>
      <vt:lpstr>Merci de votre attention </vt:lpstr>
      <vt:lpstr>Informations complémentaires si questions </vt:lpstr>
      <vt:lpstr>Présentation PowerPoint</vt:lpstr>
      <vt:lpstr>AP immuno-allergiques  : facteurs favorisants </vt:lpstr>
      <vt:lpstr> </vt:lpstr>
      <vt:lpstr>Présentation PowerPoint</vt:lpstr>
      <vt:lpstr>Place du NO exhalé et des dosages d’éosinophiles dans les expectorations induites</vt:lpstr>
      <vt:lpstr>AP immuno-allergiques  : différences phénotypiques</vt:lpstr>
      <vt:lpstr>Exemple resultat Test de provocation bronchique à la METACHOLINE® </vt:lpstr>
      <vt:lpstr>Rapport ANSES 2024 Suggestion de modification du tableau RG 90 / RA 54</vt:lpstr>
      <vt:lpstr>Rapport ANSES 2024  Suggestion de modification du tableau RG 91</vt:lpstr>
      <vt:lpstr>Rapport ANSES 2024  Suggestion de modification du tableau RG 94</vt:lpstr>
      <vt:lpstr>Rapport ANSES 2024  Suggestion de modification du tableau RG 66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Bruno SIMON</dc:creator>
  <cp:lastModifiedBy>anonyme</cp:lastModifiedBy>
  <cp:revision>252</cp:revision>
  <cp:lastPrinted>2011-10-05T10:05:27Z</cp:lastPrinted>
  <dcterms:created xsi:type="dcterms:W3CDTF">2011-10-06T06:53:42Z</dcterms:created>
  <dcterms:modified xsi:type="dcterms:W3CDTF">2025-04-25T17:36:24Z</dcterms:modified>
</cp:coreProperties>
</file>