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7" r:id="rId3"/>
    <p:sldId id="288" r:id="rId4"/>
    <p:sldId id="304" r:id="rId5"/>
    <p:sldId id="305" r:id="rId6"/>
    <p:sldId id="276" r:id="rId7"/>
    <p:sldId id="283" r:id="rId8"/>
    <p:sldId id="277" r:id="rId9"/>
    <p:sldId id="289" r:id="rId10"/>
    <p:sldId id="280" r:id="rId11"/>
    <p:sldId id="282" r:id="rId12"/>
    <p:sldId id="259" r:id="rId13"/>
    <p:sldId id="296" r:id="rId14"/>
    <p:sldId id="374" r:id="rId15"/>
    <p:sldId id="290" r:id="rId16"/>
    <p:sldId id="272" r:id="rId17"/>
    <p:sldId id="297" r:id="rId18"/>
    <p:sldId id="293" r:id="rId19"/>
    <p:sldId id="295" r:id="rId20"/>
    <p:sldId id="266" r:id="rId21"/>
    <p:sldId id="265" r:id="rId22"/>
    <p:sldId id="271" r:id="rId23"/>
    <p:sldId id="268" r:id="rId24"/>
    <p:sldId id="269" r:id="rId25"/>
    <p:sldId id="270" r:id="rId26"/>
    <p:sldId id="294" r:id="rId27"/>
    <p:sldId id="291" r:id="rId28"/>
    <p:sldId id="292" r:id="rId29"/>
    <p:sldId id="300" r:id="rId30"/>
    <p:sldId id="299" r:id="rId31"/>
    <p:sldId id="302" r:id="rId32"/>
    <p:sldId id="361" r:id="rId33"/>
    <p:sldId id="363" r:id="rId34"/>
    <p:sldId id="358" r:id="rId35"/>
    <p:sldId id="362" r:id="rId36"/>
    <p:sldId id="303" r:id="rId37"/>
    <p:sldId id="284" r:id="rId38"/>
    <p:sldId id="281" r:id="rId39"/>
    <p:sldId id="364" r:id="rId40"/>
    <p:sldId id="258" r:id="rId41"/>
    <p:sldId id="365" r:id="rId42"/>
    <p:sldId id="366" r:id="rId43"/>
    <p:sldId id="368" r:id="rId44"/>
    <p:sldId id="369" r:id="rId45"/>
    <p:sldId id="375" r:id="rId46"/>
    <p:sldId id="370" r:id="rId47"/>
    <p:sldId id="267" r:id="rId48"/>
    <p:sldId id="279" r:id="rId49"/>
    <p:sldId id="286" r:id="rId50"/>
    <p:sldId id="372" r:id="rId51"/>
    <p:sldId id="373" r:id="rId52"/>
    <p:sldId id="371" r:id="rId5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0533" autoAdjust="0"/>
  </p:normalViewPr>
  <p:slideViewPr>
    <p:cSldViewPr snapToGrid="0">
      <p:cViewPr varScale="1">
        <p:scale>
          <a:sx n="80" d="100"/>
          <a:sy n="80" d="100"/>
        </p:scale>
        <p:origin x="173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BBB7B6-AFA5-4E5F-BF00-9D1941872665}" type="datetimeFigureOut">
              <a:rPr lang="fr-FR" smtClean="0"/>
              <a:t>26/04/2025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00DEE1-A3C0-463F-B69D-D5B48A5DF4DC}" type="slidenum">
              <a:rPr lang="fr-FR" smtClean="0"/>
              <a:t>‹N°›</a:t>
            </a:fld>
            <a:endParaRPr lang="fr-FR"/>
          </a:p>
        </p:txBody>
      </p:sp>
    </p:spTree>
    <p:extLst>
      <p:ext uri="{BB962C8B-B14F-4D97-AF65-F5344CB8AC3E}">
        <p14:creationId xmlns:p14="http://schemas.microsoft.com/office/powerpoint/2010/main" val="1203920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1</a:t>
            </a:fld>
            <a:endParaRPr lang="fr-FR"/>
          </a:p>
        </p:txBody>
      </p:sp>
    </p:spTree>
    <p:extLst>
      <p:ext uri="{BB962C8B-B14F-4D97-AF65-F5344CB8AC3E}">
        <p14:creationId xmlns:p14="http://schemas.microsoft.com/office/powerpoint/2010/main" val="3604450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suspicion de mésothéliome n’est pas toujours évidente</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6</a:t>
            </a:fld>
            <a:endParaRPr lang="fr-FR"/>
          </a:p>
        </p:txBody>
      </p:sp>
    </p:spTree>
    <p:extLst>
      <p:ext uri="{BB962C8B-B14F-4D97-AF65-F5344CB8AC3E}">
        <p14:creationId xmlns:p14="http://schemas.microsoft.com/office/powerpoint/2010/main" val="4130178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75% des épanchements néoplasiques sont symptomatiques car abondants en lien avec l’</a:t>
            </a:r>
            <a:r>
              <a:rPr lang="fr-FR" dirty="0" err="1"/>
              <a:t>atéléctasie</a:t>
            </a:r>
            <a:r>
              <a:rPr lang="fr-FR" dirty="0"/>
              <a:t>, la compression médiastinale et diaphragmatique</a:t>
            </a:r>
          </a:p>
          <a:p>
            <a:r>
              <a:rPr lang="fr-FR" dirty="0"/>
              <a:t>A ce stade, il s’agit de la prise en charge d’un épanchement néoplasique sans que l’on puisse formellement s’orienter vers un mésothéliome</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7</a:t>
            </a:fld>
            <a:endParaRPr lang="fr-FR"/>
          </a:p>
        </p:txBody>
      </p:sp>
    </p:spTree>
    <p:extLst>
      <p:ext uri="{BB962C8B-B14F-4D97-AF65-F5344CB8AC3E}">
        <p14:creationId xmlns:p14="http://schemas.microsoft.com/office/powerpoint/2010/main" val="3234176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C’est la présentation classique d’un épanchement pleural néoplasique</a:t>
            </a:r>
          </a:p>
          <a:p>
            <a:r>
              <a:rPr lang="fr-FR" dirty="0"/>
              <a:t>Sensibilité de la cytologie = 60-65%. Seuls les mésothéliomes </a:t>
            </a:r>
            <a:r>
              <a:rPr lang="fr-FR" dirty="0" err="1"/>
              <a:t>épithélioïIdes</a:t>
            </a:r>
            <a:r>
              <a:rPr lang="fr-FR" dirty="0"/>
              <a:t> donnent une cytologie positive</a:t>
            </a:r>
          </a:p>
          <a:p>
            <a:r>
              <a:rPr lang="fr-FR" dirty="0"/>
              <a:t>Même si la cytologie est positive, il est recommandé d’obtenir une confirmation histologique</a:t>
            </a:r>
          </a:p>
          <a:p>
            <a:endParaRPr lang="fr-FR" dirty="0"/>
          </a:p>
          <a:p>
            <a:r>
              <a:rPr lang="fr-FR" dirty="0"/>
              <a:t>Théoriquement, la ponction pleurale doit être évitée, sauf urgence. Il faut préférer une ponction axillaire</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8</a:t>
            </a:fld>
            <a:endParaRPr lang="fr-FR"/>
          </a:p>
        </p:txBody>
      </p:sp>
    </p:spTree>
    <p:extLst>
      <p:ext uri="{BB962C8B-B14F-4D97-AF65-F5344CB8AC3E}">
        <p14:creationId xmlns:p14="http://schemas.microsoft.com/office/powerpoint/2010/main" val="911404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scanner avec injection de produit de contraste permet d’orienter le diagnostique: </a:t>
            </a:r>
          </a:p>
          <a:p>
            <a:r>
              <a:rPr lang="fr-FR" dirty="0"/>
              <a:t>Épanchement pleural</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Épaississement plèvre pariétale / viscérale et extension aux scissures</a:t>
            </a:r>
          </a:p>
          <a:p>
            <a:r>
              <a:rPr lang="fr-FR" dirty="0"/>
              <a:t>nodules voire festons pleuraux</a:t>
            </a:r>
          </a:p>
          <a:p>
            <a:r>
              <a:rPr lang="fr-FR" dirty="0"/>
              <a:t>Rétraction de l’hémithorax</a:t>
            </a:r>
          </a:p>
          <a:p>
            <a:endParaRPr lang="fr-FR" dirty="0"/>
          </a:p>
          <a:p>
            <a:r>
              <a:rPr lang="fr-FR" dirty="0"/>
              <a:t>!!! Plaques pleurales peuvent être présentes mais ne sont pas malignes</a:t>
            </a:r>
          </a:p>
          <a:p>
            <a:endParaRPr lang="fr-FR" dirty="0"/>
          </a:p>
          <a:p>
            <a:r>
              <a:rPr lang="fr-FR" dirty="0"/>
              <a:t>Coupe abdo-pelvienne = bilan extension</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9</a:t>
            </a:fld>
            <a:endParaRPr lang="fr-FR"/>
          </a:p>
        </p:txBody>
      </p:sp>
    </p:spTree>
    <p:extLst>
      <p:ext uri="{BB962C8B-B14F-4D97-AF65-F5344CB8AC3E}">
        <p14:creationId xmlns:p14="http://schemas.microsoft.com/office/powerpoint/2010/main" val="3677874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Un épanchement pleural néoplasique peut faire l’objet d’un drainage thoracique par un drain classique</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10</a:t>
            </a:fld>
            <a:endParaRPr lang="fr-FR"/>
          </a:p>
        </p:txBody>
      </p:sp>
    </p:spTree>
    <p:extLst>
      <p:ext uri="{BB962C8B-B14F-4D97-AF65-F5344CB8AC3E}">
        <p14:creationId xmlns:p14="http://schemas.microsoft.com/office/powerpoint/2010/main" val="2922472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Ou par un mini-drain qui se pose selon la technique de </a:t>
            </a:r>
            <a:r>
              <a:rPr lang="fr-FR" dirty="0" err="1"/>
              <a:t>Seldinger</a:t>
            </a:r>
            <a:endParaRPr lang="fr-FR" dirty="0"/>
          </a:p>
          <a:p>
            <a:endParaRPr lang="fr-FR" dirty="0"/>
          </a:p>
          <a:p>
            <a:r>
              <a:rPr lang="fr-FR" dirty="0"/>
              <a:t>L’orifice du drain thoracique sera réutilisé ultérieurement</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11</a:t>
            </a:fld>
            <a:endParaRPr lang="fr-FR"/>
          </a:p>
        </p:txBody>
      </p:sp>
    </p:spTree>
    <p:extLst>
      <p:ext uri="{BB962C8B-B14F-4D97-AF65-F5344CB8AC3E}">
        <p14:creationId xmlns:p14="http://schemas.microsoft.com/office/powerpoint/2010/main" val="990179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Chez des patients qui présentent tous les critères d’un épanchement pleural malin</a:t>
            </a:r>
          </a:p>
          <a:p>
            <a:endParaRPr lang="fr-FR" dirty="0"/>
          </a:p>
          <a:p>
            <a:r>
              <a:rPr lang="fr-FR" dirty="0" err="1"/>
              <a:t>Role</a:t>
            </a:r>
            <a:r>
              <a:rPr lang="fr-FR" dirty="0"/>
              <a:t> </a:t>
            </a:r>
            <a:r>
              <a:rPr lang="fr-FR" dirty="0" err="1"/>
              <a:t>therapeutique</a:t>
            </a:r>
            <a:r>
              <a:rPr lang="fr-FR" dirty="0"/>
              <a:t> = tt symptomatique</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12</a:t>
            </a:fld>
            <a:endParaRPr lang="fr-FR"/>
          </a:p>
        </p:txBody>
      </p:sp>
    </p:spTree>
    <p:extLst>
      <p:ext uri="{BB962C8B-B14F-4D97-AF65-F5344CB8AC3E}">
        <p14:creationId xmlns:p14="http://schemas.microsoft.com/office/powerpoint/2010/main" val="3620570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Cette stratégie est validée par les </a:t>
            </a:r>
            <a:r>
              <a:rPr lang="fr-FR" dirty="0" err="1"/>
              <a:t>référnetielles</a:t>
            </a:r>
            <a:r>
              <a:rPr lang="fr-FR" dirty="0"/>
              <a:t> en vigueur </a:t>
            </a:r>
            <a:r>
              <a:rPr lang="fr-FR" dirty="0" err="1"/>
              <a:t>ajourd’hui</a:t>
            </a:r>
            <a:endParaRPr lang="fr-FR" dirty="0"/>
          </a:p>
          <a:p>
            <a:endParaRPr lang="fr-FR" dirty="0"/>
          </a:p>
          <a:p>
            <a:r>
              <a:rPr lang="fr-FR" dirty="0"/>
              <a:t>Il existe des alternatives, mais les biopsies chirurgicales seront préférées </a:t>
            </a:r>
          </a:p>
          <a:p>
            <a:endParaRPr lang="fr-FR" dirty="0"/>
          </a:p>
          <a:p>
            <a:r>
              <a:rPr lang="fr-FR" dirty="0" err="1"/>
              <a:t>Dc</a:t>
            </a:r>
            <a:r>
              <a:rPr lang="fr-FR" dirty="0"/>
              <a:t> de mésothéliome dans 90% des cas</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13</a:t>
            </a:fld>
            <a:endParaRPr lang="fr-FR"/>
          </a:p>
        </p:txBody>
      </p:sp>
    </p:spTree>
    <p:extLst>
      <p:ext uri="{BB962C8B-B14F-4D97-AF65-F5344CB8AC3E}">
        <p14:creationId xmlns:p14="http://schemas.microsoft.com/office/powerpoint/2010/main" val="3386215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B73FD-26ED-BD51-1436-BBEE1DA552B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28B0553-4662-6422-4F93-F3D6CAF2F45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D5702C1-5415-2928-AE74-CFF7684E8BB2}"/>
              </a:ext>
            </a:extLst>
          </p:cNvPr>
          <p:cNvSpPr>
            <a:spLocks noGrp="1"/>
          </p:cNvSpPr>
          <p:nvPr>
            <p:ph type="body" idx="1"/>
          </p:nvPr>
        </p:nvSpPr>
        <p:spPr/>
        <p:txBody>
          <a:bodyPr/>
          <a:lstStyle/>
          <a:p>
            <a:r>
              <a:rPr lang="fr-FR" dirty="0"/>
              <a:t>Chez des patients qui présentent tous les critères d’un épanchement pleural malin</a:t>
            </a:r>
          </a:p>
          <a:p>
            <a:endParaRPr lang="fr-FR" dirty="0"/>
          </a:p>
          <a:p>
            <a:r>
              <a:rPr lang="fr-FR" dirty="0" err="1"/>
              <a:t>Role</a:t>
            </a:r>
            <a:r>
              <a:rPr lang="fr-FR" dirty="0"/>
              <a:t> </a:t>
            </a:r>
            <a:r>
              <a:rPr lang="fr-FR" dirty="0" err="1"/>
              <a:t>therapeutique</a:t>
            </a:r>
            <a:r>
              <a:rPr lang="fr-FR" dirty="0"/>
              <a:t> = tt symptomatique</a:t>
            </a:r>
          </a:p>
        </p:txBody>
      </p:sp>
      <p:sp>
        <p:nvSpPr>
          <p:cNvPr id="4" name="Espace réservé du numéro de diapositive 3">
            <a:extLst>
              <a:ext uri="{FF2B5EF4-FFF2-40B4-BE49-F238E27FC236}">
                <a16:creationId xmlns:a16="http://schemas.microsoft.com/office/drawing/2014/main" id="{65AEAB64-CA2B-0DFF-DEB0-0999A4274058}"/>
              </a:ext>
            </a:extLst>
          </p:cNvPr>
          <p:cNvSpPr>
            <a:spLocks noGrp="1"/>
          </p:cNvSpPr>
          <p:nvPr>
            <p:ph type="sldNum" sz="quarter" idx="5"/>
          </p:nvPr>
        </p:nvSpPr>
        <p:spPr/>
        <p:txBody>
          <a:bodyPr/>
          <a:lstStyle/>
          <a:p>
            <a:fld id="{1A00DEE1-A3C0-463F-B69D-D5B48A5DF4DC}" type="slidenum">
              <a:rPr lang="fr-FR" smtClean="0"/>
              <a:t>14</a:t>
            </a:fld>
            <a:endParaRPr lang="fr-FR"/>
          </a:p>
        </p:txBody>
      </p:sp>
    </p:spTree>
    <p:extLst>
      <p:ext uri="{BB962C8B-B14F-4D97-AF65-F5344CB8AC3E}">
        <p14:creationId xmlns:p14="http://schemas.microsoft.com/office/powerpoint/2010/main" val="744986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Idéalement 1 orifices de thoracoscopie, max 2</a:t>
            </a:r>
          </a:p>
          <a:p>
            <a:endParaRPr lang="fr-FR" dirty="0"/>
          </a:p>
          <a:p>
            <a:r>
              <a:rPr lang="fr-FR" dirty="0"/>
              <a:t>Patient en décubitus latéral après </a:t>
            </a:r>
            <a:r>
              <a:rPr lang="fr-FR" dirty="0" err="1"/>
              <a:t>anésthésie</a:t>
            </a:r>
            <a:r>
              <a:rPr lang="fr-FR" dirty="0"/>
              <a:t> générale et intubation </a:t>
            </a:r>
            <a:r>
              <a:rPr lang="fr-FR" dirty="0" err="1"/>
              <a:t>selective</a:t>
            </a:r>
            <a:r>
              <a:rPr lang="fr-FR" dirty="0"/>
              <a:t> = exclusion d’un seul poumon</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16</a:t>
            </a:fld>
            <a:endParaRPr lang="fr-FR"/>
          </a:p>
        </p:txBody>
      </p:sp>
    </p:spTree>
    <p:extLst>
      <p:ext uri="{BB962C8B-B14F-4D97-AF65-F5344CB8AC3E}">
        <p14:creationId xmlns:p14="http://schemas.microsoft.com/office/powerpoint/2010/main" val="1093062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Matériel nécessaire est assez rudimentaires: </a:t>
            </a:r>
            <a:r>
              <a:rPr lang="fr-FR" dirty="0" err="1"/>
              <a:t>corchet</a:t>
            </a:r>
            <a:r>
              <a:rPr lang="fr-FR" dirty="0"/>
              <a:t> coagulateur, pince </a:t>
            </a:r>
            <a:r>
              <a:rPr lang="fr-FR" dirty="0" err="1"/>
              <a:t>fenetrée</a:t>
            </a:r>
            <a:r>
              <a:rPr lang="fr-FR" dirty="0"/>
              <a:t>, aspiration, trocart de thoracoscopie</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17</a:t>
            </a:fld>
            <a:endParaRPr lang="fr-FR"/>
          </a:p>
        </p:txBody>
      </p:sp>
    </p:spTree>
    <p:extLst>
      <p:ext uri="{BB962C8B-B14F-4D97-AF65-F5344CB8AC3E}">
        <p14:creationId xmlns:p14="http://schemas.microsoft.com/office/powerpoint/2010/main" val="1825464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dispose l’écran de manière ergonomique </a:t>
            </a:r>
          </a:p>
          <a:p>
            <a:endParaRPr lang="fr-FR" dirty="0"/>
          </a:p>
          <a:p>
            <a:r>
              <a:rPr lang="fr-FR" dirty="0"/>
              <a:t>1</a:t>
            </a:r>
            <a:r>
              <a:rPr lang="fr-FR" baseline="30000" dirty="0"/>
              <a:t>ère</a:t>
            </a:r>
            <a:r>
              <a:rPr lang="fr-FR" dirty="0"/>
              <a:t> phase: exploration / vidange du liquide pleural (aspect et volume) surtout en cas d’absence de drainage ou de ponction récente</a:t>
            </a:r>
          </a:p>
          <a:p>
            <a:endParaRPr lang="fr-FR" dirty="0"/>
          </a:p>
          <a:p>
            <a:r>
              <a:rPr lang="fr-FR" dirty="0"/>
              <a:t>Désolé pour ces images personnelles qui ne sont pas celles d’un mésothéliome</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18</a:t>
            </a:fld>
            <a:endParaRPr lang="fr-FR"/>
          </a:p>
        </p:txBody>
      </p:sp>
    </p:spTree>
    <p:extLst>
      <p:ext uri="{BB962C8B-B14F-4D97-AF65-F5344CB8AC3E}">
        <p14:creationId xmlns:p14="http://schemas.microsoft.com/office/powerpoint/2010/main" val="576412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Métastase pleurale ADK gastrique</a:t>
            </a:r>
          </a:p>
          <a:p>
            <a:r>
              <a:rPr lang="fr-FR" dirty="0"/>
              <a:t>Mésothéliome = grand simulateur</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19</a:t>
            </a:fld>
            <a:endParaRPr lang="fr-FR"/>
          </a:p>
        </p:txBody>
      </p:sp>
    </p:spTree>
    <p:extLst>
      <p:ext uri="{BB962C8B-B14F-4D97-AF65-F5344CB8AC3E}">
        <p14:creationId xmlns:p14="http://schemas.microsoft.com/office/powerpoint/2010/main" val="3382436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2</a:t>
            </a:r>
            <a:r>
              <a:rPr lang="fr-FR" baseline="30000" dirty="0"/>
              <a:t>ème</a:t>
            </a:r>
            <a:r>
              <a:rPr lang="fr-FR" dirty="0"/>
              <a:t> temps: diagnostique = biopsies pleurales et autres lésions </a:t>
            </a:r>
            <a:r>
              <a:rPr lang="fr-FR" dirty="0" err="1"/>
              <a:t>biopsiables</a:t>
            </a:r>
            <a:endParaRPr lang="fr-FR" dirty="0"/>
          </a:p>
          <a:p>
            <a:endParaRPr lang="fr-FR" dirty="0"/>
          </a:p>
          <a:p>
            <a:r>
              <a:rPr lang="fr-FR" dirty="0"/>
              <a:t>Il est très important de prélever de la graisse sous pleurale pour l’analyse anatomopathologique</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20</a:t>
            </a:fld>
            <a:endParaRPr lang="fr-FR"/>
          </a:p>
        </p:txBody>
      </p:sp>
    </p:spTree>
    <p:extLst>
      <p:ext uri="{BB962C8B-B14F-4D97-AF65-F5344CB8AC3E}">
        <p14:creationId xmlns:p14="http://schemas.microsoft.com/office/powerpoint/2010/main" val="851049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Faire plusieurs biopsies</a:t>
            </a:r>
          </a:p>
          <a:p>
            <a:endParaRPr lang="fr-FR" dirty="0"/>
          </a:p>
          <a:p>
            <a:r>
              <a:rPr lang="fr-FR" dirty="0"/>
              <a:t>En cas d’atteinte en « plaque », il faut prélever plutôt en périphérie et entre les plaques pour améliorer la rentabilité diagnostique</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21</a:t>
            </a:fld>
            <a:endParaRPr lang="fr-FR"/>
          </a:p>
        </p:txBody>
      </p:sp>
    </p:spTree>
    <p:extLst>
      <p:ext uri="{BB962C8B-B14F-4D97-AF65-F5344CB8AC3E}">
        <p14:creationId xmlns:p14="http://schemas.microsoft.com/office/powerpoint/2010/main" val="2010032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Prélévement</a:t>
            </a:r>
            <a:r>
              <a:rPr lang="fr-FR" dirty="0"/>
              <a:t> doit être généreux</a:t>
            </a:r>
          </a:p>
          <a:p>
            <a:endParaRPr lang="fr-FR" dirty="0"/>
          </a:p>
          <a:p>
            <a:r>
              <a:rPr lang="fr-FR" dirty="0"/>
              <a:t>Pas de </a:t>
            </a:r>
            <a:r>
              <a:rPr lang="fr-FR" dirty="0" err="1"/>
              <a:t>possibilite</a:t>
            </a:r>
            <a:r>
              <a:rPr lang="fr-FR" dirty="0"/>
              <a:t> de </a:t>
            </a:r>
            <a:r>
              <a:rPr lang="fr-FR" dirty="0" err="1"/>
              <a:t>Dc</a:t>
            </a:r>
            <a:r>
              <a:rPr lang="fr-FR" dirty="0"/>
              <a:t> en </a:t>
            </a:r>
            <a:r>
              <a:rPr lang="fr-FR" dirty="0" err="1"/>
              <a:t>extempo</a:t>
            </a:r>
            <a:r>
              <a:rPr lang="fr-FR" dirty="0"/>
              <a:t> +++</a:t>
            </a:r>
          </a:p>
          <a:p>
            <a:endParaRPr lang="fr-FR" dirty="0"/>
          </a:p>
          <a:p>
            <a:r>
              <a:rPr lang="fr-FR" dirty="0"/>
              <a:t>L’analyse anatomopathologique doit être faite par 2 pathologistes différents dont un expert MESOPATH</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22</a:t>
            </a:fld>
            <a:endParaRPr lang="fr-FR"/>
          </a:p>
        </p:txBody>
      </p:sp>
    </p:spTree>
    <p:extLst>
      <p:ext uri="{BB962C8B-B14F-4D97-AF65-F5344CB8AC3E}">
        <p14:creationId xmlns:p14="http://schemas.microsoft.com/office/powerpoint/2010/main" val="3045472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simples biopsies à la pince ne permettent pas de prélever assez de matériel, en quantité et surtout en profondeur = à éviter</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23</a:t>
            </a:fld>
            <a:endParaRPr lang="fr-FR"/>
          </a:p>
        </p:txBody>
      </p:sp>
    </p:spTree>
    <p:extLst>
      <p:ext uri="{BB962C8B-B14F-4D97-AF65-F5344CB8AC3E}">
        <p14:creationId xmlns:p14="http://schemas.microsoft.com/office/powerpoint/2010/main" val="22430066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3</a:t>
            </a:r>
            <a:r>
              <a:rPr lang="fr-FR" baseline="30000" dirty="0"/>
              <a:t>ème</a:t>
            </a:r>
            <a:r>
              <a:rPr lang="fr-FR" dirty="0"/>
              <a:t> temps: symphyse</a:t>
            </a:r>
          </a:p>
          <a:p>
            <a:endParaRPr lang="fr-FR" dirty="0"/>
          </a:p>
          <a:p>
            <a:r>
              <a:rPr lang="fr-FR" dirty="0"/>
              <a:t>Ce temps est précédé d’un test de </a:t>
            </a:r>
            <a:r>
              <a:rPr lang="fr-FR" dirty="0" err="1"/>
              <a:t>reventilation</a:t>
            </a:r>
            <a:r>
              <a:rPr lang="fr-FR" dirty="0"/>
              <a:t> pour apprécier la compliance pulmonaire.</a:t>
            </a:r>
          </a:p>
          <a:p>
            <a:r>
              <a:rPr lang="fr-FR" dirty="0"/>
              <a:t>La symphyse ne sera obtenue que si le poumon revient à la paroi</a:t>
            </a:r>
          </a:p>
          <a:p>
            <a:r>
              <a:rPr lang="fr-FR" dirty="0"/>
              <a:t>Mais il n’est pas forcément nécessaire d’avoir 100% de la surface pulmonaire </a:t>
            </a:r>
            <a:r>
              <a:rPr lang="fr-FR" dirty="0" err="1"/>
              <a:t>réexpandue</a:t>
            </a:r>
            <a:r>
              <a:rPr lang="fr-FR" dirty="0"/>
              <a:t>, pour que la symphyse soit efficace</a:t>
            </a:r>
          </a:p>
          <a:p>
            <a:endParaRPr lang="fr-FR" dirty="0"/>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24</a:t>
            </a:fld>
            <a:endParaRPr lang="fr-FR"/>
          </a:p>
        </p:txBody>
      </p:sp>
    </p:spTree>
    <p:extLst>
      <p:ext uri="{BB962C8B-B14F-4D97-AF65-F5344CB8AC3E}">
        <p14:creationId xmlns:p14="http://schemas.microsoft.com/office/powerpoint/2010/main" val="39996756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réparti le talc sur l’ensemble de la cavité pleurale en évitant le médiastin</a:t>
            </a:r>
          </a:p>
          <a:p>
            <a:r>
              <a:rPr lang="fr-FR" dirty="0"/>
              <a:t>Zone de la biopsie</a:t>
            </a:r>
          </a:p>
          <a:p>
            <a:endParaRPr lang="fr-FR" dirty="0"/>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25</a:t>
            </a:fld>
            <a:endParaRPr lang="fr-FR"/>
          </a:p>
        </p:txBody>
      </p:sp>
    </p:spTree>
    <p:extLst>
      <p:ext uri="{BB962C8B-B14F-4D97-AF65-F5344CB8AC3E}">
        <p14:creationId xmlns:p14="http://schemas.microsoft.com/office/powerpoint/2010/main" val="19653863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 faut également éviter les amas de talc qui peuvent donner un aspect de « </a:t>
            </a:r>
            <a:r>
              <a:rPr lang="fr-FR" dirty="0" err="1"/>
              <a:t>talcome</a:t>
            </a:r>
            <a:r>
              <a:rPr lang="fr-FR" dirty="0"/>
              <a:t> » à l’imagerie (CT / TEP)</a:t>
            </a:r>
          </a:p>
          <a:p>
            <a:endParaRPr lang="fr-FR" dirty="0"/>
          </a:p>
          <a:p>
            <a:r>
              <a:rPr lang="fr-FR" dirty="0"/>
              <a:t>Le talc va entrainé une réaction inflammatoire très importante ai niveau des 2 plèvres, ce qui va provoquer une symphyse. Une fois obtenue, les 2 feuillets seront comme « fusionner » entre eux</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26</a:t>
            </a:fld>
            <a:endParaRPr lang="fr-FR"/>
          </a:p>
        </p:txBody>
      </p:sp>
    </p:spTree>
    <p:extLst>
      <p:ext uri="{BB962C8B-B14F-4D97-AF65-F5344CB8AC3E}">
        <p14:creationId xmlns:p14="http://schemas.microsoft.com/office/powerpoint/2010/main" val="292713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A6B9A-A894-1406-051A-50422E591BC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200B9C6-517C-6C9E-DAA8-F0D37C6106A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2551DE0-B415-C4C3-E7E8-B6A95DFF24A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Idéalement 1 orifices de thoracoscopie, max 2 </a:t>
            </a:r>
            <a:r>
              <a:rPr lang="fr-FR" dirty="0">
                <a:sym typeface="Wingdings" panose="05000000000000000000" pitchFamily="2" charset="2"/>
              </a:rPr>
              <a:t> </a:t>
            </a:r>
            <a:r>
              <a:rPr lang="fr-FR" dirty="0"/>
              <a:t>Place de la thoracotomie dans l’ensemencement tumoral pariétal</a:t>
            </a:r>
          </a:p>
          <a:p>
            <a:endParaRPr lang="fr-FR" dirty="0"/>
          </a:p>
          <a:p>
            <a:endParaRPr lang="fr-FR" dirty="0"/>
          </a:p>
          <a:p>
            <a:r>
              <a:rPr lang="fr-FR" dirty="0"/>
              <a:t>Fermeture du thorax sur 1 drain thoracique que l’on va laisser en place entre 3 et 5 jours en fonction du délai d’obtention de la symphyse pleurale</a:t>
            </a:r>
          </a:p>
          <a:p>
            <a:endParaRPr lang="fr-FR" dirty="0"/>
          </a:p>
          <a:p>
            <a:r>
              <a:rPr lang="fr-FR" dirty="0"/>
              <a:t>Au </a:t>
            </a:r>
            <a:r>
              <a:rPr lang="fr-FR" dirty="0" err="1"/>
              <a:t>debut</a:t>
            </a:r>
            <a:r>
              <a:rPr lang="fr-FR" dirty="0"/>
              <a:t>, il va y avoir une importante </a:t>
            </a:r>
            <a:r>
              <a:rPr lang="fr-FR" dirty="0" err="1"/>
              <a:t>secrétion</a:t>
            </a:r>
            <a:r>
              <a:rPr lang="fr-FR" dirty="0"/>
              <a:t> pleurale en lien avec la réaction inflammatoire et le mécanisme de symphyse</a:t>
            </a:r>
          </a:p>
          <a:p>
            <a:endParaRPr lang="fr-FR" dirty="0"/>
          </a:p>
        </p:txBody>
      </p:sp>
      <p:sp>
        <p:nvSpPr>
          <p:cNvPr id="4" name="Espace réservé du numéro de diapositive 3">
            <a:extLst>
              <a:ext uri="{FF2B5EF4-FFF2-40B4-BE49-F238E27FC236}">
                <a16:creationId xmlns:a16="http://schemas.microsoft.com/office/drawing/2014/main" id="{DDD9C1ED-1510-BE08-FFBC-DEBF9D62F9A7}"/>
              </a:ext>
            </a:extLst>
          </p:cNvPr>
          <p:cNvSpPr>
            <a:spLocks noGrp="1"/>
          </p:cNvSpPr>
          <p:nvPr>
            <p:ph type="sldNum" sz="quarter" idx="5"/>
          </p:nvPr>
        </p:nvSpPr>
        <p:spPr/>
        <p:txBody>
          <a:bodyPr/>
          <a:lstStyle/>
          <a:p>
            <a:fld id="{1A00DEE1-A3C0-463F-B69D-D5B48A5DF4DC}" type="slidenum">
              <a:rPr lang="fr-FR" smtClean="0"/>
              <a:t>27</a:t>
            </a:fld>
            <a:endParaRPr lang="fr-FR"/>
          </a:p>
        </p:txBody>
      </p:sp>
    </p:spTree>
    <p:extLst>
      <p:ext uri="{BB962C8B-B14F-4D97-AF65-F5344CB8AC3E}">
        <p14:creationId xmlns:p14="http://schemas.microsoft.com/office/powerpoint/2010/main" val="8850154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166E8-CC54-1837-B5C3-3A0200F912E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8F18F8-7C67-E37C-99B5-2552B6BECCD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EB2FF2-D8B0-916E-8FB5-49005040B245}"/>
              </a:ext>
            </a:extLst>
          </p:cNvPr>
          <p:cNvSpPr>
            <a:spLocks noGrp="1"/>
          </p:cNvSpPr>
          <p:nvPr>
            <p:ph type="body" idx="1"/>
          </p:nvPr>
        </p:nvSpPr>
        <p:spPr/>
        <p:txBody>
          <a:bodyPr/>
          <a:lstStyle/>
          <a:p>
            <a:r>
              <a:rPr lang="fr-FR" dirty="0"/>
              <a:t>Le drain est connecté à un système d’aspiration autonome sur batterie</a:t>
            </a:r>
          </a:p>
          <a:p>
            <a:endParaRPr lang="fr-FR" dirty="0"/>
          </a:p>
          <a:p>
            <a:r>
              <a:rPr lang="fr-FR" dirty="0"/>
              <a:t>Le fabricant réalise également des tire lait!</a:t>
            </a:r>
          </a:p>
          <a:p>
            <a:endParaRPr lang="fr-FR" dirty="0"/>
          </a:p>
          <a:p>
            <a:r>
              <a:rPr lang="fr-FR" dirty="0"/>
              <a:t>Cela évite de mettre le drain en aspiration murale</a:t>
            </a:r>
          </a:p>
        </p:txBody>
      </p:sp>
      <p:sp>
        <p:nvSpPr>
          <p:cNvPr id="4" name="Espace réservé du numéro de diapositive 3">
            <a:extLst>
              <a:ext uri="{FF2B5EF4-FFF2-40B4-BE49-F238E27FC236}">
                <a16:creationId xmlns:a16="http://schemas.microsoft.com/office/drawing/2014/main" id="{5A58CF0E-0F89-035B-CA84-B1BCC33CAE35}"/>
              </a:ext>
            </a:extLst>
          </p:cNvPr>
          <p:cNvSpPr>
            <a:spLocks noGrp="1"/>
          </p:cNvSpPr>
          <p:nvPr>
            <p:ph type="sldNum" sz="quarter" idx="5"/>
          </p:nvPr>
        </p:nvSpPr>
        <p:spPr/>
        <p:txBody>
          <a:bodyPr/>
          <a:lstStyle/>
          <a:p>
            <a:fld id="{1A00DEE1-A3C0-463F-B69D-D5B48A5DF4DC}" type="slidenum">
              <a:rPr lang="fr-FR" smtClean="0"/>
              <a:t>28</a:t>
            </a:fld>
            <a:endParaRPr lang="fr-FR"/>
          </a:p>
        </p:txBody>
      </p:sp>
    </p:spTree>
    <p:extLst>
      <p:ext uri="{BB962C8B-B14F-4D97-AF65-F5344CB8AC3E}">
        <p14:creationId xmlns:p14="http://schemas.microsoft.com/office/powerpoint/2010/main" val="24174989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Avec un système d’aspiration mural, ce qui peut encore arriver dance certain cas, c’’est comme attaché notre patient au mur.</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29</a:t>
            </a:fld>
            <a:endParaRPr lang="fr-FR"/>
          </a:p>
        </p:txBody>
      </p:sp>
    </p:spTree>
    <p:extLst>
      <p:ext uri="{BB962C8B-B14F-4D97-AF65-F5344CB8AC3E}">
        <p14:creationId xmlns:p14="http://schemas.microsoft.com/office/powerpoint/2010/main" val="2348203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Basée sur des preuves scientifiques</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30</a:t>
            </a:fld>
            <a:endParaRPr lang="fr-FR"/>
          </a:p>
        </p:txBody>
      </p:sp>
    </p:spTree>
    <p:extLst>
      <p:ext uri="{BB962C8B-B14F-4D97-AF65-F5344CB8AC3E}">
        <p14:creationId xmlns:p14="http://schemas.microsoft.com/office/powerpoint/2010/main" val="21178120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Items précis, comme absence de sondage urinaire, pas de recours aux benzodiazépines durant l’anesthésie, favoriser les blocs nerveux,</a:t>
            </a:r>
          </a:p>
          <a:p>
            <a:endParaRPr lang="fr-FR" dirty="0"/>
          </a:p>
          <a:p>
            <a:r>
              <a:rPr lang="fr-FR" dirty="0"/>
              <a:t>Tous ces éléments permettent de diminuer la morbidité et notamment le risque infectieux par exemple.</a:t>
            </a:r>
          </a:p>
          <a:p>
            <a:r>
              <a:rPr lang="fr-FR" dirty="0"/>
              <a:t>Cela permet aussi d’améliorer la récupération du patient, de favoriser la reprise de son autonomie. Le retour à domicile est perçu comme plus facile</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31</a:t>
            </a:fld>
            <a:endParaRPr lang="fr-FR"/>
          </a:p>
        </p:txBody>
      </p:sp>
    </p:spTree>
    <p:extLst>
      <p:ext uri="{BB962C8B-B14F-4D97-AF65-F5344CB8AC3E}">
        <p14:creationId xmlns:p14="http://schemas.microsoft.com/office/powerpoint/2010/main" val="3387291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DD318-C328-DDF2-C705-A3E33E43FED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36AE821-A0D6-B7AC-486B-0A702AB2BE6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45CD5E0-72ED-91F8-5E92-93A0AA1247D2}"/>
              </a:ext>
            </a:extLst>
          </p:cNvPr>
          <p:cNvSpPr>
            <a:spLocks noGrp="1"/>
          </p:cNvSpPr>
          <p:nvPr>
            <p:ph type="body" idx="1"/>
          </p:nvPr>
        </p:nvSpPr>
        <p:spPr/>
        <p:txBody>
          <a:bodyPr/>
          <a:lstStyle/>
          <a:p>
            <a:r>
              <a:rPr lang="fr-FR" dirty="0"/>
              <a:t>Notamment pour le patient qui devient acteur de ses soins, </a:t>
            </a:r>
          </a:p>
        </p:txBody>
      </p:sp>
      <p:sp>
        <p:nvSpPr>
          <p:cNvPr id="4" name="Espace réservé du numéro de diapositive 3">
            <a:extLst>
              <a:ext uri="{FF2B5EF4-FFF2-40B4-BE49-F238E27FC236}">
                <a16:creationId xmlns:a16="http://schemas.microsoft.com/office/drawing/2014/main" id="{2193E522-A717-EDE7-B675-1E9B7D49E408}"/>
              </a:ext>
            </a:extLst>
          </p:cNvPr>
          <p:cNvSpPr>
            <a:spLocks noGrp="1"/>
          </p:cNvSpPr>
          <p:nvPr>
            <p:ph type="sldNum" sz="quarter" idx="5"/>
          </p:nvPr>
        </p:nvSpPr>
        <p:spPr/>
        <p:txBody>
          <a:bodyPr/>
          <a:lstStyle/>
          <a:p>
            <a:fld id="{1A00DEE1-A3C0-463F-B69D-D5B48A5DF4DC}" type="slidenum">
              <a:rPr lang="fr-FR" smtClean="0"/>
              <a:t>32</a:t>
            </a:fld>
            <a:endParaRPr lang="fr-FR"/>
          </a:p>
        </p:txBody>
      </p:sp>
    </p:spTree>
    <p:extLst>
      <p:ext uri="{BB962C8B-B14F-4D97-AF65-F5344CB8AC3E}">
        <p14:creationId xmlns:p14="http://schemas.microsoft.com/office/powerpoint/2010/main" val="3110934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049E9-B3C3-9F3B-B6D4-FC2C3DC6BE0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4B6ECD0-4AB4-AC9F-A193-F916C77F408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5426BD2-3F4D-1AB7-849E-F08D631EBD37}"/>
              </a:ext>
            </a:extLst>
          </p:cNvPr>
          <p:cNvSpPr>
            <a:spLocks noGrp="1"/>
          </p:cNvSpPr>
          <p:nvPr>
            <p:ph type="body" idx="1"/>
          </p:nvPr>
        </p:nvSpPr>
        <p:spPr/>
        <p:txBody>
          <a:bodyPr/>
          <a:lstStyle/>
          <a:p>
            <a:r>
              <a:rPr lang="fr-FR" dirty="0"/>
              <a:t>avec une étape clé: la préparation de l’intervention</a:t>
            </a:r>
          </a:p>
        </p:txBody>
      </p:sp>
      <p:sp>
        <p:nvSpPr>
          <p:cNvPr id="4" name="Espace réservé du numéro de diapositive 3">
            <a:extLst>
              <a:ext uri="{FF2B5EF4-FFF2-40B4-BE49-F238E27FC236}">
                <a16:creationId xmlns:a16="http://schemas.microsoft.com/office/drawing/2014/main" id="{8712C140-0B64-A4D0-1DCC-392EA195B001}"/>
              </a:ext>
            </a:extLst>
          </p:cNvPr>
          <p:cNvSpPr>
            <a:spLocks noGrp="1"/>
          </p:cNvSpPr>
          <p:nvPr>
            <p:ph type="sldNum" sz="quarter" idx="5"/>
          </p:nvPr>
        </p:nvSpPr>
        <p:spPr/>
        <p:txBody>
          <a:bodyPr/>
          <a:lstStyle/>
          <a:p>
            <a:fld id="{1A00DEE1-A3C0-463F-B69D-D5B48A5DF4DC}" type="slidenum">
              <a:rPr lang="fr-FR" smtClean="0"/>
              <a:t>33</a:t>
            </a:fld>
            <a:endParaRPr lang="fr-FR"/>
          </a:p>
        </p:txBody>
      </p:sp>
    </p:spTree>
    <p:extLst>
      <p:ext uri="{BB962C8B-B14F-4D97-AF65-F5344CB8AC3E}">
        <p14:creationId xmlns:p14="http://schemas.microsoft.com/office/powerpoint/2010/main" val="14838072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dirty="0">
                <a:solidFill>
                  <a:srgbClr val="1F1F1F"/>
                </a:solidFill>
                <a:effectLst/>
                <a:highlight>
                  <a:srgbClr val="FFFFFF"/>
                </a:highlight>
                <a:latin typeface="Google Sans"/>
              </a:rPr>
              <a:t>Pour la chirurgie </a:t>
            </a:r>
            <a:r>
              <a:rPr lang="fr-FR" b="0" i="0" dirty="0" err="1">
                <a:solidFill>
                  <a:srgbClr val="1F1F1F"/>
                </a:solidFill>
                <a:effectLst/>
                <a:highlight>
                  <a:srgbClr val="FFFFFF"/>
                </a:highlight>
                <a:latin typeface="Google Sans"/>
              </a:rPr>
              <a:t>reglée</a:t>
            </a:r>
            <a:r>
              <a:rPr lang="fr-FR" b="0" i="0" dirty="0">
                <a:solidFill>
                  <a:srgbClr val="1F1F1F"/>
                </a:solidFill>
                <a:effectLst/>
                <a:highlight>
                  <a:srgbClr val="FFFFFF"/>
                </a:highlight>
                <a:latin typeface="Google Sans"/>
              </a:rPr>
              <a:t>, le processus est assez codifié avec d’abord la </a:t>
            </a:r>
            <a:r>
              <a:rPr lang="fr-FR" b="0" i="0" dirty="0" err="1">
                <a:solidFill>
                  <a:srgbClr val="1F1F1F"/>
                </a:solidFill>
                <a:effectLst/>
                <a:highlight>
                  <a:srgbClr val="FFFFFF"/>
                </a:highlight>
                <a:latin typeface="Google Sans"/>
              </a:rPr>
              <a:t>cs</a:t>
            </a:r>
            <a:r>
              <a:rPr lang="fr-FR" b="0" i="0" dirty="0">
                <a:solidFill>
                  <a:srgbClr val="1F1F1F"/>
                </a:solidFill>
                <a:effectLst/>
                <a:highlight>
                  <a:srgbClr val="FFFFFF"/>
                </a:highlight>
                <a:latin typeface="Google Sans"/>
              </a:rPr>
              <a:t> </a:t>
            </a:r>
            <a:r>
              <a:rPr lang="fr-FR" b="0" i="0" dirty="0" err="1">
                <a:solidFill>
                  <a:srgbClr val="1F1F1F"/>
                </a:solidFill>
                <a:effectLst/>
                <a:highlight>
                  <a:srgbClr val="FFFFFF"/>
                </a:highlight>
                <a:latin typeface="Google Sans"/>
              </a:rPr>
              <a:t>chir</a:t>
            </a:r>
            <a:r>
              <a:rPr lang="fr-FR" b="0" i="0" dirty="0">
                <a:solidFill>
                  <a:srgbClr val="1F1F1F"/>
                </a:solidFill>
                <a:effectLst/>
                <a:highlight>
                  <a:srgbClr val="FFFFFF"/>
                </a:highlight>
                <a:latin typeface="Google Sans"/>
              </a:rPr>
              <a:t> puis le bilan d’opérabilité</a:t>
            </a:r>
          </a:p>
          <a:p>
            <a:endParaRPr lang="fr-FR" b="0" i="0" dirty="0">
              <a:solidFill>
                <a:srgbClr val="1F1F1F"/>
              </a:solidFill>
              <a:effectLst/>
              <a:highlight>
                <a:srgbClr val="FFFFFF"/>
              </a:highlight>
              <a:latin typeface="Google Sans"/>
            </a:endParaRPr>
          </a:p>
          <a:p>
            <a:r>
              <a:rPr lang="fr-FR" b="0" i="0" dirty="0">
                <a:solidFill>
                  <a:srgbClr val="1F1F1F"/>
                </a:solidFill>
                <a:effectLst/>
                <a:highlight>
                  <a:srgbClr val="FFFFFF"/>
                </a:highlight>
                <a:latin typeface="Google Sans"/>
              </a:rPr>
              <a:t>Le parcours se poursuit avec une hospitalisation de jour au cours de laquelle se déroulent</a:t>
            </a:r>
          </a:p>
          <a:p>
            <a:endParaRPr lang="fr-FR" b="0" i="0" dirty="0">
              <a:solidFill>
                <a:srgbClr val="1F1F1F"/>
              </a:solidFill>
              <a:effectLst/>
              <a:highlight>
                <a:srgbClr val="FFFFFF"/>
              </a:highlight>
              <a:latin typeface="Google Sans"/>
            </a:endParaRPr>
          </a:p>
          <a:p>
            <a:r>
              <a:rPr lang="fr-FR" b="0" i="0" dirty="0">
                <a:solidFill>
                  <a:srgbClr val="1F1F1F"/>
                </a:solidFill>
                <a:effectLst/>
                <a:highlight>
                  <a:srgbClr val="FFFFFF"/>
                </a:highlight>
                <a:latin typeface="Google Sans"/>
              </a:rPr>
              <a:t>Le Spiromètre volumétrique d'entraînement portable </a:t>
            </a:r>
            <a:r>
              <a:rPr lang="fr-FR" b="0" i="0" dirty="0" err="1">
                <a:solidFill>
                  <a:srgbClr val="1F1F1F"/>
                </a:solidFill>
                <a:effectLst/>
                <a:highlight>
                  <a:srgbClr val="FFFFFF"/>
                </a:highlight>
                <a:latin typeface="Google Sans"/>
              </a:rPr>
              <a:t>Voldyne</a:t>
            </a:r>
            <a:r>
              <a:rPr lang="fr-FR" b="0" i="0" dirty="0">
                <a:solidFill>
                  <a:srgbClr val="1F1F1F"/>
                </a:solidFill>
                <a:effectLst/>
                <a:highlight>
                  <a:srgbClr val="FFFFFF"/>
                </a:highlight>
                <a:latin typeface="Google Sans"/>
              </a:rPr>
              <a:t> 5000 est un instrument qui </a:t>
            </a:r>
            <a:r>
              <a:rPr lang="fr-FR" b="0" i="0" dirty="0">
                <a:solidFill>
                  <a:srgbClr val="040C28"/>
                </a:solidFill>
                <a:effectLst/>
                <a:highlight>
                  <a:srgbClr val="D3E3FD"/>
                </a:highlight>
                <a:latin typeface="Google Sans"/>
              </a:rPr>
              <a:t>permet l'entraînement des muscles à l'inspiration profonde pour maintenir et développer le volume et la capacité respiratoire</a:t>
            </a:r>
            <a:endParaRPr lang="fr-FR" dirty="0"/>
          </a:p>
        </p:txBody>
      </p:sp>
      <p:sp>
        <p:nvSpPr>
          <p:cNvPr id="4" name="Espace réservé du numéro de diapositive 3"/>
          <p:cNvSpPr>
            <a:spLocks noGrp="1"/>
          </p:cNvSpPr>
          <p:nvPr>
            <p:ph type="sldNum" sz="quarter" idx="5"/>
          </p:nvPr>
        </p:nvSpPr>
        <p:spPr/>
        <p:txBody>
          <a:bodyPr/>
          <a:lstStyle/>
          <a:p>
            <a:fld id="{0E52EC31-E095-414F-8705-86FF766A2910}" type="slidenum">
              <a:rPr lang="fr-FR" smtClean="0"/>
              <a:t>34</a:t>
            </a:fld>
            <a:endParaRPr lang="fr-FR"/>
          </a:p>
        </p:txBody>
      </p:sp>
    </p:spTree>
    <p:extLst>
      <p:ext uri="{BB962C8B-B14F-4D97-AF65-F5344CB8AC3E}">
        <p14:creationId xmlns:p14="http://schemas.microsoft.com/office/powerpoint/2010/main" val="36999722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2E59D-E995-5B67-AEB6-0299A65BE0F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44FC862-F466-01E3-FAE6-DC652E593F2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8FB28DD-A4C3-E5B4-CEA5-8D8811B0F47A}"/>
              </a:ext>
            </a:extLst>
          </p:cNvPr>
          <p:cNvSpPr>
            <a:spLocks noGrp="1"/>
          </p:cNvSpPr>
          <p:nvPr>
            <p:ph type="body" idx="1"/>
          </p:nvPr>
        </p:nvSpPr>
        <p:spPr/>
        <p:txBody>
          <a:bodyPr/>
          <a:lstStyle/>
          <a:p>
            <a:r>
              <a:rPr lang="fr-FR" dirty="0"/>
              <a:t>Items précis, comme absence de sondage urinaire, pas de recours aux benzodiazépines durant l’anesthésie, favoriser les blocs nerveux,</a:t>
            </a:r>
          </a:p>
          <a:p>
            <a:endParaRPr lang="fr-FR" dirty="0"/>
          </a:p>
          <a:p>
            <a:r>
              <a:rPr lang="fr-FR" dirty="0"/>
              <a:t>Tous ces éléments permettent de diminuer la morbidité et notamment le risque infectieux par exemple.</a:t>
            </a:r>
          </a:p>
          <a:p>
            <a:r>
              <a:rPr lang="fr-FR" dirty="0"/>
              <a:t>Cela permet aussi d’améliorer la récupération du patient, de favoriser la reprise de son autonomie. Le retour à domicile est perçu comme plus facile</a:t>
            </a:r>
          </a:p>
        </p:txBody>
      </p:sp>
      <p:sp>
        <p:nvSpPr>
          <p:cNvPr id="4" name="Espace réservé du numéro de diapositive 3">
            <a:extLst>
              <a:ext uri="{FF2B5EF4-FFF2-40B4-BE49-F238E27FC236}">
                <a16:creationId xmlns:a16="http://schemas.microsoft.com/office/drawing/2014/main" id="{6E298652-7EC6-ED5E-64B9-3AA3AC7B4633}"/>
              </a:ext>
            </a:extLst>
          </p:cNvPr>
          <p:cNvSpPr>
            <a:spLocks noGrp="1"/>
          </p:cNvSpPr>
          <p:nvPr>
            <p:ph type="sldNum" sz="quarter" idx="5"/>
          </p:nvPr>
        </p:nvSpPr>
        <p:spPr/>
        <p:txBody>
          <a:bodyPr/>
          <a:lstStyle/>
          <a:p>
            <a:fld id="{1A00DEE1-A3C0-463F-B69D-D5B48A5DF4DC}" type="slidenum">
              <a:rPr lang="fr-FR" smtClean="0"/>
              <a:t>35</a:t>
            </a:fld>
            <a:endParaRPr lang="fr-FR"/>
          </a:p>
        </p:txBody>
      </p:sp>
    </p:spTree>
    <p:extLst>
      <p:ext uri="{BB962C8B-B14F-4D97-AF65-F5344CB8AC3E}">
        <p14:creationId xmlns:p14="http://schemas.microsoft.com/office/powerpoint/2010/main" val="8136621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ne peut pas parler de récupération améliorée après chirurgie pour les urgences, mais la philosophie reste la même, notamment dans la prise en charge per et post opératoire</a:t>
            </a:r>
          </a:p>
          <a:p>
            <a:r>
              <a:rPr lang="fr-FR" dirty="0"/>
              <a:t>Favoriser la mobilisation précoce, la kinésithérapie respiratoire et de renfort musculaire, la dénutrition, chirurgie mini invasive, nombre drain, etc….</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36</a:t>
            </a:fld>
            <a:endParaRPr lang="fr-FR"/>
          </a:p>
        </p:txBody>
      </p:sp>
    </p:spTree>
    <p:extLst>
      <p:ext uri="{BB962C8B-B14F-4D97-AF65-F5344CB8AC3E}">
        <p14:creationId xmlns:p14="http://schemas.microsoft.com/office/powerpoint/2010/main" val="19399449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Poumon trappé = poumon ne se </a:t>
            </a:r>
            <a:r>
              <a:rPr lang="fr-FR" dirty="0" err="1"/>
              <a:t>réexpandant</a:t>
            </a:r>
            <a:r>
              <a:rPr lang="fr-FR" dirty="0"/>
              <a:t> pas totalement du fait d’un épaississement de la plèvre viscérale</a:t>
            </a:r>
          </a:p>
          <a:p>
            <a:r>
              <a:rPr lang="fr-FR" dirty="0"/>
              <a:t>En rapport avec un épanchement chronique, ou avec une infiltration de la plèvre viscérale (néoplasique / inflammatoire / infectieuse)</a:t>
            </a:r>
          </a:p>
          <a:p>
            <a:endParaRPr lang="fr-FR" dirty="0"/>
          </a:p>
          <a:p>
            <a:r>
              <a:rPr lang="fr-FR" dirty="0"/>
              <a:t>Résultats satisfaisant?</a:t>
            </a:r>
          </a:p>
          <a:p>
            <a:r>
              <a:rPr lang="fr-FR" dirty="0"/>
              <a:t>Cela dépend de la clinique. Si le patient est sevré en 02, même si l’épanchement pleural revient, le reste du poumon ne se décollera pas (sauf </a:t>
            </a:r>
            <a:r>
              <a:rPr lang="fr-FR" dirty="0" err="1"/>
              <a:t>echec</a:t>
            </a:r>
            <a:r>
              <a:rPr lang="fr-FR" dirty="0"/>
              <a:t> du </a:t>
            </a:r>
            <a:r>
              <a:rPr lang="fr-FR" dirty="0" err="1"/>
              <a:t>talcage</a:t>
            </a:r>
            <a:r>
              <a:rPr lang="fr-FR" dirty="0"/>
              <a:t>)</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38</a:t>
            </a:fld>
            <a:endParaRPr lang="fr-FR"/>
          </a:p>
        </p:txBody>
      </p:sp>
    </p:spTree>
    <p:extLst>
      <p:ext uri="{BB962C8B-B14F-4D97-AF65-F5344CB8AC3E}">
        <p14:creationId xmlns:p14="http://schemas.microsoft.com/office/powerpoint/2010/main" val="31434364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Cependant, si le poumon est totalement trappé, l’une des seules alternatives est de laisser un drain à demeure avec des ponctions itératives</a:t>
            </a:r>
          </a:p>
          <a:p>
            <a:r>
              <a:rPr lang="fr-FR" dirty="0"/>
              <a:t>Il est très important d ’évaluer si le drainage améliore la dyspnée, car dans le cas contraire, le drain à </a:t>
            </a:r>
            <a:r>
              <a:rPr lang="fr-FR" dirty="0" err="1"/>
              <a:t>demeur</a:t>
            </a:r>
            <a:r>
              <a:rPr lang="fr-FR" dirty="0"/>
              <a:t> ne servira à rien et sera à risque de s’infecter, ou d’offrir au mésothéliome un nouvel accès de propagation tumorale</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39</a:t>
            </a:fld>
            <a:endParaRPr lang="fr-FR"/>
          </a:p>
        </p:txBody>
      </p:sp>
    </p:spTree>
    <p:extLst>
      <p:ext uri="{BB962C8B-B14F-4D97-AF65-F5344CB8AC3E}">
        <p14:creationId xmlns:p14="http://schemas.microsoft.com/office/powerpoint/2010/main" val="35645577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Intervention utile en cas de poumon trappé</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42</a:t>
            </a:fld>
            <a:endParaRPr lang="fr-FR"/>
          </a:p>
        </p:txBody>
      </p:sp>
    </p:spTree>
    <p:extLst>
      <p:ext uri="{BB962C8B-B14F-4D97-AF65-F5344CB8AC3E}">
        <p14:creationId xmlns:p14="http://schemas.microsoft.com/office/powerpoint/2010/main" val="7124902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difficulté de l’intervention, c’est le plan de clivage entre la plèvre pariétale et le fascia endothoracique pour la pleurectomie, et la plèvre viscérale et le poumon pour la décortication jusque dans les scissures</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43</a:t>
            </a:fld>
            <a:endParaRPr lang="fr-FR"/>
          </a:p>
        </p:txBody>
      </p:sp>
    </p:spTree>
    <p:extLst>
      <p:ext uri="{BB962C8B-B14F-4D97-AF65-F5344CB8AC3E}">
        <p14:creationId xmlns:p14="http://schemas.microsoft.com/office/powerpoint/2010/main" val="27666755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Chirurgie réalisée dans des centres de référence, au cours de traitement multimodaux, pour des patients très bien sélectionnés, éventuellement inclus dans des essais cliniques</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44</a:t>
            </a:fld>
            <a:endParaRPr lang="fr-FR"/>
          </a:p>
        </p:txBody>
      </p:sp>
    </p:spTree>
    <p:extLst>
      <p:ext uri="{BB962C8B-B14F-4D97-AF65-F5344CB8AC3E}">
        <p14:creationId xmlns:p14="http://schemas.microsoft.com/office/powerpoint/2010/main" val="4567721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 valider en RCP nationale NETMESO +++</a:t>
            </a:r>
          </a:p>
          <a:p>
            <a:pPr lvl="1"/>
            <a:r>
              <a:rPr lang="fr-FR" dirty="0"/>
              <a:t>Patient jeune sans comorbidité</a:t>
            </a:r>
          </a:p>
          <a:p>
            <a:pPr lvl="1"/>
            <a:r>
              <a:rPr lang="fr-FR" dirty="0"/>
              <a:t>Équipe experte</a:t>
            </a:r>
          </a:p>
          <a:p>
            <a:pPr lvl="1"/>
            <a:r>
              <a:rPr lang="fr-FR" dirty="0"/>
              <a:t>Associée à des traitements systémiques (</a:t>
            </a:r>
            <a:r>
              <a:rPr lang="fr-FR" dirty="0" err="1"/>
              <a:t>immunoth</a:t>
            </a:r>
            <a:r>
              <a:rPr lang="fr-FR" dirty="0"/>
              <a:t> / chimiothérapie) et régionaux (radiothérapie)</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Chirurgie réalisée dans des centres de référence, au cours de traitement multimodaux, pour des patients très bien sélectionnés, éventuellement inclus dans des essais cliniques</a:t>
            </a:r>
          </a:p>
          <a:p>
            <a:endParaRPr lang="fr-FR" dirty="0"/>
          </a:p>
          <a:p>
            <a:endParaRPr lang="fr-FR" dirty="0"/>
          </a:p>
          <a:p>
            <a:r>
              <a:rPr lang="fr-FR" dirty="0" err="1"/>
              <a:t>Morbomortalité</a:t>
            </a:r>
            <a:r>
              <a:rPr lang="fr-FR" dirty="0"/>
              <a:t> moindre que la PPE</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45</a:t>
            </a:fld>
            <a:endParaRPr lang="fr-FR"/>
          </a:p>
        </p:txBody>
      </p:sp>
    </p:spTree>
    <p:extLst>
      <p:ext uri="{BB962C8B-B14F-4D97-AF65-F5344CB8AC3E}">
        <p14:creationId xmlns:p14="http://schemas.microsoft.com/office/powerpoint/2010/main" val="3580378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PPE</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46</a:t>
            </a:fld>
            <a:endParaRPr lang="fr-FR"/>
          </a:p>
        </p:txBody>
      </p:sp>
    </p:spTree>
    <p:extLst>
      <p:ext uri="{BB962C8B-B14F-4D97-AF65-F5344CB8AC3E}">
        <p14:creationId xmlns:p14="http://schemas.microsoft.com/office/powerpoint/2010/main" val="10766722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Historiquement, il s’agissait d’intervention réalisées dans le cadre du traitement de la tuberculose pulmonaire après </a:t>
            </a:r>
            <a:r>
              <a:rPr lang="fr-FR" dirty="0" err="1"/>
              <a:t>echec</a:t>
            </a:r>
            <a:r>
              <a:rPr lang="fr-FR" dirty="0"/>
              <a:t> collapsothérapie / thoracoplastie</a:t>
            </a:r>
          </a:p>
          <a:p>
            <a:endParaRPr lang="fr-FR" dirty="0"/>
          </a:p>
          <a:p>
            <a:r>
              <a:rPr lang="fr-FR" dirty="0"/>
              <a:t>Rappel de la chirurgie carcinologique:</a:t>
            </a:r>
          </a:p>
          <a:p>
            <a:r>
              <a:rPr lang="fr-FR" dirty="0"/>
              <a:t>Monobloc</a:t>
            </a:r>
          </a:p>
          <a:p>
            <a:r>
              <a:rPr lang="fr-FR" dirty="0"/>
              <a:t>R0</a:t>
            </a:r>
          </a:p>
          <a:p>
            <a:endParaRPr lang="fr-FR" dirty="0"/>
          </a:p>
          <a:p>
            <a:r>
              <a:rPr lang="fr-FR" dirty="0"/>
              <a:t>PPE = pleurectomie + pneumonectomie + élargie = résection péricarde ET diaphragme</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47</a:t>
            </a:fld>
            <a:endParaRPr lang="fr-FR"/>
          </a:p>
        </p:txBody>
      </p:sp>
    </p:spTree>
    <p:extLst>
      <p:ext uri="{BB962C8B-B14F-4D97-AF65-F5344CB8AC3E}">
        <p14:creationId xmlns:p14="http://schemas.microsoft.com/office/powerpoint/2010/main" val="32456414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9D8C2-290A-DC91-3470-017438788EA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12E18A-610D-4581-5A5C-161F63E3FE6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33070FA-89FD-F2C3-9506-E1B1EC47C8A7}"/>
              </a:ext>
            </a:extLst>
          </p:cNvPr>
          <p:cNvSpPr>
            <a:spLocks noGrp="1"/>
          </p:cNvSpPr>
          <p:nvPr>
            <p:ph type="body" idx="1"/>
          </p:nvPr>
        </p:nvSpPr>
        <p:spPr/>
        <p:txBody>
          <a:bodyPr/>
          <a:lstStyle/>
          <a:p>
            <a:r>
              <a:rPr lang="fr-FR" dirty="0"/>
              <a:t>Chirurgie lourde et mutilante</a:t>
            </a:r>
          </a:p>
          <a:p>
            <a:endParaRPr lang="fr-FR" dirty="0"/>
          </a:p>
          <a:p>
            <a:r>
              <a:rPr lang="fr-FR" dirty="0"/>
              <a:t>Traitement multimodal / voire essai clinique</a:t>
            </a:r>
          </a:p>
          <a:p>
            <a:r>
              <a:rPr lang="fr-FR" dirty="0"/>
              <a:t>Historiquement, il s’agissait d’intervention réalisées dans le cadre du traitement de la tuberculose pulmonaire après </a:t>
            </a:r>
            <a:r>
              <a:rPr lang="fr-FR" dirty="0" err="1"/>
              <a:t>echec</a:t>
            </a:r>
            <a:r>
              <a:rPr lang="fr-FR" dirty="0"/>
              <a:t> collapsothérapie / thoracoplastie</a:t>
            </a:r>
          </a:p>
        </p:txBody>
      </p:sp>
      <p:sp>
        <p:nvSpPr>
          <p:cNvPr id="4" name="Espace réservé du numéro de diapositive 3">
            <a:extLst>
              <a:ext uri="{FF2B5EF4-FFF2-40B4-BE49-F238E27FC236}">
                <a16:creationId xmlns:a16="http://schemas.microsoft.com/office/drawing/2014/main" id="{2FE2FCCF-BB92-02B7-4ED7-760F32EF663D}"/>
              </a:ext>
            </a:extLst>
          </p:cNvPr>
          <p:cNvSpPr>
            <a:spLocks noGrp="1"/>
          </p:cNvSpPr>
          <p:nvPr>
            <p:ph type="sldNum" sz="quarter" idx="5"/>
          </p:nvPr>
        </p:nvSpPr>
        <p:spPr/>
        <p:txBody>
          <a:bodyPr/>
          <a:lstStyle/>
          <a:p>
            <a:fld id="{1A00DEE1-A3C0-463F-B69D-D5B48A5DF4DC}" type="slidenum">
              <a:rPr lang="fr-FR" smtClean="0"/>
              <a:t>49</a:t>
            </a:fld>
            <a:endParaRPr lang="fr-FR"/>
          </a:p>
        </p:txBody>
      </p:sp>
    </p:spTree>
    <p:extLst>
      <p:ext uri="{BB962C8B-B14F-4D97-AF65-F5344CB8AC3E}">
        <p14:creationId xmlns:p14="http://schemas.microsoft.com/office/powerpoint/2010/main" val="21627858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71776-AFE9-B6C6-B4C6-30F0A67EF27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4F2C0D-8C0A-25CE-8B00-B51E52D038A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F29994F-E3F4-9B7F-3297-C680784FDC9E}"/>
              </a:ext>
            </a:extLst>
          </p:cNvPr>
          <p:cNvSpPr>
            <a:spLocks noGrp="1"/>
          </p:cNvSpPr>
          <p:nvPr>
            <p:ph type="body" idx="1"/>
          </p:nvPr>
        </p:nvSpPr>
        <p:spPr/>
        <p:txBody>
          <a:bodyPr/>
          <a:lstStyle/>
          <a:p>
            <a:r>
              <a:rPr lang="fr-FR" dirty="0"/>
              <a:t>(tout comme prise charge sarcome, il s’agit d’une Chirurgie destinée aux centres experts</a:t>
            </a:r>
          </a:p>
        </p:txBody>
      </p:sp>
      <p:sp>
        <p:nvSpPr>
          <p:cNvPr id="4" name="Espace réservé du numéro de diapositive 3">
            <a:extLst>
              <a:ext uri="{FF2B5EF4-FFF2-40B4-BE49-F238E27FC236}">
                <a16:creationId xmlns:a16="http://schemas.microsoft.com/office/drawing/2014/main" id="{1CF69D93-9945-FDF1-E9ED-55654C021BEB}"/>
              </a:ext>
            </a:extLst>
          </p:cNvPr>
          <p:cNvSpPr>
            <a:spLocks noGrp="1"/>
          </p:cNvSpPr>
          <p:nvPr>
            <p:ph type="sldNum" sz="quarter" idx="5"/>
          </p:nvPr>
        </p:nvSpPr>
        <p:spPr/>
        <p:txBody>
          <a:bodyPr/>
          <a:lstStyle/>
          <a:p>
            <a:fld id="{1A00DEE1-A3C0-463F-B69D-D5B48A5DF4DC}" type="slidenum">
              <a:rPr lang="fr-FR" smtClean="0"/>
              <a:t>50</a:t>
            </a:fld>
            <a:endParaRPr lang="fr-FR"/>
          </a:p>
        </p:txBody>
      </p:sp>
    </p:spTree>
    <p:extLst>
      <p:ext uri="{BB962C8B-B14F-4D97-AF65-F5344CB8AC3E}">
        <p14:creationId xmlns:p14="http://schemas.microsoft.com/office/powerpoint/2010/main" val="7033822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Vous avez sans doute une question au sujet de l’irradiation trajets de ponction, de drainage ou de thoracoscopie, et je laisse la parole au Dr PIN</a:t>
            </a:r>
          </a:p>
        </p:txBody>
      </p:sp>
      <p:sp>
        <p:nvSpPr>
          <p:cNvPr id="4" name="Espace réservé du numéro de diapositive 3"/>
          <p:cNvSpPr>
            <a:spLocks noGrp="1"/>
          </p:cNvSpPr>
          <p:nvPr>
            <p:ph type="sldNum" sz="quarter" idx="5"/>
          </p:nvPr>
        </p:nvSpPr>
        <p:spPr/>
        <p:txBody>
          <a:bodyPr/>
          <a:lstStyle/>
          <a:p>
            <a:fld id="{1A00DEE1-A3C0-463F-B69D-D5B48A5DF4DC}" type="slidenum">
              <a:rPr lang="fr-FR" smtClean="0"/>
              <a:t>52</a:t>
            </a:fld>
            <a:endParaRPr lang="fr-FR"/>
          </a:p>
        </p:txBody>
      </p:sp>
    </p:spTree>
    <p:extLst>
      <p:ext uri="{BB962C8B-B14F-4D97-AF65-F5344CB8AC3E}">
        <p14:creationId xmlns:p14="http://schemas.microsoft.com/office/powerpoint/2010/main" val="3231155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8415DC-A6E1-A358-CA67-8B3528B29A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621663D-29D2-E1D4-D617-07CE1CD67D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8F02042-4733-45DC-9700-D12265AF437E}"/>
              </a:ext>
            </a:extLst>
          </p:cNvPr>
          <p:cNvSpPr>
            <a:spLocks noGrp="1"/>
          </p:cNvSpPr>
          <p:nvPr>
            <p:ph type="dt" sz="half" idx="10"/>
          </p:nvPr>
        </p:nvSpPr>
        <p:spPr/>
        <p:txBody>
          <a:bodyPr/>
          <a:lstStyle/>
          <a:p>
            <a:fld id="{2FEE1C69-C9D2-4188-A20B-CF67834A85EA}" type="datetimeFigureOut">
              <a:rPr lang="fr-FR" smtClean="0"/>
              <a:t>26/04/2025</a:t>
            </a:fld>
            <a:endParaRPr lang="fr-FR"/>
          </a:p>
        </p:txBody>
      </p:sp>
      <p:sp>
        <p:nvSpPr>
          <p:cNvPr id="5" name="Espace réservé du pied de page 4">
            <a:extLst>
              <a:ext uri="{FF2B5EF4-FFF2-40B4-BE49-F238E27FC236}">
                <a16:creationId xmlns:a16="http://schemas.microsoft.com/office/drawing/2014/main" id="{4E614210-8FB5-D38D-3A1E-36DB000CE4C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FD63E82-790F-4C7D-C192-AA907C51BC2B}"/>
              </a:ext>
            </a:extLst>
          </p:cNvPr>
          <p:cNvSpPr>
            <a:spLocks noGrp="1"/>
          </p:cNvSpPr>
          <p:nvPr>
            <p:ph type="sldNum" sz="quarter" idx="12"/>
          </p:nvPr>
        </p:nvSpPr>
        <p:spPr/>
        <p:txBody>
          <a:bodyPr/>
          <a:lstStyle/>
          <a:p>
            <a:fld id="{A686215E-3324-4E00-AEAE-C3B04661321E}" type="slidenum">
              <a:rPr lang="fr-FR" smtClean="0"/>
              <a:t>‹N°›</a:t>
            </a:fld>
            <a:endParaRPr lang="fr-FR"/>
          </a:p>
        </p:txBody>
      </p:sp>
    </p:spTree>
    <p:extLst>
      <p:ext uri="{BB962C8B-B14F-4D97-AF65-F5344CB8AC3E}">
        <p14:creationId xmlns:p14="http://schemas.microsoft.com/office/powerpoint/2010/main" val="2955722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A74BDB-C1D4-A348-9132-8D3710F05FD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D912244-F554-16FE-A79F-1102F8FECE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A7FB756-AB3C-9350-A2B6-8476E774F58E}"/>
              </a:ext>
            </a:extLst>
          </p:cNvPr>
          <p:cNvSpPr>
            <a:spLocks noGrp="1"/>
          </p:cNvSpPr>
          <p:nvPr>
            <p:ph type="dt" sz="half" idx="10"/>
          </p:nvPr>
        </p:nvSpPr>
        <p:spPr/>
        <p:txBody>
          <a:bodyPr/>
          <a:lstStyle/>
          <a:p>
            <a:fld id="{2FEE1C69-C9D2-4188-A20B-CF67834A85EA}" type="datetimeFigureOut">
              <a:rPr lang="fr-FR" smtClean="0"/>
              <a:t>26/04/2025</a:t>
            </a:fld>
            <a:endParaRPr lang="fr-FR"/>
          </a:p>
        </p:txBody>
      </p:sp>
      <p:sp>
        <p:nvSpPr>
          <p:cNvPr id="5" name="Espace réservé du pied de page 4">
            <a:extLst>
              <a:ext uri="{FF2B5EF4-FFF2-40B4-BE49-F238E27FC236}">
                <a16:creationId xmlns:a16="http://schemas.microsoft.com/office/drawing/2014/main" id="{940ED2AA-5DEC-4315-4415-B468E15C20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840DD4A-01FD-E1B0-4049-AEE0B4B6031B}"/>
              </a:ext>
            </a:extLst>
          </p:cNvPr>
          <p:cNvSpPr>
            <a:spLocks noGrp="1"/>
          </p:cNvSpPr>
          <p:nvPr>
            <p:ph type="sldNum" sz="quarter" idx="12"/>
          </p:nvPr>
        </p:nvSpPr>
        <p:spPr/>
        <p:txBody>
          <a:bodyPr/>
          <a:lstStyle/>
          <a:p>
            <a:fld id="{A686215E-3324-4E00-AEAE-C3B04661321E}" type="slidenum">
              <a:rPr lang="fr-FR" smtClean="0"/>
              <a:t>‹N°›</a:t>
            </a:fld>
            <a:endParaRPr lang="fr-FR"/>
          </a:p>
        </p:txBody>
      </p:sp>
    </p:spTree>
    <p:extLst>
      <p:ext uri="{BB962C8B-B14F-4D97-AF65-F5344CB8AC3E}">
        <p14:creationId xmlns:p14="http://schemas.microsoft.com/office/powerpoint/2010/main" val="1774925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1E9D07-1A01-439C-9364-6467090B393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7D52032-8FE3-CC7D-9D4D-0118B3658A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DEA02FA-8D82-7668-4B5C-799B4229E63F}"/>
              </a:ext>
            </a:extLst>
          </p:cNvPr>
          <p:cNvSpPr>
            <a:spLocks noGrp="1"/>
          </p:cNvSpPr>
          <p:nvPr>
            <p:ph type="dt" sz="half" idx="10"/>
          </p:nvPr>
        </p:nvSpPr>
        <p:spPr/>
        <p:txBody>
          <a:bodyPr/>
          <a:lstStyle/>
          <a:p>
            <a:fld id="{2FEE1C69-C9D2-4188-A20B-CF67834A85EA}" type="datetimeFigureOut">
              <a:rPr lang="fr-FR" smtClean="0"/>
              <a:t>26/04/2025</a:t>
            </a:fld>
            <a:endParaRPr lang="fr-FR"/>
          </a:p>
        </p:txBody>
      </p:sp>
      <p:sp>
        <p:nvSpPr>
          <p:cNvPr id="5" name="Espace réservé du pied de page 4">
            <a:extLst>
              <a:ext uri="{FF2B5EF4-FFF2-40B4-BE49-F238E27FC236}">
                <a16:creationId xmlns:a16="http://schemas.microsoft.com/office/drawing/2014/main" id="{CB157255-ACAF-4ABE-16E2-01DA02C74FC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7B850B1-70BD-990E-D956-2E8D2E597946}"/>
              </a:ext>
            </a:extLst>
          </p:cNvPr>
          <p:cNvSpPr>
            <a:spLocks noGrp="1"/>
          </p:cNvSpPr>
          <p:nvPr>
            <p:ph type="sldNum" sz="quarter" idx="12"/>
          </p:nvPr>
        </p:nvSpPr>
        <p:spPr/>
        <p:txBody>
          <a:bodyPr/>
          <a:lstStyle/>
          <a:p>
            <a:fld id="{A686215E-3324-4E00-AEAE-C3B04661321E}" type="slidenum">
              <a:rPr lang="fr-FR" smtClean="0"/>
              <a:t>‹N°›</a:t>
            </a:fld>
            <a:endParaRPr lang="fr-FR"/>
          </a:p>
        </p:txBody>
      </p:sp>
    </p:spTree>
    <p:extLst>
      <p:ext uri="{BB962C8B-B14F-4D97-AF65-F5344CB8AC3E}">
        <p14:creationId xmlns:p14="http://schemas.microsoft.com/office/powerpoint/2010/main" val="1410501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1C2B5F-5989-0F9B-EFD4-E30A8A8FCE1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755609D-44D8-CC73-22A3-73D901AED09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4EA9FCD-3AD5-8810-3809-5B350A08EB0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47103E3-6F64-AAB6-EA3E-402819F80F0A}"/>
              </a:ext>
            </a:extLst>
          </p:cNvPr>
          <p:cNvSpPr>
            <a:spLocks noGrp="1"/>
          </p:cNvSpPr>
          <p:nvPr>
            <p:ph type="dt" sz="half" idx="10"/>
          </p:nvPr>
        </p:nvSpPr>
        <p:spPr/>
        <p:txBody>
          <a:bodyPr/>
          <a:lstStyle/>
          <a:p>
            <a:fld id="{2FEE1C69-C9D2-4188-A20B-CF67834A85EA}" type="datetimeFigureOut">
              <a:rPr lang="fr-FR" smtClean="0"/>
              <a:t>26/04/2025</a:t>
            </a:fld>
            <a:endParaRPr lang="fr-FR"/>
          </a:p>
        </p:txBody>
      </p:sp>
      <p:sp>
        <p:nvSpPr>
          <p:cNvPr id="6" name="Espace réservé du pied de page 5">
            <a:extLst>
              <a:ext uri="{FF2B5EF4-FFF2-40B4-BE49-F238E27FC236}">
                <a16:creationId xmlns:a16="http://schemas.microsoft.com/office/drawing/2014/main" id="{5AB48632-E363-CA3B-9F16-697209CE44C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8272998-CED4-D266-436F-6A171E163E8F}"/>
              </a:ext>
            </a:extLst>
          </p:cNvPr>
          <p:cNvSpPr>
            <a:spLocks noGrp="1"/>
          </p:cNvSpPr>
          <p:nvPr>
            <p:ph type="sldNum" sz="quarter" idx="12"/>
          </p:nvPr>
        </p:nvSpPr>
        <p:spPr/>
        <p:txBody>
          <a:bodyPr/>
          <a:lstStyle/>
          <a:p>
            <a:fld id="{A686215E-3324-4E00-AEAE-C3B04661321E}" type="slidenum">
              <a:rPr lang="fr-FR" smtClean="0"/>
              <a:t>‹N°›</a:t>
            </a:fld>
            <a:endParaRPr lang="fr-FR"/>
          </a:p>
        </p:txBody>
      </p:sp>
    </p:spTree>
    <p:extLst>
      <p:ext uri="{BB962C8B-B14F-4D97-AF65-F5344CB8AC3E}">
        <p14:creationId xmlns:p14="http://schemas.microsoft.com/office/powerpoint/2010/main" val="841931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BF632B-5649-29ED-9A7B-E6F90CFB9C3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1A42EFB-7871-E7D4-9E67-3A7B66B7BC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F88A1FD-AE3B-932D-D540-16BE1BEDA22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474B713-7645-ECAE-B365-F662344BA3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49E0F48-5B00-7BEC-03F2-948DA7615C2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D71479E-3BCB-4091-3903-4108850FB0E8}"/>
              </a:ext>
            </a:extLst>
          </p:cNvPr>
          <p:cNvSpPr>
            <a:spLocks noGrp="1"/>
          </p:cNvSpPr>
          <p:nvPr>
            <p:ph type="dt" sz="half" idx="10"/>
          </p:nvPr>
        </p:nvSpPr>
        <p:spPr/>
        <p:txBody>
          <a:bodyPr/>
          <a:lstStyle/>
          <a:p>
            <a:fld id="{2FEE1C69-C9D2-4188-A20B-CF67834A85EA}" type="datetimeFigureOut">
              <a:rPr lang="fr-FR" smtClean="0"/>
              <a:t>26/04/2025</a:t>
            </a:fld>
            <a:endParaRPr lang="fr-FR"/>
          </a:p>
        </p:txBody>
      </p:sp>
      <p:sp>
        <p:nvSpPr>
          <p:cNvPr id="8" name="Espace réservé du pied de page 7">
            <a:extLst>
              <a:ext uri="{FF2B5EF4-FFF2-40B4-BE49-F238E27FC236}">
                <a16:creationId xmlns:a16="http://schemas.microsoft.com/office/drawing/2014/main" id="{AB9CB1C0-4C41-A200-5AF2-C682F1F0EB3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8FE1DCE-EA76-5558-86B3-41A83DBF0733}"/>
              </a:ext>
            </a:extLst>
          </p:cNvPr>
          <p:cNvSpPr>
            <a:spLocks noGrp="1"/>
          </p:cNvSpPr>
          <p:nvPr>
            <p:ph type="sldNum" sz="quarter" idx="12"/>
          </p:nvPr>
        </p:nvSpPr>
        <p:spPr/>
        <p:txBody>
          <a:bodyPr/>
          <a:lstStyle/>
          <a:p>
            <a:fld id="{A686215E-3324-4E00-AEAE-C3B04661321E}" type="slidenum">
              <a:rPr lang="fr-FR" smtClean="0"/>
              <a:t>‹N°›</a:t>
            </a:fld>
            <a:endParaRPr lang="fr-FR"/>
          </a:p>
        </p:txBody>
      </p:sp>
    </p:spTree>
    <p:extLst>
      <p:ext uri="{BB962C8B-B14F-4D97-AF65-F5344CB8AC3E}">
        <p14:creationId xmlns:p14="http://schemas.microsoft.com/office/powerpoint/2010/main" val="3547677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F7B039-8232-E7BD-6F52-D604A18B01E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64607BD-7157-658C-191E-C631E2293374}"/>
              </a:ext>
            </a:extLst>
          </p:cNvPr>
          <p:cNvSpPr>
            <a:spLocks noGrp="1"/>
          </p:cNvSpPr>
          <p:nvPr>
            <p:ph type="dt" sz="half" idx="10"/>
          </p:nvPr>
        </p:nvSpPr>
        <p:spPr/>
        <p:txBody>
          <a:bodyPr/>
          <a:lstStyle/>
          <a:p>
            <a:fld id="{2FEE1C69-C9D2-4188-A20B-CF67834A85EA}" type="datetimeFigureOut">
              <a:rPr lang="fr-FR" smtClean="0"/>
              <a:t>26/04/2025</a:t>
            </a:fld>
            <a:endParaRPr lang="fr-FR"/>
          </a:p>
        </p:txBody>
      </p:sp>
      <p:sp>
        <p:nvSpPr>
          <p:cNvPr id="4" name="Espace réservé du pied de page 3">
            <a:extLst>
              <a:ext uri="{FF2B5EF4-FFF2-40B4-BE49-F238E27FC236}">
                <a16:creationId xmlns:a16="http://schemas.microsoft.com/office/drawing/2014/main" id="{834D1980-7CA1-842F-BB94-6B2DE499108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DB0F022-2558-8ABE-C2FE-7F946A352A7C}"/>
              </a:ext>
            </a:extLst>
          </p:cNvPr>
          <p:cNvSpPr>
            <a:spLocks noGrp="1"/>
          </p:cNvSpPr>
          <p:nvPr>
            <p:ph type="sldNum" sz="quarter" idx="12"/>
          </p:nvPr>
        </p:nvSpPr>
        <p:spPr/>
        <p:txBody>
          <a:bodyPr/>
          <a:lstStyle/>
          <a:p>
            <a:fld id="{A686215E-3324-4E00-AEAE-C3B04661321E}" type="slidenum">
              <a:rPr lang="fr-FR" smtClean="0"/>
              <a:t>‹N°›</a:t>
            </a:fld>
            <a:endParaRPr lang="fr-FR"/>
          </a:p>
        </p:txBody>
      </p:sp>
    </p:spTree>
    <p:extLst>
      <p:ext uri="{BB962C8B-B14F-4D97-AF65-F5344CB8AC3E}">
        <p14:creationId xmlns:p14="http://schemas.microsoft.com/office/powerpoint/2010/main" val="1268308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7716EBE-FD33-5475-A293-3EE1C285E2C7}"/>
              </a:ext>
            </a:extLst>
          </p:cNvPr>
          <p:cNvSpPr>
            <a:spLocks noGrp="1"/>
          </p:cNvSpPr>
          <p:nvPr>
            <p:ph type="dt" sz="half" idx="10"/>
          </p:nvPr>
        </p:nvSpPr>
        <p:spPr/>
        <p:txBody>
          <a:bodyPr/>
          <a:lstStyle/>
          <a:p>
            <a:fld id="{2FEE1C69-C9D2-4188-A20B-CF67834A85EA}" type="datetimeFigureOut">
              <a:rPr lang="fr-FR" smtClean="0"/>
              <a:t>26/04/2025</a:t>
            </a:fld>
            <a:endParaRPr lang="fr-FR"/>
          </a:p>
        </p:txBody>
      </p:sp>
      <p:sp>
        <p:nvSpPr>
          <p:cNvPr id="3" name="Espace réservé du pied de page 2">
            <a:extLst>
              <a:ext uri="{FF2B5EF4-FFF2-40B4-BE49-F238E27FC236}">
                <a16:creationId xmlns:a16="http://schemas.microsoft.com/office/drawing/2014/main" id="{9488B941-F819-BE29-1EBF-0F807293FCF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BC572B2-14D3-68A2-B2B8-5E5663C13C62}"/>
              </a:ext>
            </a:extLst>
          </p:cNvPr>
          <p:cNvSpPr>
            <a:spLocks noGrp="1"/>
          </p:cNvSpPr>
          <p:nvPr>
            <p:ph type="sldNum" sz="quarter" idx="12"/>
          </p:nvPr>
        </p:nvSpPr>
        <p:spPr/>
        <p:txBody>
          <a:bodyPr/>
          <a:lstStyle/>
          <a:p>
            <a:fld id="{A686215E-3324-4E00-AEAE-C3B04661321E}" type="slidenum">
              <a:rPr lang="fr-FR" smtClean="0"/>
              <a:t>‹N°›</a:t>
            </a:fld>
            <a:endParaRPr lang="fr-FR"/>
          </a:p>
        </p:txBody>
      </p:sp>
    </p:spTree>
    <p:extLst>
      <p:ext uri="{BB962C8B-B14F-4D97-AF65-F5344CB8AC3E}">
        <p14:creationId xmlns:p14="http://schemas.microsoft.com/office/powerpoint/2010/main" val="3208941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878EA7-2154-B152-D1F4-BC6F8F01CFE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67CCBDB-CE90-DD52-A543-3528AF7B79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E51C4AC-3A51-FDD1-656A-5131036E60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80BA87-6264-95AA-ED34-939CD139B53F}"/>
              </a:ext>
            </a:extLst>
          </p:cNvPr>
          <p:cNvSpPr>
            <a:spLocks noGrp="1"/>
          </p:cNvSpPr>
          <p:nvPr>
            <p:ph type="dt" sz="half" idx="10"/>
          </p:nvPr>
        </p:nvSpPr>
        <p:spPr/>
        <p:txBody>
          <a:bodyPr/>
          <a:lstStyle/>
          <a:p>
            <a:fld id="{2FEE1C69-C9D2-4188-A20B-CF67834A85EA}" type="datetimeFigureOut">
              <a:rPr lang="fr-FR" smtClean="0"/>
              <a:t>26/04/2025</a:t>
            </a:fld>
            <a:endParaRPr lang="fr-FR"/>
          </a:p>
        </p:txBody>
      </p:sp>
      <p:sp>
        <p:nvSpPr>
          <p:cNvPr id="6" name="Espace réservé du pied de page 5">
            <a:extLst>
              <a:ext uri="{FF2B5EF4-FFF2-40B4-BE49-F238E27FC236}">
                <a16:creationId xmlns:a16="http://schemas.microsoft.com/office/drawing/2014/main" id="{C0AEB13C-BC9E-9E77-8C0D-17CA04859F0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E440D40-4DB8-83FF-5077-56B97E063C9D}"/>
              </a:ext>
            </a:extLst>
          </p:cNvPr>
          <p:cNvSpPr>
            <a:spLocks noGrp="1"/>
          </p:cNvSpPr>
          <p:nvPr>
            <p:ph type="sldNum" sz="quarter" idx="12"/>
          </p:nvPr>
        </p:nvSpPr>
        <p:spPr/>
        <p:txBody>
          <a:bodyPr/>
          <a:lstStyle/>
          <a:p>
            <a:fld id="{A686215E-3324-4E00-AEAE-C3B04661321E}" type="slidenum">
              <a:rPr lang="fr-FR" smtClean="0"/>
              <a:t>‹N°›</a:t>
            </a:fld>
            <a:endParaRPr lang="fr-FR"/>
          </a:p>
        </p:txBody>
      </p:sp>
    </p:spTree>
    <p:extLst>
      <p:ext uri="{BB962C8B-B14F-4D97-AF65-F5344CB8AC3E}">
        <p14:creationId xmlns:p14="http://schemas.microsoft.com/office/powerpoint/2010/main" val="2886885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C5367B-146B-E6DC-105B-1956E53A281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96E93E7-71D8-CC0B-4C6E-8629C2324D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C76FF45-B624-EB7F-8284-C47B70BF60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88220D9-B0E9-ACE8-B6C2-29B1A8326DAD}"/>
              </a:ext>
            </a:extLst>
          </p:cNvPr>
          <p:cNvSpPr>
            <a:spLocks noGrp="1"/>
          </p:cNvSpPr>
          <p:nvPr>
            <p:ph type="dt" sz="half" idx="10"/>
          </p:nvPr>
        </p:nvSpPr>
        <p:spPr/>
        <p:txBody>
          <a:bodyPr/>
          <a:lstStyle/>
          <a:p>
            <a:fld id="{2FEE1C69-C9D2-4188-A20B-CF67834A85EA}" type="datetimeFigureOut">
              <a:rPr lang="fr-FR" smtClean="0"/>
              <a:t>26/04/2025</a:t>
            </a:fld>
            <a:endParaRPr lang="fr-FR"/>
          </a:p>
        </p:txBody>
      </p:sp>
      <p:sp>
        <p:nvSpPr>
          <p:cNvPr id="6" name="Espace réservé du pied de page 5">
            <a:extLst>
              <a:ext uri="{FF2B5EF4-FFF2-40B4-BE49-F238E27FC236}">
                <a16:creationId xmlns:a16="http://schemas.microsoft.com/office/drawing/2014/main" id="{7EE461D5-0AE9-D33A-EDDB-DE6EE4AEC2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884D547-F381-32D0-4DDD-DD4D9C3EA012}"/>
              </a:ext>
            </a:extLst>
          </p:cNvPr>
          <p:cNvSpPr>
            <a:spLocks noGrp="1"/>
          </p:cNvSpPr>
          <p:nvPr>
            <p:ph type="sldNum" sz="quarter" idx="12"/>
          </p:nvPr>
        </p:nvSpPr>
        <p:spPr/>
        <p:txBody>
          <a:bodyPr/>
          <a:lstStyle/>
          <a:p>
            <a:fld id="{A686215E-3324-4E00-AEAE-C3B04661321E}" type="slidenum">
              <a:rPr lang="fr-FR" smtClean="0"/>
              <a:t>‹N°›</a:t>
            </a:fld>
            <a:endParaRPr lang="fr-FR"/>
          </a:p>
        </p:txBody>
      </p:sp>
    </p:spTree>
    <p:extLst>
      <p:ext uri="{BB962C8B-B14F-4D97-AF65-F5344CB8AC3E}">
        <p14:creationId xmlns:p14="http://schemas.microsoft.com/office/powerpoint/2010/main" val="2422939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6FCD49-9595-0333-6918-4C91B08CA8B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CB45E12-37A0-DB0D-D79A-84157376E59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98BB939-7B37-2F4A-4BFA-7C941DB07DC1}"/>
              </a:ext>
            </a:extLst>
          </p:cNvPr>
          <p:cNvSpPr>
            <a:spLocks noGrp="1"/>
          </p:cNvSpPr>
          <p:nvPr>
            <p:ph type="dt" sz="half" idx="10"/>
          </p:nvPr>
        </p:nvSpPr>
        <p:spPr/>
        <p:txBody>
          <a:bodyPr/>
          <a:lstStyle/>
          <a:p>
            <a:fld id="{2FEE1C69-C9D2-4188-A20B-CF67834A85EA}" type="datetimeFigureOut">
              <a:rPr lang="fr-FR" smtClean="0"/>
              <a:t>26/04/2025</a:t>
            </a:fld>
            <a:endParaRPr lang="fr-FR"/>
          </a:p>
        </p:txBody>
      </p:sp>
      <p:sp>
        <p:nvSpPr>
          <p:cNvPr id="5" name="Espace réservé du pied de page 4">
            <a:extLst>
              <a:ext uri="{FF2B5EF4-FFF2-40B4-BE49-F238E27FC236}">
                <a16:creationId xmlns:a16="http://schemas.microsoft.com/office/drawing/2014/main" id="{D621E391-4965-321C-4E27-5FF55B692EC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CE40F73-76C5-427D-E842-46A4F74E26D3}"/>
              </a:ext>
            </a:extLst>
          </p:cNvPr>
          <p:cNvSpPr>
            <a:spLocks noGrp="1"/>
          </p:cNvSpPr>
          <p:nvPr>
            <p:ph type="sldNum" sz="quarter" idx="12"/>
          </p:nvPr>
        </p:nvSpPr>
        <p:spPr/>
        <p:txBody>
          <a:bodyPr/>
          <a:lstStyle/>
          <a:p>
            <a:fld id="{A686215E-3324-4E00-AEAE-C3B04661321E}" type="slidenum">
              <a:rPr lang="fr-FR" smtClean="0"/>
              <a:t>‹N°›</a:t>
            </a:fld>
            <a:endParaRPr lang="fr-FR"/>
          </a:p>
        </p:txBody>
      </p:sp>
    </p:spTree>
    <p:extLst>
      <p:ext uri="{BB962C8B-B14F-4D97-AF65-F5344CB8AC3E}">
        <p14:creationId xmlns:p14="http://schemas.microsoft.com/office/powerpoint/2010/main" val="4055286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7635C51-07EE-297C-D2A2-2C21EB2B242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2080A07-51D5-5CCB-54A5-DE5783BB12B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C2EA1E3-A886-7999-6287-F35890DDCBA3}"/>
              </a:ext>
            </a:extLst>
          </p:cNvPr>
          <p:cNvSpPr>
            <a:spLocks noGrp="1"/>
          </p:cNvSpPr>
          <p:nvPr>
            <p:ph type="dt" sz="half" idx="10"/>
          </p:nvPr>
        </p:nvSpPr>
        <p:spPr/>
        <p:txBody>
          <a:bodyPr/>
          <a:lstStyle/>
          <a:p>
            <a:fld id="{2FEE1C69-C9D2-4188-A20B-CF67834A85EA}" type="datetimeFigureOut">
              <a:rPr lang="fr-FR" smtClean="0"/>
              <a:t>26/04/2025</a:t>
            </a:fld>
            <a:endParaRPr lang="fr-FR"/>
          </a:p>
        </p:txBody>
      </p:sp>
      <p:sp>
        <p:nvSpPr>
          <p:cNvPr id="5" name="Espace réservé du pied de page 4">
            <a:extLst>
              <a:ext uri="{FF2B5EF4-FFF2-40B4-BE49-F238E27FC236}">
                <a16:creationId xmlns:a16="http://schemas.microsoft.com/office/drawing/2014/main" id="{4926B272-F7F8-ED7F-4753-3EBFBC8EF9F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F242BDE-ECBF-ECAC-8B02-256771761AAE}"/>
              </a:ext>
            </a:extLst>
          </p:cNvPr>
          <p:cNvSpPr>
            <a:spLocks noGrp="1"/>
          </p:cNvSpPr>
          <p:nvPr>
            <p:ph type="sldNum" sz="quarter" idx="12"/>
          </p:nvPr>
        </p:nvSpPr>
        <p:spPr/>
        <p:txBody>
          <a:bodyPr/>
          <a:lstStyle/>
          <a:p>
            <a:fld id="{A686215E-3324-4E00-AEAE-C3B04661321E}" type="slidenum">
              <a:rPr lang="fr-FR" smtClean="0"/>
              <a:t>‹N°›</a:t>
            </a:fld>
            <a:endParaRPr lang="fr-FR"/>
          </a:p>
        </p:txBody>
      </p:sp>
    </p:spTree>
    <p:extLst>
      <p:ext uri="{BB962C8B-B14F-4D97-AF65-F5344CB8AC3E}">
        <p14:creationId xmlns:p14="http://schemas.microsoft.com/office/powerpoint/2010/main" val="3287151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94934D6-3C26-B34E-B83D-7C616F6007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ADDDD7B-802A-68CD-57F3-700E8CC323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57011F4-7126-0F24-079E-872D3FDB1A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EE1C69-C9D2-4188-A20B-CF67834A85EA}" type="datetimeFigureOut">
              <a:rPr lang="fr-FR" smtClean="0"/>
              <a:t>26/04/2025</a:t>
            </a:fld>
            <a:endParaRPr lang="fr-FR"/>
          </a:p>
        </p:txBody>
      </p:sp>
      <p:sp>
        <p:nvSpPr>
          <p:cNvPr id="5" name="Espace réservé du pied de page 4">
            <a:extLst>
              <a:ext uri="{FF2B5EF4-FFF2-40B4-BE49-F238E27FC236}">
                <a16:creationId xmlns:a16="http://schemas.microsoft.com/office/drawing/2014/main" id="{2491E2D8-1A93-085A-C727-FD2C2FB411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65D69C5-D6A2-C27E-3DE9-B7E4D31EF7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86215E-3324-4E00-AEAE-C3B04661321E}" type="slidenum">
              <a:rPr lang="fr-FR" smtClean="0"/>
              <a:t>‹N°›</a:t>
            </a:fld>
            <a:endParaRPr lang="fr-FR"/>
          </a:p>
        </p:txBody>
      </p:sp>
    </p:spTree>
    <p:extLst>
      <p:ext uri="{BB962C8B-B14F-4D97-AF65-F5344CB8AC3E}">
        <p14:creationId xmlns:p14="http://schemas.microsoft.com/office/powerpoint/2010/main" val="3859382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m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tmp"/></Relationships>
</file>

<file path=ppt/slides/_rels/slide11.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tm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vecteezy.com/vector-art/9953135-astronomy-cartoon-illustration-with-people-watching-night-starry-sky-galaxy-and-planets-in-outer-space-through-telescope-in-flat-hand-drawn-style" TargetMode="External"/><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pixabay.com/en/caught-prison-chain-metal-figure-1013600/" TargetMode="External"/><Relationship Id="rId4" Type="http://schemas.openxmlformats.org/officeDocument/2006/relationships/image" Target="../media/image32.jpg"/></Relationships>
</file>

<file path=ppt/slides/_rels/slide3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desastrando.blogspot.com/2015/10/no-te-quieren-libre.html"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4.tmp"/><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8.tmp"/><Relationship Id="rId4" Type="http://schemas.openxmlformats.org/officeDocument/2006/relationships/image" Target="../media/image37.tmp"/></Relationships>
</file>

<file path=ppt/slides/_rels/slide39.xml.rels><?xml version="1.0" encoding="UTF-8" standalone="yes"?>
<Relationships xmlns="http://schemas.openxmlformats.org/package/2006/relationships"><Relationship Id="rId3" Type="http://schemas.openxmlformats.org/officeDocument/2006/relationships/image" Target="../media/image39.tmp"/><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0.tmp"/></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43.tmp"/></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5.tmp"/><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6.tmp"/></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A526D6-294F-D828-D466-EFB65AD3A609}"/>
              </a:ext>
            </a:extLst>
          </p:cNvPr>
          <p:cNvSpPr>
            <a:spLocks noGrp="1"/>
          </p:cNvSpPr>
          <p:nvPr>
            <p:ph type="ctrTitle"/>
          </p:nvPr>
        </p:nvSpPr>
        <p:spPr/>
        <p:txBody>
          <a:bodyPr>
            <a:normAutofit fontScale="90000"/>
          </a:bodyPr>
          <a:lstStyle/>
          <a:p>
            <a:r>
              <a:rPr lang="fr-FR" dirty="0"/>
              <a:t>Le rôle du chirurgien dans la prise en charge du mésothéliome</a:t>
            </a:r>
          </a:p>
        </p:txBody>
      </p:sp>
      <p:sp>
        <p:nvSpPr>
          <p:cNvPr id="3" name="Sous-titre 2">
            <a:extLst>
              <a:ext uri="{FF2B5EF4-FFF2-40B4-BE49-F238E27FC236}">
                <a16:creationId xmlns:a16="http://schemas.microsoft.com/office/drawing/2014/main" id="{BE891254-EB5A-A56D-71B7-84C2015218EA}"/>
              </a:ext>
            </a:extLst>
          </p:cNvPr>
          <p:cNvSpPr>
            <a:spLocks noGrp="1"/>
          </p:cNvSpPr>
          <p:nvPr>
            <p:ph type="subTitle" idx="1"/>
          </p:nvPr>
        </p:nvSpPr>
        <p:spPr>
          <a:xfrm>
            <a:off x="240334" y="3602037"/>
            <a:ext cx="11711332" cy="3007309"/>
          </a:xfrm>
        </p:spPr>
        <p:txBody>
          <a:bodyPr>
            <a:normAutofit/>
          </a:bodyPr>
          <a:lstStyle/>
          <a:p>
            <a:endParaRPr lang="fr-FR" b="1" dirty="0">
              <a:latin typeface="Poppins" panose="00000500000000000000" pitchFamily="2" charset="0"/>
            </a:endParaRPr>
          </a:p>
          <a:p>
            <a:endParaRPr lang="fr-FR" b="1" dirty="0">
              <a:latin typeface="Poppins" panose="00000500000000000000" pitchFamily="2" charset="0"/>
            </a:endParaRPr>
          </a:p>
          <a:p>
            <a:endParaRPr lang="fr-FR" dirty="0"/>
          </a:p>
          <a:p>
            <a:pPr algn="r"/>
            <a:r>
              <a:rPr lang="fr-FR" dirty="0"/>
              <a:t>Dr Brice CAPUT</a:t>
            </a:r>
          </a:p>
          <a:p>
            <a:pPr algn="r"/>
            <a:r>
              <a:rPr lang="fr-FR" dirty="0"/>
              <a:t>Chirurgien thoracique</a:t>
            </a:r>
          </a:p>
        </p:txBody>
      </p:sp>
      <p:pic>
        <p:nvPicPr>
          <p:cNvPr id="5" name="Image 4">
            <a:extLst>
              <a:ext uri="{FF2B5EF4-FFF2-40B4-BE49-F238E27FC236}">
                <a16:creationId xmlns:a16="http://schemas.microsoft.com/office/drawing/2014/main" id="{B29ECFA2-B601-DF8A-C6D9-DAD48170B5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931" y="2887577"/>
            <a:ext cx="2679819" cy="3304506"/>
          </a:xfrm>
          <a:prstGeom prst="rect">
            <a:avLst/>
          </a:prstGeom>
        </p:spPr>
      </p:pic>
      <p:pic>
        <p:nvPicPr>
          <p:cNvPr id="8" name="Image 7">
            <a:extLst>
              <a:ext uri="{FF2B5EF4-FFF2-40B4-BE49-F238E27FC236}">
                <a16:creationId xmlns:a16="http://schemas.microsoft.com/office/drawing/2014/main" id="{BF168FFF-DDAB-63CD-6FFB-E6A4115A9E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3870" y="6158351"/>
            <a:ext cx="4267796" cy="447737"/>
          </a:xfrm>
          <a:prstGeom prst="rect">
            <a:avLst/>
          </a:prstGeom>
        </p:spPr>
      </p:pic>
    </p:spTree>
    <p:extLst>
      <p:ext uri="{BB962C8B-B14F-4D97-AF65-F5344CB8AC3E}">
        <p14:creationId xmlns:p14="http://schemas.microsoft.com/office/powerpoint/2010/main" val="1376912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90DB61-77E1-E34D-6107-31DDF53A6AD7}"/>
              </a:ext>
            </a:extLst>
          </p:cNvPr>
          <p:cNvSpPr>
            <a:spLocks noGrp="1"/>
          </p:cNvSpPr>
          <p:nvPr>
            <p:ph type="title"/>
          </p:nvPr>
        </p:nvSpPr>
        <p:spPr/>
        <p:txBody>
          <a:bodyPr/>
          <a:lstStyle/>
          <a:p>
            <a:r>
              <a:rPr lang="fr-FR" dirty="0"/>
              <a:t>Généralités</a:t>
            </a:r>
          </a:p>
        </p:txBody>
      </p:sp>
      <p:sp>
        <p:nvSpPr>
          <p:cNvPr id="3" name="Espace réservé du contenu 2">
            <a:extLst>
              <a:ext uri="{FF2B5EF4-FFF2-40B4-BE49-F238E27FC236}">
                <a16:creationId xmlns:a16="http://schemas.microsoft.com/office/drawing/2014/main" id="{31237260-FCCA-4AC0-17AA-C9A204328BC6}"/>
              </a:ext>
            </a:extLst>
          </p:cNvPr>
          <p:cNvSpPr>
            <a:spLocks noGrp="1"/>
          </p:cNvSpPr>
          <p:nvPr>
            <p:ph idx="1"/>
          </p:nvPr>
        </p:nvSpPr>
        <p:spPr/>
        <p:txBody>
          <a:bodyPr>
            <a:normAutofit lnSpcReduction="10000"/>
          </a:bodyPr>
          <a:lstStyle/>
          <a:p>
            <a:r>
              <a:rPr lang="fr-FR" dirty="0"/>
              <a:t>Le mésothéliome pleural reste une maladie rare</a:t>
            </a:r>
          </a:p>
          <a:p>
            <a:pPr marL="457200" lvl="1" indent="0">
              <a:buNone/>
            </a:pPr>
            <a:r>
              <a:rPr lang="fr-FR" dirty="0"/>
              <a:t>Incidence d’environ 1 000 patients / an en France</a:t>
            </a:r>
          </a:p>
          <a:p>
            <a:endParaRPr lang="fr-FR" dirty="0"/>
          </a:p>
          <a:p>
            <a:r>
              <a:rPr lang="fr-FR" dirty="0"/>
              <a:t>Maladie très agressive divisée en 2 grandes entités:</a:t>
            </a:r>
          </a:p>
          <a:p>
            <a:pPr lvl="1"/>
            <a:r>
              <a:rPr lang="fr-FR" dirty="0"/>
              <a:t>Epidermoïde (70%)</a:t>
            </a:r>
          </a:p>
          <a:p>
            <a:pPr lvl="1"/>
            <a:r>
              <a:rPr lang="fr-FR" dirty="0" err="1"/>
              <a:t>Sarcomatoïde</a:t>
            </a:r>
            <a:r>
              <a:rPr lang="fr-FR" dirty="0"/>
              <a:t> (15%)</a:t>
            </a:r>
          </a:p>
          <a:p>
            <a:endParaRPr lang="fr-FR" dirty="0"/>
          </a:p>
          <a:p>
            <a:r>
              <a:rPr lang="fr-FR" dirty="0"/>
              <a:t>Age moyen: 60 – 70 ans au diagnostic</a:t>
            </a:r>
          </a:p>
          <a:p>
            <a:endParaRPr lang="fr-FR" dirty="0"/>
          </a:p>
          <a:p>
            <a:r>
              <a:rPr lang="fr-FR" dirty="0"/>
              <a:t>Survie médiane au </a:t>
            </a:r>
            <a:r>
              <a:rPr lang="fr-FR" dirty="0" err="1"/>
              <a:t>Dc</a:t>
            </a:r>
            <a:r>
              <a:rPr lang="fr-FR" dirty="0"/>
              <a:t>: 18 mois avec les Tt modernes</a:t>
            </a:r>
          </a:p>
        </p:txBody>
      </p:sp>
    </p:spTree>
    <p:extLst>
      <p:ext uri="{BB962C8B-B14F-4D97-AF65-F5344CB8AC3E}">
        <p14:creationId xmlns:p14="http://schemas.microsoft.com/office/powerpoint/2010/main" val="2391891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711A68-C08C-E5C2-ABFA-C553EA760B66}"/>
              </a:ext>
            </a:extLst>
          </p:cNvPr>
          <p:cNvSpPr>
            <a:spLocks noGrp="1"/>
          </p:cNvSpPr>
          <p:nvPr>
            <p:ph type="title"/>
          </p:nvPr>
        </p:nvSpPr>
        <p:spPr/>
        <p:txBody>
          <a:bodyPr/>
          <a:lstStyle/>
          <a:p>
            <a:r>
              <a:rPr lang="fr-FR" dirty="0"/>
              <a:t>Généralités</a:t>
            </a:r>
          </a:p>
        </p:txBody>
      </p:sp>
      <p:sp>
        <p:nvSpPr>
          <p:cNvPr id="3" name="Espace réservé du contenu 2">
            <a:extLst>
              <a:ext uri="{FF2B5EF4-FFF2-40B4-BE49-F238E27FC236}">
                <a16:creationId xmlns:a16="http://schemas.microsoft.com/office/drawing/2014/main" id="{BDBE7998-207A-64C0-C3F7-B17FF11BF53B}"/>
              </a:ext>
            </a:extLst>
          </p:cNvPr>
          <p:cNvSpPr>
            <a:spLocks noGrp="1"/>
          </p:cNvSpPr>
          <p:nvPr>
            <p:ph idx="1"/>
          </p:nvPr>
        </p:nvSpPr>
        <p:spPr/>
        <p:txBody>
          <a:bodyPr>
            <a:normAutofit/>
          </a:bodyPr>
          <a:lstStyle/>
          <a:p>
            <a:r>
              <a:rPr lang="fr-FR" dirty="0"/>
              <a:t>L’amiante reste le principal facteur de risque de mésothéliome</a:t>
            </a:r>
          </a:p>
          <a:p>
            <a:endParaRPr lang="fr-FR" dirty="0"/>
          </a:p>
          <a:p>
            <a:r>
              <a:rPr lang="fr-FR" dirty="0"/>
              <a:t>Maladie professionnelle reconnue au titre du tableau N° 30</a:t>
            </a:r>
          </a:p>
          <a:p>
            <a:pPr lvl="1"/>
            <a:r>
              <a:rPr lang="fr-FR" dirty="0"/>
              <a:t>Délai entre contact et apparition de la maladie long (&gt; 20 ans)</a:t>
            </a:r>
          </a:p>
          <a:p>
            <a:pPr lvl="1"/>
            <a:r>
              <a:rPr lang="fr-FR" dirty="0"/>
              <a:t>Le risque augmente avec la durée d’exposition</a:t>
            </a:r>
          </a:p>
          <a:p>
            <a:pPr lvl="1">
              <a:buFont typeface="Wingdings" panose="05000000000000000000" pitchFamily="2" charset="2"/>
              <a:buChar char="è"/>
            </a:pPr>
            <a:r>
              <a:rPr lang="fr-FR" dirty="0">
                <a:sym typeface="Wingdings" panose="05000000000000000000" pitchFamily="2" charset="2"/>
              </a:rPr>
              <a:t> exposition professionnelle (H) &gt; exposition domestique (F)</a:t>
            </a:r>
          </a:p>
          <a:p>
            <a:endParaRPr lang="fr-FR" dirty="0"/>
          </a:p>
        </p:txBody>
      </p:sp>
      <p:pic>
        <p:nvPicPr>
          <p:cNvPr id="7" name="Image 6">
            <a:extLst>
              <a:ext uri="{FF2B5EF4-FFF2-40B4-BE49-F238E27FC236}">
                <a16:creationId xmlns:a16="http://schemas.microsoft.com/office/drawing/2014/main" id="{D83385C2-3B5B-ADBF-71F7-C88D569B87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3363" y="4635734"/>
            <a:ext cx="1868736" cy="1833624"/>
          </a:xfrm>
          <a:prstGeom prst="rect">
            <a:avLst/>
          </a:prstGeom>
        </p:spPr>
      </p:pic>
      <p:pic>
        <p:nvPicPr>
          <p:cNvPr id="10" name="Image 9">
            <a:extLst>
              <a:ext uri="{FF2B5EF4-FFF2-40B4-BE49-F238E27FC236}">
                <a16:creationId xmlns:a16="http://schemas.microsoft.com/office/drawing/2014/main" id="{5129075A-1B00-9B31-D09C-E2AA0FF8BD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9901" y="4712151"/>
            <a:ext cx="2333973" cy="1733809"/>
          </a:xfrm>
          <a:prstGeom prst="rect">
            <a:avLst/>
          </a:prstGeom>
        </p:spPr>
      </p:pic>
    </p:spTree>
    <p:extLst>
      <p:ext uri="{BB962C8B-B14F-4D97-AF65-F5344CB8AC3E}">
        <p14:creationId xmlns:p14="http://schemas.microsoft.com/office/powerpoint/2010/main" val="1927044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429595-407C-AD01-CF4B-72E5F34ABABE}"/>
              </a:ext>
            </a:extLst>
          </p:cNvPr>
          <p:cNvSpPr>
            <a:spLocks noGrp="1"/>
          </p:cNvSpPr>
          <p:nvPr>
            <p:ph type="title"/>
          </p:nvPr>
        </p:nvSpPr>
        <p:spPr/>
        <p:txBody>
          <a:bodyPr/>
          <a:lstStyle/>
          <a:p>
            <a:r>
              <a:rPr lang="fr-FR" dirty="0"/>
              <a:t>Généralités</a:t>
            </a:r>
          </a:p>
        </p:txBody>
      </p:sp>
      <p:sp>
        <p:nvSpPr>
          <p:cNvPr id="3" name="Espace réservé du contenu 2">
            <a:extLst>
              <a:ext uri="{FF2B5EF4-FFF2-40B4-BE49-F238E27FC236}">
                <a16:creationId xmlns:a16="http://schemas.microsoft.com/office/drawing/2014/main" id="{DA22831F-3483-AF95-1DC2-54619FF00E5C}"/>
              </a:ext>
            </a:extLst>
          </p:cNvPr>
          <p:cNvSpPr>
            <a:spLocks noGrp="1"/>
          </p:cNvSpPr>
          <p:nvPr>
            <p:ph idx="1"/>
          </p:nvPr>
        </p:nvSpPr>
        <p:spPr>
          <a:xfrm>
            <a:off x="529389" y="1850222"/>
            <a:ext cx="6044543" cy="4584364"/>
          </a:xfrm>
        </p:spPr>
        <p:txBody>
          <a:bodyPr>
            <a:normAutofit lnSpcReduction="10000"/>
          </a:bodyPr>
          <a:lstStyle/>
          <a:p>
            <a:r>
              <a:rPr lang="fr-FR" dirty="0"/>
              <a:t>Apparait depuis la plèvre pariétale</a:t>
            </a:r>
          </a:p>
          <a:p>
            <a:r>
              <a:rPr lang="fr-FR" dirty="0"/>
              <a:t>Se propage à la plèvre viscérale</a:t>
            </a:r>
          </a:p>
          <a:p>
            <a:r>
              <a:rPr lang="fr-FR" dirty="0"/>
              <a:t>À la plèvre </a:t>
            </a:r>
            <a:r>
              <a:rPr lang="fr-FR" dirty="0" err="1"/>
              <a:t>médiastine</a:t>
            </a:r>
            <a:endParaRPr lang="fr-FR" dirty="0"/>
          </a:p>
          <a:p>
            <a:r>
              <a:rPr lang="fr-FR" dirty="0"/>
              <a:t>Au péricardique, au diaphragme</a:t>
            </a:r>
          </a:p>
          <a:p>
            <a:pPr marL="457200" lvl="1" indent="0">
              <a:buNone/>
            </a:pPr>
            <a:r>
              <a:rPr lang="fr-FR" dirty="0"/>
              <a:t>Mais aussi aux trajets de ponction / drain</a:t>
            </a:r>
          </a:p>
          <a:p>
            <a:endParaRPr lang="fr-FR" dirty="0"/>
          </a:p>
          <a:p>
            <a:r>
              <a:rPr lang="fr-FR" dirty="0"/>
              <a:t>Puis aux structures plus profondes:</a:t>
            </a:r>
          </a:p>
          <a:p>
            <a:pPr lvl="1"/>
            <a:r>
              <a:rPr lang="fr-FR" dirty="0"/>
              <a:t>Poumon</a:t>
            </a:r>
          </a:p>
          <a:p>
            <a:pPr lvl="1"/>
            <a:r>
              <a:rPr lang="fr-FR" dirty="0"/>
              <a:t>Médiastin</a:t>
            </a:r>
          </a:p>
          <a:p>
            <a:pPr lvl="1"/>
            <a:r>
              <a:rPr lang="fr-FR" dirty="0"/>
              <a:t>Paroi thoracique</a:t>
            </a:r>
          </a:p>
          <a:p>
            <a:endParaRPr lang="fr-FR" dirty="0"/>
          </a:p>
        </p:txBody>
      </p:sp>
      <p:pic>
        <p:nvPicPr>
          <p:cNvPr id="5" name="Image 4">
            <a:extLst>
              <a:ext uri="{FF2B5EF4-FFF2-40B4-BE49-F238E27FC236}">
                <a16:creationId xmlns:a16="http://schemas.microsoft.com/office/drawing/2014/main" id="{A44D1DC6-7C6D-41BA-D7DF-09A8B34758A5}"/>
              </a:ext>
            </a:extLst>
          </p:cNvPr>
          <p:cNvPicPr>
            <a:picLocks noChangeAspect="1"/>
          </p:cNvPicPr>
          <p:nvPr/>
        </p:nvPicPr>
        <p:blipFill>
          <a:blip r:embed="rId2"/>
          <a:stretch>
            <a:fillRect/>
          </a:stretch>
        </p:blipFill>
        <p:spPr>
          <a:xfrm>
            <a:off x="6368717" y="115605"/>
            <a:ext cx="5457026" cy="6457481"/>
          </a:xfrm>
          <a:prstGeom prst="rect">
            <a:avLst/>
          </a:prstGeom>
        </p:spPr>
      </p:pic>
      <p:sp>
        <p:nvSpPr>
          <p:cNvPr id="6" name="ZoneTexte 5">
            <a:extLst>
              <a:ext uri="{FF2B5EF4-FFF2-40B4-BE49-F238E27FC236}">
                <a16:creationId xmlns:a16="http://schemas.microsoft.com/office/drawing/2014/main" id="{68BFE3BA-4986-0115-93CD-3C82B7CE09BF}"/>
              </a:ext>
            </a:extLst>
          </p:cNvPr>
          <p:cNvSpPr txBox="1"/>
          <p:nvPr/>
        </p:nvSpPr>
        <p:spPr>
          <a:xfrm>
            <a:off x="6779146" y="6434586"/>
            <a:ext cx="4636168" cy="276999"/>
          </a:xfrm>
          <a:prstGeom prst="rect">
            <a:avLst/>
          </a:prstGeom>
          <a:noFill/>
        </p:spPr>
        <p:txBody>
          <a:bodyPr wrap="square" rtlCol="0">
            <a:spAutoFit/>
          </a:bodyPr>
          <a:lstStyle/>
          <a:p>
            <a:r>
              <a:rPr lang="fr-FR" sz="1200" dirty="0"/>
              <a:t>Atlas d’anatomie humaine 6è édition FH. NETTER, Elsevier Masson 2015</a:t>
            </a:r>
          </a:p>
        </p:txBody>
      </p:sp>
    </p:spTree>
    <p:extLst>
      <p:ext uri="{BB962C8B-B14F-4D97-AF65-F5344CB8AC3E}">
        <p14:creationId xmlns:p14="http://schemas.microsoft.com/office/powerpoint/2010/main" val="3918844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3C4A92-E8AE-90A8-6691-3DC3F6079064}"/>
              </a:ext>
            </a:extLst>
          </p:cNvPr>
          <p:cNvSpPr>
            <a:spLocks noGrp="1"/>
          </p:cNvSpPr>
          <p:nvPr>
            <p:ph type="ctrTitle"/>
          </p:nvPr>
        </p:nvSpPr>
        <p:spPr/>
        <p:txBody>
          <a:bodyPr>
            <a:normAutofit/>
          </a:bodyPr>
          <a:lstStyle/>
          <a:p>
            <a:pPr marL="0" indent="0"/>
            <a:r>
              <a:rPr lang="fr-FR" dirty="0"/>
              <a:t>A quel moment appelle-t-on le chirurgien?</a:t>
            </a:r>
          </a:p>
        </p:txBody>
      </p:sp>
      <p:sp>
        <p:nvSpPr>
          <p:cNvPr id="5" name="Sous-titre 4">
            <a:extLst>
              <a:ext uri="{FF2B5EF4-FFF2-40B4-BE49-F238E27FC236}">
                <a16:creationId xmlns:a16="http://schemas.microsoft.com/office/drawing/2014/main" id="{88766F0D-BA3E-12D7-EF07-A93DE14E1DF1}"/>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4105787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5248A0-DB29-56A8-6F02-AB4E6BA38619}"/>
              </a:ext>
            </a:extLst>
          </p:cNvPr>
          <p:cNvSpPr>
            <a:spLocks noGrp="1"/>
          </p:cNvSpPr>
          <p:nvPr>
            <p:ph type="title"/>
          </p:nvPr>
        </p:nvSpPr>
        <p:spPr/>
        <p:txBody>
          <a:bodyPr/>
          <a:lstStyle/>
          <a:p>
            <a:endParaRPr lang="fr-FR"/>
          </a:p>
        </p:txBody>
      </p:sp>
      <p:pic>
        <p:nvPicPr>
          <p:cNvPr id="9" name="Espace réservé du contenu 8">
            <a:extLst>
              <a:ext uri="{FF2B5EF4-FFF2-40B4-BE49-F238E27FC236}">
                <a16:creationId xmlns:a16="http://schemas.microsoft.com/office/drawing/2014/main" id="{CC6CD163-0803-A48D-0373-A82B9E8D87B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44422" y="277727"/>
            <a:ext cx="6503156" cy="6302545"/>
          </a:xfrm>
        </p:spPr>
      </p:pic>
    </p:spTree>
    <p:extLst>
      <p:ext uri="{BB962C8B-B14F-4D97-AF65-F5344CB8AC3E}">
        <p14:creationId xmlns:p14="http://schemas.microsoft.com/office/powerpoint/2010/main" val="2808146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6E636-8BCA-6ED8-D208-9F97EAD7EB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C41559D-ECE1-3415-4229-F91303D58AEC}"/>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8AA52319-8FA5-916F-CB2E-AA7DF1570B3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70553" y="543498"/>
            <a:ext cx="7050894" cy="5771004"/>
          </a:xfrm>
        </p:spPr>
      </p:pic>
    </p:spTree>
    <p:extLst>
      <p:ext uri="{BB962C8B-B14F-4D97-AF65-F5344CB8AC3E}">
        <p14:creationId xmlns:p14="http://schemas.microsoft.com/office/powerpoint/2010/main" val="2681707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B513C7-C004-554A-B211-B10D6155116D}"/>
              </a:ext>
            </a:extLst>
          </p:cNvPr>
          <p:cNvSpPr>
            <a:spLocks noGrp="1"/>
          </p:cNvSpPr>
          <p:nvPr>
            <p:ph type="title"/>
          </p:nvPr>
        </p:nvSpPr>
        <p:spPr/>
        <p:txBody>
          <a:bodyPr/>
          <a:lstStyle/>
          <a:p>
            <a:r>
              <a:rPr lang="fr-FR" dirty="0"/>
              <a:t>Présentation clinique classique</a:t>
            </a:r>
          </a:p>
        </p:txBody>
      </p:sp>
      <p:sp>
        <p:nvSpPr>
          <p:cNvPr id="3" name="Espace réservé du contenu 2">
            <a:extLst>
              <a:ext uri="{FF2B5EF4-FFF2-40B4-BE49-F238E27FC236}">
                <a16:creationId xmlns:a16="http://schemas.microsoft.com/office/drawing/2014/main" id="{35B59F2D-A59D-0659-7754-B840AC3F09E7}"/>
              </a:ext>
            </a:extLst>
          </p:cNvPr>
          <p:cNvSpPr>
            <a:spLocks noGrp="1"/>
          </p:cNvSpPr>
          <p:nvPr>
            <p:ph idx="1"/>
          </p:nvPr>
        </p:nvSpPr>
        <p:spPr/>
        <p:txBody>
          <a:bodyPr>
            <a:normAutofit fontScale="92500" lnSpcReduction="20000"/>
          </a:bodyPr>
          <a:lstStyle/>
          <a:p>
            <a:r>
              <a:rPr lang="fr-FR" dirty="0"/>
              <a:t>Patient volontiers tabagique</a:t>
            </a:r>
          </a:p>
          <a:p>
            <a:r>
              <a:rPr lang="fr-FR" dirty="0"/>
              <a:t>Dyspnée crescendo avec douleurs thoraciques latéralisées</a:t>
            </a:r>
          </a:p>
          <a:p>
            <a:r>
              <a:rPr lang="fr-FR" dirty="0"/>
              <a:t>Signes d’altération état général +/- rapides</a:t>
            </a:r>
          </a:p>
          <a:p>
            <a:r>
              <a:rPr lang="fr-FR" dirty="0"/>
              <a:t>Antécédent +/- récent de ponction pleurale</a:t>
            </a:r>
          </a:p>
          <a:p>
            <a:pPr lvl="1"/>
            <a:r>
              <a:rPr lang="fr-FR" dirty="0"/>
              <a:t>Qui améliore rapidement la dyspnée</a:t>
            </a:r>
          </a:p>
          <a:p>
            <a:pPr lvl="1"/>
            <a:r>
              <a:rPr lang="fr-FR" dirty="0"/>
              <a:t>Qui retrouve généralement un exsudat stérile</a:t>
            </a:r>
          </a:p>
          <a:p>
            <a:pPr lvl="1"/>
            <a:r>
              <a:rPr lang="fr-FR" dirty="0"/>
              <a:t>Qui ne précise pas toujours le diagnostic à la cytologie</a:t>
            </a:r>
          </a:p>
          <a:p>
            <a:r>
              <a:rPr lang="fr-FR" dirty="0"/>
              <a:t>Exposition à l’amiante</a:t>
            </a:r>
          </a:p>
          <a:p>
            <a:endParaRPr lang="fr-FR" dirty="0"/>
          </a:p>
          <a:p>
            <a:r>
              <a:rPr lang="fr-FR" dirty="0"/>
              <a:t>Délais entre la précédente ponction pleurale et la réapparition de la dyspnée</a:t>
            </a:r>
          </a:p>
        </p:txBody>
      </p:sp>
    </p:spTree>
    <p:extLst>
      <p:ext uri="{BB962C8B-B14F-4D97-AF65-F5344CB8AC3E}">
        <p14:creationId xmlns:p14="http://schemas.microsoft.com/office/powerpoint/2010/main" val="3051169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EA532A-1D68-32C2-5CC8-E6FD797CDEB2}"/>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5E7BF1C3-8D5D-A827-A33C-4D013905C2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49419" y="260413"/>
            <a:ext cx="8693162" cy="6337174"/>
          </a:xfrm>
        </p:spPr>
      </p:pic>
      <p:cxnSp>
        <p:nvCxnSpPr>
          <p:cNvPr id="10" name="Connecteur droit avec flèche 9">
            <a:extLst>
              <a:ext uri="{FF2B5EF4-FFF2-40B4-BE49-F238E27FC236}">
                <a16:creationId xmlns:a16="http://schemas.microsoft.com/office/drawing/2014/main" id="{1FEB1667-87F0-4F12-4D18-8F61B217DDB8}"/>
              </a:ext>
            </a:extLst>
          </p:cNvPr>
          <p:cNvCxnSpPr/>
          <p:nvPr/>
        </p:nvCxnSpPr>
        <p:spPr>
          <a:xfrm flipV="1">
            <a:off x="625642" y="4299284"/>
            <a:ext cx="3769895" cy="465221"/>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1542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C96A56-F57D-6B1C-CD06-C79403A32B8F}"/>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C9917400-6DA0-4144-6E18-EBBF565954A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1031" y="137890"/>
            <a:ext cx="6932432" cy="6582219"/>
          </a:xfrm>
        </p:spPr>
      </p:pic>
      <p:pic>
        <p:nvPicPr>
          <p:cNvPr id="7" name="Image 6">
            <a:extLst>
              <a:ext uri="{FF2B5EF4-FFF2-40B4-BE49-F238E27FC236}">
                <a16:creationId xmlns:a16="http://schemas.microsoft.com/office/drawing/2014/main" id="{2A4A26DD-18FD-E6FB-F6DF-4E3D010417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0632" y="1195748"/>
            <a:ext cx="4272305" cy="4466501"/>
          </a:xfrm>
          <a:prstGeom prst="rect">
            <a:avLst/>
          </a:prstGeom>
        </p:spPr>
      </p:pic>
    </p:spTree>
    <p:extLst>
      <p:ext uri="{BB962C8B-B14F-4D97-AF65-F5344CB8AC3E}">
        <p14:creationId xmlns:p14="http://schemas.microsoft.com/office/powerpoint/2010/main" val="594821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1348C9-88C3-3799-E49C-739EFFACB43F}"/>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4DECBFED-E7D4-DFA8-B478-47BEFF370B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3458" y="239281"/>
            <a:ext cx="6611742" cy="6379438"/>
          </a:xfrm>
        </p:spPr>
      </p:pic>
      <p:pic>
        <p:nvPicPr>
          <p:cNvPr id="1026" name="Picture 2">
            <a:extLst>
              <a:ext uri="{FF2B5EF4-FFF2-40B4-BE49-F238E27FC236}">
                <a16:creationId xmlns:a16="http://schemas.microsoft.com/office/drawing/2014/main" id="{09338067-790D-8538-9147-4097392011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6859" y="2000250"/>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591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321DCB-0A0C-B779-363B-CC42350E0AFE}"/>
              </a:ext>
            </a:extLst>
          </p:cNvPr>
          <p:cNvSpPr>
            <a:spLocks noGrp="1"/>
          </p:cNvSpPr>
          <p:nvPr>
            <p:ph type="title"/>
          </p:nvPr>
        </p:nvSpPr>
        <p:spPr/>
        <p:txBody>
          <a:bodyPr/>
          <a:lstStyle/>
          <a:p>
            <a:r>
              <a:rPr lang="fr-FR" dirty="0"/>
              <a:t>Quelle est la place de la chirurgie dans le mésothéliome?</a:t>
            </a:r>
          </a:p>
        </p:txBody>
      </p:sp>
      <p:sp>
        <p:nvSpPr>
          <p:cNvPr id="3" name="Espace réservé du contenu 2">
            <a:extLst>
              <a:ext uri="{FF2B5EF4-FFF2-40B4-BE49-F238E27FC236}">
                <a16:creationId xmlns:a16="http://schemas.microsoft.com/office/drawing/2014/main" id="{45840262-711A-A1E4-C62C-B8212FB11FB4}"/>
              </a:ext>
            </a:extLst>
          </p:cNvPr>
          <p:cNvSpPr>
            <a:spLocks noGrp="1"/>
          </p:cNvSpPr>
          <p:nvPr>
            <p:ph idx="1"/>
          </p:nvPr>
        </p:nvSpPr>
        <p:spPr/>
        <p:txBody>
          <a:bodyPr/>
          <a:lstStyle/>
          <a:p>
            <a:r>
              <a:rPr lang="fr-FR" dirty="0"/>
              <a:t>Un rôle essentiellement diagnostic</a:t>
            </a:r>
          </a:p>
          <a:p>
            <a:endParaRPr lang="fr-FR" dirty="0"/>
          </a:p>
          <a:p>
            <a:pPr marL="0" indent="0" algn="ctr">
              <a:buNone/>
            </a:pPr>
            <a:r>
              <a:rPr lang="fr-FR" dirty="0"/>
              <a:t>BIOPSIES PLEURALES</a:t>
            </a:r>
          </a:p>
          <a:p>
            <a:pPr marL="0" indent="0">
              <a:buNone/>
            </a:pPr>
            <a:endParaRPr lang="fr-FR" dirty="0"/>
          </a:p>
          <a:p>
            <a:r>
              <a:rPr lang="fr-FR" dirty="0"/>
              <a:t>Un rôle thérapeutique</a:t>
            </a:r>
          </a:p>
          <a:p>
            <a:endParaRPr lang="fr-FR" dirty="0"/>
          </a:p>
          <a:p>
            <a:pPr marL="0" indent="0" algn="ctr">
              <a:buNone/>
            </a:pPr>
            <a:r>
              <a:rPr lang="fr-FR" dirty="0"/>
              <a:t>SYMPHYSE PLEURALE</a:t>
            </a:r>
          </a:p>
        </p:txBody>
      </p:sp>
      <p:sp>
        <p:nvSpPr>
          <p:cNvPr id="4" name="Organigramme : Procédé 3">
            <a:extLst>
              <a:ext uri="{FF2B5EF4-FFF2-40B4-BE49-F238E27FC236}">
                <a16:creationId xmlns:a16="http://schemas.microsoft.com/office/drawing/2014/main" id="{D19A7186-ADA1-3DA4-CD98-A16B2E372316}"/>
              </a:ext>
            </a:extLst>
          </p:cNvPr>
          <p:cNvSpPr/>
          <p:nvPr/>
        </p:nvSpPr>
        <p:spPr>
          <a:xfrm>
            <a:off x="4267200" y="2545976"/>
            <a:ext cx="3765176" cy="1004048"/>
          </a:xfrm>
          <a:prstGeom prst="flowChartProcess">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Organigramme : Procédé 4">
            <a:extLst>
              <a:ext uri="{FF2B5EF4-FFF2-40B4-BE49-F238E27FC236}">
                <a16:creationId xmlns:a16="http://schemas.microsoft.com/office/drawing/2014/main" id="{360B4FC6-261B-EE9B-938E-B83BEF9D4296}"/>
              </a:ext>
            </a:extLst>
          </p:cNvPr>
          <p:cNvSpPr/>
          <p:nvPr/>
        </p:nvSpPr>
        <p:spPr>
          <a:xfrm>
            <a:off x="4267195" y="4634753"/>
            <a:ext cx="3765176" cy="1004048"/>
          </a:xfrm>
          <a:prstGeom prst="flowChartProcess">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44197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9953CA-BB61-2716-D562-4E5963DA672B}"/>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75DF6374-E35E-5A9C-CC68-AA01F07E2F8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84258" y="157618"/>
            <a:ext cx="7830753" cy="6335257"/>
          </a:xfrm>
        </p:spPr>
      </p:pic>
      <p:sp>
        <p:nvSpPr>
          <p:cNvPr id="6" name="Ellipse 5">
            <a:extLst>
              <a:ext uri="{FF2B5EF4-FFF2-40B4-BE49-F238E27FC236}">
                <a16:creationId xmlns:a16="http://schemas.microsoft.com/office/drawing/2014/main" id="{C5B7DC2B-7ECA-4C40-0190-128486C8F257}"/>
              </a:ext>
            </a:extLst>
          </p:cNvPr>
          <p:cNvSpPr/>
          <p:nvPr/>
        </p:nvSpPr>
        <p:spPr>
          <a:xfrm>
            <a:off x="9420725" y="3898230"/>
            <a:ext cx="2173705" cy="1325563"/>
          </a:xfrm>
          <a:prstGeom prst="ellipse">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E266C236-D647-9B26-45CC-F5A2C9D173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252" y="282993"/>
            <a:ext cx="2629606" cy="4542046"/>
          </a:xfrm>
          <a:prstGeom prst="rect">
            <a:avLst/>
          </a:prstGeom>
        </p:spPr>
      </p:pic>
    </p:spTree>
    <p:extLst>
      <p:ext uri="{BB962C8B-B14F-4D97-AF65-F5344CB8AC3E}">
        <p14:creationId xmlns:p14="http://schemas.microsoft.com/office/powerpoint/2010/main" val="2413974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7579F-1F80-1811-FE03-74A90C495F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F623AD-C00F-3882-7478-1AE7F3C4AC9A}"/>
              </a:ext>
            </a:extLst>
          </p:cNvPr>
          <p:cNvSpPr>
            <a:spLocks noGrp="1"/>
          </p:cNvSpPr>
          <p:nvPr>
            <p:ph type="title"/>
          </p:nvPr>
        </p:nvSpPr>
        <p:spPr/>
        <p:txBody>
          <a:bodyPr/>
          <a:lstStyle/>
          <a:p>
            <a:r>
              <a:rPr lang="fr-FR" dirty="0"/>
              <a:t>Quelle est la place de la chirurgie dans le mésothéliome?</a:t>
            </a:r>
          </a:p>
        </p:txBody>
      </p:sp>
      <p:sp>
        <p:nvSpPr>
          <p:cNvPr id="3" name="Espace réservé du contenu 2">
            <a:extLst>
              <a:ext uri="{FF2B5EF4-FFF2-40B4-BE49-F238E27FC236}">
                <a16:creationId xmlns:a16="http://schemas.microsoft.com/office/drawing/2014/main" id="{6A16D16E-B613-3264-7618-A610884AAD4B}"/>
              </a:ext>
            </a:extLst>
          </p:cNvPr>
          <p:cNvSpPr>
            <a:spLocks noGrp="1"/>
          </p:cNvSpPr>
          <p:nvPr>
            <p:ph idx="1"/>
          </p:nvPr>
        </p:nvSpPr>
        <p:spPr/>
        <p:txBody>
          <a:bodyPr/>
          <a:lstStyle/>
          <a:p>
            <a:r>
              <a:rPr lang="fr-FR" dirty="0"/>
              <a:t>Un rôle essentiellement diagnostic</a:t>
            </a:r>
          </a:p>
          <a:p>
            <a:endParaRPr lang="fr-FR" dirty="0"/>
          </a:p>
          <a:p>
            <a:pPr marL="0" indent="0" algn="ctr">
              <a:buNone/>
            </a:pPr>
            <a:r>
              <a:rPr lang="fr-FR" dirty="0"/>
              <a:t>BIOPSIES PLEURALES</a:t>
            </a:r>
          </a:p>
          <a:p>
            <a:pPr marL="0" indent="0">
              <a:buNone/>
            </a:pPr>
            <a:endParaRPr lang="fr-FR" dirty="0"/>
          </a:p>
          <a:p>
            <a:r>
              <a:rPr lang="fr-FR" dirty="0"/>
              <a:t>Un rôle thérapeutique</a:t>
            </a:r>
          </a:p>
          <a:p>
            <a:endParaRPr lang="fr-FR" dirty="0"/>
          </a:p>
          <a:p>
            <a:pPr marL="0" indent="0" algn="ctr">
              <a:buNone/>
            </a:pPr>
            <a:r>
              <a:rPr lang="fr-FR" dirty="0"/>
              <a:t>SYMPHYSE PLEURALE</a:t>
            </a:r>
          </a:p>
        </p:txBody>
      </p:sp>
      <p:sp>
        <p:nvSpPr>
          <p:cNvPr id="4" name="Organigramme : Procédé 3">
            <a:extLst>
              <a:ext uri="{FF2B5EF4-FFF2-40B4-BE49-F238E27FC236}">
                <a16:creationId xmlns:a16="http://schemas.microsoft.com/office/drawing/2014/main" id="{50D6FDC2-F244-E960-E939-D289078596F7}"/>
              </a:ext>
            </a:extLst>
          </p:cNvPr>
          <p:cNvSpPr/>
          <p:nvPr/>
        </p:nvSpPr>
        <p:spPr>
          <a:xfrm>
            <a:off x="4267200" y="2545976"/>
            <a:ext cx="3765176" cy="1004048"/>
          </a:xfrm>
          <a:prstGeom prst="flowChartProcess">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Organigramme : Procédé 4">
            <a:extLst>
              <a:ext uri="{FF2B5EF4-FFF2-40B4-BE49-F238E27FC236}">
                <a16:creationId xmlns:a16="http://schemas.microsoft.com/office/drawing/2014/main" id="{A49A4487-7353-AFED-A2BE-5ED4407ACE9A}"/>
              </a:ext>
            </a:extLst>
          </p:cNvPr>
          <p:cNvSpPr/>
          <p:nvPr/>
        </p:nvSpPr>
        <p:spPr>
          <a:xfrm>
            <a:off x="4267195" y="4634753"/>
            <a:ext cx="3765176" cy="1004048"/>
          </a:xfrm>
          <a:prstGeom prst="flowChartProcess">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78733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C5CC99-E3B2-49FB-034C-7D4AC4726A0E}"/>
              </a:ext>
            </a:extLst>
          </p:cNvPr>
          <p:cNvSpPr>
            <a:spLocks noGrp="1"/>
          </p:cNvSpPr>
          <p:nvPr>
            <p:ph type="title"/>
          </p:nvPr>
        </p:nvSpPr>
        <p:spPr/>
        <p:txBody>
          <a:bodyPr/>
          <a:lstStyle/>
          <a:p>
            <a:r>
              <a:rPr lang="fr-FR" dirty="0"/>
              <a:t>Comment?</a:t>
            </a:r>
          </a:p>
        </p:txBody>
      </p:sp>
      <p:sp>
        <p:nvSpPr>
          <p:cNvPr id="7" name="Espace réservé du contenu 6">
            <a:extLst>
              <a:ext uri="{FF2B5EF4-FFF2-40B4-BE49-F238E27FC236}">
                <a16:creationId xmlns:a16="http://schemas.microsoft.com/office/drawing/2014/main" id="{A732311C-12E2-18AC-4768-9561129EB021}"/>
              </a:ext>
            </a:extLst>
          </p:cNvPr>
          <p:cNvSpPr>
            <a:spLocks noGrp="1"/>
          </p:cNvSpPr>
          <p:nvPr>
            <p:ph sz="half" idx="1"/>
          </p:nvPr>
        </p:nvSpPr>
        <p:spPr/>
        <p:txBody>
          <a:bodyPr/>
          <a:lstStyle/>
          <a:p>
            <a:r>
              <a:rPr lang="fr-FR" dirty="0" err="1"/>
              <a:t>Vidéothoracoscopie</a:t>
            </a:r>
            <a:endParaRPr lang="fr-FR" dirty="0"/>
          </a:p>
          <a:p>
            <a:endParaRPr lang="fr-FR" dirty="0"/>
          </a:p>
          <a:p>
            <a:r>
              <a:rPr lang="fr-FR" dirty="0"/>
              <a:t>Chirurgie mini-invasive</a:t>
            </a:r>
          </a:p>
          <a:p>
            <a:endParaRPr lang="fr-FR" dirty="0"/>
          </a:p>
          <a:p>
            <a:r>
              <a:rPr lang="fr-FR" dirty="0"/>
              <a:t>Orifices: le moins possible</a:t>
            </a:r>
          </a:p>
        </p:txBody>
      </p:sp>
      <p:pic>
        <p:nvPicPr>
          <p:cNvPr id="10" name="Espace réservé du contenu 4">
            <a:extLst>
              <a:ext uri="{FF2B5EF4-FFF2-40B4-BE49-F238E27FC236}">
                <a16:creationId xmlns:a16="http://schemas.microsoft.com/office/drawing/2014/main" id="{DB7C6DF6-EFE1-93AD-A0B8-4A7D31D0C181}"/>
              </a:ext>
            </a:extLst>
          </p:cNvPr>
          <p:cNvPicPr>
            <a:picLocks noGrp="1" noChangeAspect="1"/>
          </p:cNvPicPr>
          <p:nvPr>
            <p:ph sz="half"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172200" y="2178621"/>
            <a:ext cx="5181600" cy="3645346"/>
          </a:xfrm>
          <a:prstGeom prst="rect">
            <a:avLst/>
          </a:prstGeom>
        </p:spPr>
      </p:pic>
    </p:spTree>
    <p:extLst>
      <p:ext uri="{BB962C8B-B14F-4D97-AF65-F5344CB8AC3E}">
        <p14:creationId xmlns:p14="http://schemas.microsoft.com/office/powerpoint/2010/main" val="4207118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F5CF48-CB0E-5A53-D259-69534ACFD9A7}"/>
              </a:ext>
            </a:extLst>
          </p:cNvPr>
          <p:cNvSpPr>
            <a:spLocks noGrp="1"/>
          </p:cNvSpPr>
          <p:nvPr>
            <p:ph type="title"/>
          </p:nvPr>
        </p:nvSpPr>
        <p:spPr/>
        <p:txBody>
          <a:bodyPr/>
          <a:lstStyle/>
          <a:p>
            <a:endParaRPr lang="fr-FR"/>
          </a:p>
        </p:txBody>
      </p:sp>
      <p:pic>
        <p:nvPicPr>
          <p:cNvPr id="8" name="Espace réservé du contenu 7">
            <a:extLst>
              <a:ext uri="{FF2B5EF4-FFF2-40B4-BE49-F238E27FC236}">
                <a16:creationId xmlns:a16="http://schemas.microsoft.com/office/drawing/2014/main" id="{10A6F94A-1CDD-5CB2-67BD-5130BE067D2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0198" y="225111"/>
            <a:ext cx="11391603" cy="6407777"/>
          </a:xfrm>
        </p:spPr>
      </p:pic>
    </p:spTree>
    <p:extLst>
      <p:ext uri="{BB962C8B-B14F-4D97-AF65-F5344CB8AC3E}">
        <p14:creationId xmlns:p14="http://schemas.microsoft.com/office/powerpoint/2010/main" val="2112940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D76D73-0A25-3699-FB26-C055E7989C9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3EB899E-F221-D263-1E63-1837DF677B80}"/>
              </a:ext>
            </a:extLst>
          </p:cNvPr>
          <p:cNvSpPr>
            <a:spLocks noGrp="1"/>
          </p:cNvSpPr>
          <p:nvPr>
            <p:ph idx="1"/>
          </p:nvPr>
        </p:nvSpPr>
        <p:spPr/>
        <p:txBody>
          <a:bodyPr/>
          <a:lstStyle/>
          <a:p>
            <a:endParaRPr lang="fr-FR"/>
          </a:p>
        </p:txBody>
      </p:sp>
      <p:pic>
        <p:nvPicPr>
          <p:cNvPr id="7" name="Image 6">
            <a:extLst>
              <a:ext uri="{FF2B5EF4-FFF2-40B4-BE49-F238E27FC236}">
                <a16:creationId xmlns:a16="http://schemas.microsoft.com/office/drawing/2014/main" id="{76B2DF12-27C1-9634-EDC8-F7E6B2334A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3009" y="131679"/>
            <a:ext cx="4945981" cy="6594642"/>
          </a:xfrm>
          <a:prstGeom prst="rect">
            <a:avLst/>
          </a:prstGeom>
        </p:spPr>
      </p:pic>
    </p:spTree>
    <p:extLst>
      <p:ext uri="{BB962C8B-B14F-4D97-AF65-F5344CB8AC3E}">
        <p14:creationId xmlns:p14="http://schemas.microsoft.com/office/powerpoint/2010/main" val="2660247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13DB1-665F-7EB3-CEDA-AF76A3C1500B}"/>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B8475CF2-E507-D857-07EA-B3D94156178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2271" y="273515"/>
            <a:ext cx="3549919" cy="6310969"/>
          </a:xfrm>
        </p:spPr>
      </p:pic>
      <p:pic>
        <p:nvPicPr>
          <p:cNvPr id="7" name="Image 6">
            <a:extLst>
              <a:ext uri="{FF2B5EF4-FFF2-40B4-BE49-F238E27FC236}">
                <a16:creationId xmlns:a16="http://schemas.microsoft.com/office/drawing/2014/main" id="{655EE6AB-6185-362B-DACE-B3490EC732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2030" y="1427748"/>
            <a:ext cx="7115563" cy="4002504"/>
          </a:xfrm>
          <a:prstGeom prst="rect">
            <a:avLst/>
          </a:prstGeom>
        </p:spPr>
      </p:pic>
    </p:spTree>
    <p:extLst>
      <p:ext uri="{BB962C8B-B14F-4D97-AF65-F5344CB8AC3E}">
        <p14:creationId xmlns:p14="http://schemas.microsoft.com/office/powerpoint/2010/main" val="4209792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FD447B-A429-746A-EB9E-3DA7A8CF58E9}"/>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EF5D5E3C-0B89-4B35-E78B-84024F86EC2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0303" y="247670"/>
            <a:ext cx="11311393" cy="6362659"/>
          </a:xfrm>
        </p:spPr>
      </p:pic>
    </p:spTree>
    <p:extLst>
      <p:ext uri="{BB962C8B-B14F-4D97-AF65-F5344CB8AC3E}">
        <p14:creationId xmlns:p14="http://schemas.microsoft.com/office/powerpoint/2010/main" val="2286496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AAA7D7-EDAB-469D-0058-03124FF95809}"/>
              </a:ext>
            </a:extLst>
          </p:cNvPr>
          <p:cNvSpPr>
            <a:spLocks noGrp="1"/>
          </p:cNvSpPr>
          <p:nvPr>
            <p:ph type="title"/>
          </p:nvPr>
        </p:nvSpPr>
        <p:spPr/>
        <p:txBody>
          <a:bodyPr/>
          <a:lstStyle/>
          <a:p>
            <a:endParaRPr lang="fr-FR"/>
          </a:p>
        </p:txBody>
      </p:sp>
      <p:pic>
        <p:nvPicPr>
          <p:cNvPr id="9" name="Espace réservé du contenu 8">
            <a:extLst>
              <a:ext uri="{FF2B5EF4-FFF2-40B4-BE49-F238E27FC236}">
                <a16:creationId xmlns:a16="http://schemas.microsoft.com/office/drawing/2014/main" id="{D0DE756D-B07D-41DE-B9A9-9DE7CF7FC00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0514" y="292789"/>
            <a:ext cx="11150972" cy="6272422"/>
          </a:xfrm>
        </p:spPr>
      </p:pic>
    </p:spTree>
    <p:extLst>
      <p:ext uri="{BB962C8B-B14F-4D97-AF65-F5344CB8AC3E}">
        <p14:creationId xmlns:p14="http://schemas.microsoft.com/office/powerpoint/2010/main" val="1447339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CAC408-0890-550B-B5CB-50DBB06DC17E}"/>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D8FECEE5-13B1-098E-8BC6-92D2EC2B2B3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8324" y="252182"/>
            <a:ext cx="11295351" cy="6353635"/>
          </a:xfrm>
        </p:spPr>
      </p:pic>
    </p:spTree>
    <p:extLst>
      <p:ext uri="{BB962C8B-B14F-4D97-AF65-F5344CB8AC3E}">
        <p14:creationId xmlns:p14="http://schemas.microsoft.com/office/powerpoint/2010/main" val="648167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0C2A1E-73ED-9F57-51FB-8F77315E6714}"/>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81BFBB55-D7D2-1564-13CE-79EBF58F0DF4}"/>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68" t="31058" r="872" b="4628"/>
          <a:stretch/>
        </p:blipFill>
        <p:spPr>
          <a:xfrm>
            <a:off x="2203784" y="64342"/>
            <a:ext cx="7784432" cy="6729316"/>
          </a:xfrm>
        </p:spPr>
      </p:pic>
    </p:spTree>
    <p:extLst>
      <p:ext uri="{BB962C8B-B14F-4D97-AF65-F5344CB8AC3E}">
        <p14:creationId xmlns:p14="http://schemas.microsoft.com/office/powerpoint/2010/main" val="1547091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70E696-67A0-BABC-0BEF-841F9D9066CB}"/>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8247CCD4-4B38-5950-3750-9B93AEED462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8430" y="274742"/>
            <a:ext cx="11215140" cy="6308516"/>
          </a:xfrm>
        </p:spPr>
      </p:pic>
    </p:spTree>
    <p:extLst>
      <p:ext uri="{BB962C8B-B14F-4D97-AF65-F5344CB8AC3E}">
        <p14:creationId xmlns:p14="http://schemas.microsoft.com/office/powerpoint/2010/main" val="1223628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B3DA6F-7743-3666-A11C-27D16A039EFC}"/>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CD944D2B-61E2-441D-5FAB-D62AAA10C42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6200000">
            <a:off x="3138488" y="-1828800"/>
            <a:ext cx="5915023" cy="10515600"/>
          </a:xfrm>
        </p:spPr>
      </p:pic>
    </p:spTree>
    <p:extLst>
      <p:ext uri="{BB962C8B-B14F-4D97-AF65-F5344CB8AC3E}">
        <p14:creationId xmlns:p14="http://schemas.microsoft.com/office/powerpoint/2010/main" val="315578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1DE642-9986-B69B-77FD-8EEB2D591C5F}"/>
              </a:ext>
            </a:extLst>
          </p:cNvPr>
          <p:cNvSpPr>
            <a:spLocks noGrp="1"/>
          </p:cNvSpPr>
          <p:nvPr>
            <p:ph type="title"/>
          </p:nvPr>
        </p:nvSpPr>
        <p:spPr/>
        <p:txBody>
          <a:bodyPr/>
          <a:lstStyle/>
          <a:p>
            <a:endParaRPr lang="fr-FR"/>
          </a:p>
        </p:txBody>
      </p:sp>
      <p:pic>
        <p:nvPicPr>
          <p:cNvPr id="7" name="Image 6">
            <a:extLst>
              <a:ext uri="{FF2B5EF4-FFF2-40B4-BE49-F238E27FC236}">
                <a16:creationId xmlns:a16="http://schemas.microsoft.com/office/drawing/2014/main" id="{DDD10529-8C15-C020-CB86-6DF4120FBD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754" y="328362"/>
            <a:ext cx="11024491" cy="6201276"/>
          </a:xfrm>
          <a:prstGeom prst="rect">
            <a:avLst/>
          </a:prstGeom>
        </p:spPr>
      </p:pic>
    </p:spTree>
    <p:extLst>
      <p:ext uri="{BB962C8B-B14F-4D97-AF65-F5344CB8AC3E}">
        <p14:creationId xmlns:p14="http://schemas.microsoft.com/office/powerpoint/2010/main" val="1524473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B40138-7706-3D44-D1B1-DB6A4605D3A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6EA8207-2BAB-0AEC-5A9A-43BED0FD3595}"/>
              </a:ext>
            </a:extLst>
          </p:cNvPr>
          <p:cNvSpPr>
            <a:spLocks noGrp="1"/>
          </p:cNvSpPr>
          <p:nvPr>
            <p:ph idx="1"/>
          </p:nvPr>
        </p:nvSpPr>
        <p:spPr/>
        <p:txBody>
          <a:bodyPr/>
          <a:lstStyle/>
          <a:p>
            <a:endParaRPr lang="fr-FR"/>
          </a:p>
        </p:txBody>
      </p:sp>
      <p:pic>
        <p:nvPicPr>
          <p:cNvPr id="5" name="Espace réservé du contenu 4">
            <a:extLst>
              <a:ext uri="{FF2B5EF4-FFF2-40B4-BE49-F238E27FC236}">
                <a16:creationId xmlns:a16="http://schemas.microsoft.com/office/drawing/2014/main" id="{7F946C7B-C2DD-82FB-A355-D19F955EA3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072" y="198040"/>
            <a:ext cx="11487856" cy="6461919"/>
          </a:xfrm>
          <a:prstGeom prst="rect">
            <a:avLst/>
          </a:prstGeom>
        </p:spPr>
      </p:pic>
    </p:spTree>
    <p:extLst>
      <p:ext uri="{BB962C8B-B14F-4D97-AF65-F5344CB8AC3E}">
        <p14:creationId xmlns:p14="http://schemas.microsoft.com/office/powerpoint/2010/main" val="1859456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77E84-1691-408E-D98F-60909727B5B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6BD9094-C35E-9A1F-FA35-56B317C5C7B4}"/>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9D3C5399-56D4-7CC5-E5EA-B46EF322ED9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4500" y="205031"/>
            <a:ext cx="11462999" cy="6447937"/>
          </a:xfrm>
        </p:spPr>
      </p:pic>
    </p:spTree>
    <p:extLst>
      <p:ext uri="{BB962C8B-B14F-4D97-AF65-F5344CB8AC3E}">
        <p14:creationId xmlns:p14="http://schemas.microsoft.com/office/powerpoint/2010/main" val="3925685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AB2DA-96AD-9647-0AD3-B10002218E75}"/>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96E02589-1509-8BA9-2881-9599251483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023" y="1434765"/>
            <a:ext cx="7090611" cy="3988469"/>
          </a:xfrm>
          <a:prstGeom prst="rect">
            <a:avLst/>
          </a:prstGeom>
        </p:spPr>
      </p:pic>
      <p:pic>
        <p:nvPicPr>
          <p:cNvPr id="9" name="Image 8">
            <a:extLst>
              <a:ext uri="{FF2B5EF4-FFF2-40B4-BE49-F238E27FC236}">
                <a16:creationId xmlns:a16="http://schemas.microsoft.com/office/drawing/2014/main" id="{3A0D8AA6-C2F9-A0EE-40AD-E867062475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1672" y="0"/>
            <a:ext cx="3857625" cy="6858000"/>
          </a:xfrm>
          <a:prstGeom prst="rect">
            <a:avLst/>
          </a:prstGeom>
        </p:spPr>
      </p:pic>
    </p:spTree>
    <p:extLst>
      <p:ext uri="{BB962C8B-B14F-4D97-AF65-F5344CB8AC3E}">
        <p14:creationId xmlns:p14="http://schemas.microsoft.com/office/powerpoint/2010/main" val="1343342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F1FA7A-3E8B-3BC9-0522-099979EEECA7}"/>
              </a:ext>
            </a:extLst>
          </p:cNvPr>
          <p:cNvSpPr>
            <a:spLocks noGrp="1"/>
          </p:cNvSpPr>
          <p:nvPr>
            <p:ph type="title"/>
          </p:nvPr>
        </p:nvSpPr>
        <p:spPr/>
        <p:txBody>
          <a:bodyPr/>
          <a:lstStyle/>
          <a:p>
            <a:r>
              <a:rPr lang="fr-FR" dirty="0"/>
              <a:t>Avant…</a:t>
            </a:r>
          </a:p>
        </p:txBody>
      </p:sp>
      <p:sp>
        <p:nvSpPr>
          <p:cNvPr id="3" name="Espace réservé du contenu 2">
            <a:extLst>
              <a:ext uri="{FF2B5EF4-FFF2-40B4-BE49-F238E27FC236}">
                <a16:creationId xmlns:a16="http://schemas.microsoft.com/office/drawing/2014/main" id="{381B47A0-A3B8-30C9-846D-D6CD7C93381D}"/>
              </a:ext>
            </a:extLst>
          </p:cNvPr>
          <p:cNvSpPr>
            <a:spLocks noGrp="1"/>
          </p:cNvSpPr>
          <p:nvPr>
            <p:ph idx="1"/>
          </p:nvPr>
        </p:nvSpPr>
        <p:spPr/>
        <p:txBody>
          <a:bodyPr/>
          <a:lstStyle/>
          <a:p>
            <a:endParaRPr lang="fr-F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945" y="1658022"/>
            <a:ext cx="5244832" cy="4686544"/>
          </a:xfrm>
          <a:prstGeom prst="rect">
            <a:avLst/>
          </a:prstGeom>
        </p:spPr>
      </p:pic>
      <p:pic>
        <p:nvPicPr>
          <p:cNvPr id="12" name="Image 11">
            <a:extLst>
              <a:ext uri="{FF2B5EF4-FFF2-40B4-BE49-F238E27FC236}">
                <a16:creationId xmlns:a16="http://schemas.microsoft.com/office/drawing/2014/main" id="{20916CC1-7B60-E65D-6ECC-B8F41F9C29D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083032" y="838199"/>
            <a:ext cx="5935579" cy="5935579"/>
          </a:xfrm>
          <a:prstGeom prst="rect">
            <a:avLst/>
          </a:prstGeom>
        </p:spPr>
      </p:pic>
    </p:spTree>
    <p:extLst>
      <p:ext uri="{BB962C8B-B14F-4D97-AF65-F5344CB8AC3E}">
        <p14:creationId xmlns:p14="http://schemas.microsoft.com/office/powerpoint/2010/main" val="23076079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FC07EDD-0BA9-015E-4C48-933D9A71533C}"/>
              </a:ext>
            </a:extLst>
          </p:cNvPr>
          <p:cNvSpPr>
            <a:spLocks noGrp="1"/>
          </p:cNvSpPr>
          <p:nvPr>
            <p:ph type="title"/>
          </p:nvPr>
        </p:nvSpPr>
        <p:spPr/>
        <p:txBody>
          <a:bodyPr/>
          <a:lstStyle/>
          <a:p>
            <a:r>
              <a:rPr lang="fr-FR" dirty="0"/>
              <a:t>RAAC</a:t>
            </a:r>
          </a:p>
        </p:txBody>
      </p:sp>
      <p:sp>
        <p:nvSpPr>
          <p:cNvPr id="6" name="Espace réservé du contenu 5">
            <a:extLst>
              <a:ext uri="{FF2B5EF4-FFF2-40B4-BE49-F238E27FC236}">
                <a16:creationId xmlns:a16="http://schemas.microsoft.com/office/drawing/2014/main" id="{26468EAC-4DCB-8D71-62FA-C1FE43302F71}"/>
              </a:ext>
            </a:extLst>
          </p:cNvPr>
          <p:cNvSpPr>
            <a:spLocks noGrp="1"/>
          </p:cNvSpPr>
          <p:nvPr>
            <p:ph idx="1"/>
          </p:nvPr>
        </p:nvSpPr>
        <p:spPr/>
        <p:txBody>
          <a:bodyPr/>
          <a:lstStyle/>
          <a:p>
            <a:r>
              <a:rPr lang="fr-FR" sz="4000" b="1" dirty="0"/>
              <a:t>R</a:t>
            </a:r>
            <a:r>
              <a:rPr lang="fr-FR" dirty="0"/>
              <a:t>écupération</a:t>
            </a:r>
          </a:p>
          <a:p>
            <a:r>
              <a:rPr lang="fr-FR" sz="4000" b="1" dirty="0"/>
              <a:t>A</a:t>
            </a:r>
            <a:r>
              <a:rPr lang="fr-FR" dirty="0"/>
              <a:t>méliorée</a:t>
            </a:r>
          </a:p>
          <a:p>
            <a:r>
              <a:rPr lang="fr-FR" sz="4000" b="1" dirty="0"/>
              <a:t>A</a:t>
            </a:r>
            <a:r>
              <a:rPr lang="fr-FR" dirty="0"/>
              <a:t>près</a:t>
            </a:r>
          </a:p>
          <a:p>
            <a:r>
              <a:rPr lang="fr-FR" sz="4000" b="1" dirty="0"/>
              <a:t>C</a:t>
            </a:r>
            <a:r>
              <a:rPr lang="fr-FR" dirty="0"/>
              <a:t>hirurgie</a:t>
            </a:r>
          </a:p>
          <a:p>
            <a:endParaRPr lang="fr-FR" dirty="0"/>
          </a:p>
          <a:p>
            <a:pPr marL="0" indent="0">
              <a:buNone/>
            </a:pPr>
            <a:r>
              <a:rPr lang="fr-FR" dirty="0">
                <a:sym typeface="Wingdings" panose="05000000000000000000" pitchFamily="2" charset="2"/>
              </a:rPr>
              <a:t> Concept récent, issue de la chirurgie colo-rectale</a:t>
            </a:r>
            <a:endParaRPr lang="fr-FR" dirty="0"/>
          </a:p>
        </p:txBody>
      </p:sp>
      <p:pic>
        <p:nvPicPr>
          <p:cNvPr id="14" name="Image 13">
            <a:extLst>
              <a:ext uri="{FF2B5EF4-FFF2-40B4-BE49-F238E27FC236}">
                <a16:creationId xmlns:a16="http://schemas.microsoft.com/office/drawing/2014/main" id="{E1AAACE9-AFCC-7E45-D3E9-14A368D203A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614623" y="365125"/>
            <a:ext cx="4085167" cy="3063875"/>
          </a:xfrm>
          <a:prstGeom prst="rect">
            <a:avLst/>
          </a:prstGeom>
        </p:spPr>
      </p:pic>
    </p:spTree>
    <p:extLst>
      <p:ext uri="{BB962C8B-B14F-4D97-AF65-F5344CB8AC3E}">
        <p14:creationId xmlns:p14="http://schemas.microsoft.com/office/powerpoint/2010/main" val="3066043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4DA0DF-382E-7041-09B1-1F5007BCA898}"/>
              </a:ext>
            </a:extLst>
          </p:cNvPr>
          <p:cNvSpPr>
            <a:spLocks noGrp="1"/>
          </p:cNvSpPr>
          <p:nvPr>
            <p:ph type="title"/>
          </p:nvPr>
        </p:nvSpPr>
        <p:spPr/>
        <p:txBody>
          <a:bodyPr/>
          <a:lstStyle/>
          <a:p>
            <a:r>
              <a:rPr lang="fr-FR" dirty="0"/>
              <a:t>RAAC</a:t>
            </a:r>
          </a:p>
        </p:txBody>
      </p:sp>
      <p:sp>
        <p:nvSpPr>
          <p:cNvPr id="3" name="Espace réservé du contenu 2">
            <a:extLst>
              <a:ext uri="{FF2B5EF4-FFF2-40B4-BE49-F238E27FC236}">
                <a16:creationId xmlns:a16="http://schemas.microsoft.com/office/drawing/2014/main" id="{7ED4F426-551D-E5F1-774D-6ACE0A995BDA}"/>
              </a:ext>
            </a:extLst>
          </p:cNvPr>
          <p:cNvSpPr>
            <a:spLocks noGrp="1"/>
          </p:cNvSpPr>
          <p:nvPr>
            <p:ph idx="1"/>
          </p:nvPr>
        </p:nvSpPr>
        <p:spPr/>
        <p:txBody>
          <a:bodyPr>
            <a:normAutofit lnSpcReduction="10000"/>
          </a:bodyPr>
          <a:lstStyle/>
          <a:p>
            <a:r>
              <a:rPr lang="fr-FR" dirty="0"/>
              <a:t>Protocolisation du parcours pré – per et post opératoire</a:t>
            </a:r>
          </a:p>
          <a:p>
            <a:endParaRPr lang="fr-FR" dirty="0"/>
          </a:p>
          <a:p>
            <a:r>
              <a:rPr lang="fr-FR" dirty="0"/>
              <a:t>But:</a:t>
            </a:r>
          </a:p>
          <a:p>
            <a:pPr lvl="1"/>
            <a:r>
              <a:rPr lang="fr-FR" dirty="0"/>
              <a:t>Réduire la réponse au stress chirurgical</a:t>
            </a:r>
          </a:p>
          <a:p>
            <a:pPr lvl="1"/>
            <a:r>
              <a:rPr lang="fr-FR" dirty="0"/>
              <a:t>Améliorer la récupération des patients opérés</a:t>
            </a:r>
          </a:p>
          <a:p>
            <a:pPr lvl="1"/>
            <a:endParaRPr lang="fr-FR" dirty="0"/>
          </a:p>
          <a:p>
            <a:pPr marL="0" indent="0">
              <a:buNone/>
            </a:pPr>
            <a:endParaRPr lang="fr-FR" dirty="0"/>
          </a:p>
          <a:p>
            <a:pPr marL="0" indent="0">
              <a:buNone/>
            </a:pPr>
            <a:endParaRPr lang="fr-FR" dirty="0"/>
          </a:p>
          <a:p>
            <a:pPr marL="0" indent="0">
              <a:buNone/>
            </a:pPr>
            <a:r>
              <a:rPr lang="fr-FR" dirty="0"/>
              <a:t>DIMINUER LE RISQUE OPERATOIRE ET </a:t>
            </a:r>
          </a:p>
          <a:p>
            <a:pPr marL="0" indent="0">
              <a:buNone/>
            </a:pPr>
            <a:r>
              <a:rPr lang="fr-FR" dirty="0"/>
              <a:t>FAVORISER LA RETOUR A L’ETAT ANTERIEUR</a:t>
            </a:r>
          </a:p>
        </p:txBody>
      </p:sp>
      <p:pic>
        <p:nvPicPr>
          <p:cNvPr id="5" name="Espace réservé du contenu 4">
            <a:extLst>
              <a:ext uri="{FF2B5EF4-FFF2-40B4-BE49-F238E27FC236}">
                <a16:creationId xmlns:a16="http://schemas.microsoft.com/office/drawing/2014/main" id="{60784AE1-0065-9A40-0131-CE7BC965D3BD}"/>
              </a:ext>
            </a:extLst>
          </p:cNvPr>
          <p:cNvPicPr>
            <a:picLocks noChangeAspect="1"/>
          </p:cNvPicPr>
          <p:nvPr/>
        </p:nvPicPr>
        <p:blipFill>
          <a:blip r:embed="rId3">
            <a:extLst>
              <a:ext uri="{28A0092B-C50C-407E-A947-70E740481C1C}">
                <a14:useLocalDpi xmlns:a14="http://schemas.microsoft.com/office/drawing/2010/main" val="0"/>
              </a:ext>
            </a:extLst>
          </a:blip>
          <a:srcRect r="9023"/>
          <a:stretch/>
        </p:blipFill>
        <p:spPr>
          <a:xfrm>
            <a:off x="9226078" y="3279190"/>
            <a:ext cx="2276111" cy="3032710"/>
          </a:xfrm>
          <a:prstGeom prst="rect">
            <a:avLst/>
          </a:prstGeom>
        </p:spPr>
      </p:pic>
    </p:spTree>
    <p:extLst>
      <p:ext uri="{BB962C8B-B14F-4D97-AF65-F5344CB8AC3E}">
        <p14:creationId xmlns:p14="http://schemas.microsoft.com/office/powerpoint/2010/main" val="37995542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4D38-C995-8CE3-56E7-B7A2A8F1655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A0990F6-D211-680D-743A-CCEAFCF91CC5}"/>
              </a:ext>
            </a:extLst>
          </p:cNvPr>
          <p:cNvSpPr>
            <a:spLocks noGrp="1"/>
          </p:cNvSpPr>
          <p:nvPr>
            <p:ph type="title"/>
          </p:nvPr>
        </p:nvSpPr>
        <p:spPr/>
        <p:txBody>
          <a:bodyPr/>
          <a:lstStyle/>
          <a:p>
            <a:r>
              <a:rPr lang="fr-FR" dirty="0"/>
              <a:t>RAAC</a:t>
            </a:r>
          </a:p>
        </p:txBody>
      </p:sp>
      <p:sp>
        <p:nvSpPr>
          <p:cNvPr id="3" name="Espace réservé du contenu 2">
            <a:extLst>
              <a:ext uri="{FF2B5EF4-FFF2-40B4-BE49-F238E27FC236}">
                <a16:creationId xmlns:a16="http://schemas.microsoft.com/office/drawing/2014/main" id="{C07EA4A2-0695-CFE0-36D8-8CB926FDEF74}"/>
              </a:ext>
            </a:extLst>
          </p:cNvPr>
          <p:cNvSpPr>
            <a:spLocks noGrp="1"/>
          </p:cNvSpPr>
          <p:nvPr>
            <p:ph idx="1"/>
          </p:nvPr>
        </p:nvSpPr>
        <p:spPr/>
        <p:txBody>
          <a:bodyPr>
            <a:normAutofit/>
          </a:bodyPr>
          <a:lstStyle/>
          <a:p>
            <a:r>
              <a:rPr lang="fr-FR" dirty="0"/>
              <a:t>Comporte un certain nombre d’items précis</a:t>
            </a:r>
          </a:p>
          <a:p>
            <a:pPr lvl="1"/>
            <a:r>
              <a:rPr lang="fr-FR" dirty="0"/>
              <a:t>Pour le patient: devient acteur de ses soins </a:t>
            </a:r>
            <a:r>
              <a:rPr lang="fr-FR" dirty="0">
                <a:sym typeface="Wingdings" panose="05000000000000000000" pitchFamily="2" charset="2"/>
              </a:rPr>
              <a:t> préparation pré opératoire</a:t>
            </a:r>
          </a:p>
          <a:p>
            <a:pPr lvl="1"/>
            <a:r>
              <a:rPr lang="fr-FR" dirty="0">
                <a:sym typeface="Wingdings" panose="05000000000000000000" pitchFamily="2" charset="2"/>
              </a:rPr>
              <a:t>Pour le chirurgien: technique mini-invasive, nombre de drain, système d’aspiration</a:t>
            </a:r>
          </a:p>
          <a:p>
            <a:pPr lvl="1"/>
            <a:r>
              <a:rPr lang="fr-FR" dirty="0">
                <a:sym typeface="Wingdings" panose="05000000000000000000" pitchFamily="2" charset="2"/>
              </a:rPr>
              <a:t>Pour l’anesthésiste: bloc nerveux, pas de benzodiazépines, épargne morphinique, pas de sondage urinaire systématique</a:t>
            </a:r>
            <a:endParaRPr lang="fr-FR" dirty="0"/>
          </a:p>
          <a:p>
            <a:pPr lvl="1"/>
            <a:endParaRPr lang="fr-FR" dirty="0"/>
          </a:p>
        </p:txBody>
      </p:sp>
      <p:pic>
        <p:nvPicPr>
          <p:cNvPr id="11" name="Image 10">
            <a:extLst>
              <a:ext uri="{FF2B5EF4-FFF2-40B4-BE49-F238E27FC236}">
                <a16:creationId xmlns:a16="http://schemas.microsoft.com/office/drawing/2014/main" id="{07545903-F7C1-DE83-EBEE-DF759498B7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2481" y="4001294"/>
            <a:ext cx="1700325" cy="2321598"/>
          </a:xfrm>
          <a:prstGeom prst="rect">
            <a:avLst/>
          </a:prstGeom>
        </p:spPr>
      </p:pic>
    </p:spTree>
    <p:extLst>
      <p:ext uri="{BB962C8B-B14F-4D97-AF65-F5344CB8AC3E}">
        <p14:creationId xmlns:p14="http://schemas.microsoft.com/office/powerpoint/2010/main" val="954455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7B485-F4E0-778E-4DFD-9B31EEC7B96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07B29F2-CAB3-1B3B-BA63-643B5D299A8D}"/>
              </a:ext>
            </a:extLst>
          </p:cNvPr>
          <p:cNvSpPr>
            <a:spLocks noGrp="1"/>
          </p:cNvSpPr>
          <p:nvPr>
            <p:ph type="title"/>
          </p:nvPr>
        </p:nvSpPr>
        <p:spPr/>
        <p:txBody>
          <a:bodyPr/>
          <a:lstStyle/>
          <a:p>
            <a:r>
              <a:rPr lang="fr-FR" dirty="0"/>
              <a:t>RAAC</a:t>
            </a:r>
          </a:p>
        </p:txBody>
      </p:sp>
      <p:sp>
        <p:nvSpPr>
          <p:cNvPr id="3" name="Espace réservé du contenu 2">
            <a:extLst>
              <a:ext uri="{FF2B5EF4-FFF2-40B4-BE49-F238E27FC236}">
                <a16:creationId xmlns:a16="http://schemas.microsoft.com/office/drawing/2014/main" id="{9282A006-F9FA-DAC7-8999-43538DAD9011}"/>
              </a:ext>
            </a:extLst>
          </p:cNvPr>
          <p:cNvSpPr>
            <a:spLocks noGrp="1"/>
          </p:cNvSpPr>
          <p:nvPr>
            <p:ph idx="1"/>
          </p:nvPr>
        </p:nvSpPr>
        <p:spPr/>
        <p:txBody>
          <a:bodyPr>
            <a:normAutofit/>
          </a:bodyPr>
          <a:lstStyle/>
          <a:p>
            <a:r>
              <a:rPr lang="fr-FR" dirty="0"/>
              <a:t>Comporte un certain nombre d’items précis</a:t>
            </a:r>
          </a:p>
          <a:p>
            <a:pPr lvl="1"/>
            <a:r>
              <a:rPr lang="fr-FR" dirty="0"/>
              <a:t>Pour le patient: devient acteur de ses soins </a:t>
            </a:r>
            <a:r>
              <a:rPr lang="fr-FR" dirty="0">
                <a:sym typeface="Wingdings" panose="05000000000000000000" pitchFamily="2" charset="2"/>
              </a:rPr>
              <a:t> préparation pré opératoire</a:t>
            </a:r>
          </a:p>
          <a:p>
            <a:pPr lvl="1"/>
            <a:r>
              <a:rPr lang="fr-FR" dirty="0">
                <a:sym typeface="Wingdings" panose="05000000000000000000" pitchFamily="2" charset="2"/>
              </a:rPr>
              <a:t>Pour le chirurgien: technique mini-invasive, nombre de drain, système d’aspiration</a:t>
            </a:r>
          </a:p>
          <a:p>
            <a:pPr lvl="1"/>
            <a:r>
              <a:rPr lang="fr-FR" dirty="0">
                <a:sym typeface="Wingdings" panose="05000000000000000000" pitchFamily="2" charset="2"/>
              </a:rPr>
              <a:t>Pour l’anesthésiste: bloc nerveux, pas de benzodiazépines, épargne morphinique, pas de sondage urinaire systématique</a:t>
            </a:r>
            <a:endParaRPr lang="fr-FR" dirty="0"/>
          </a:p>
          <a:p>
            <a:pPr lvl="1"/>
            <a:endParaRPr lang="fr-FR" dirty="0"/>
          </a:p>
        </p:txBody>
      </p:sp>
      <p:pic>
        <p:nvPicPr>
          <p:cNvPr id="11" name="Image 10">
            <a:extLst>
              <a:ext uri="{FF2B5EF4-FFF2-40B4-BE49-F238E27FC236}">
                <a16:creationId xmlns:a16="http://schemas.microsoft.com/office/drawing/2014/main" id="{E13A3EF3-B7E9-2745-CCA8-5147972F96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2481" y="4001294"/>
            <a:ext cx="1700325" cy="2321598"/>
          </a:xfrm>
          <a:prstGeom prst="rect">
            <a:avLst/>
          </a:prstGeom>
        </p:spPr>
      </p:pic>
      <p:sp>
        <p:nvSpPr>
          <p:cNvPr id="4" name="Flèche : droite 3">
            <a:extLst>
              <a:ext uri="{FF2B5EF4-FFF2-40B4-BE49-F238E27FC236}">
                <a16:creationId xmlns:a16="http://schemas.microsoft.com/office/drawing/2014/main" id="{90EC6821-2F39-12C6-BCCA-ED2FD5E3BCD2}"/>
              </a:ext>
            </a:extLst>
          </p:cNvPr>
          <p:cNvSpPr/>
          <p:nvPr/>
        </p:nvSpPr>
        <p:spPr>
          <a:xfrm>
            <a:off x="66174" y="2326105"/>
            <a:ext cx="1058779" cy="33688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752504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EDBDA6-4BAE-B2E4-C402-0F16C8300E75}"/>
              </a:ext>
            </a:extLst>
          </p:cNvPr>
          <p:cNvSpPr>
            <a:spLocks noGrp="1"/>
          </p:cNvSpPr>
          <p:nvPr>
            <p:ph type="title"/>
          </p:nvPr>
        </p:nvSpPr>
        <p:spPr/>
        <p:txBody>
          <a:bodyPr/>
          <a:lstStyle/>
          <a:p>
            <a:r>
              <a:rPr lang="fr-FR" dirty="0"/>
              <a:t>Préparation à la chirurgie</a:t>
            </a:r>
          </a:p>
        </p:txBody>
      </p:sp>
      <p:sp>
        <p:nvSpPr>
          <p:cNvPr id="3" name="Espace réservé du contenu 2">
            <a:extLst>
              <a:ext uri="{FF2B5EF4-FFF2-40B4-BE49-F238E27FC236}">
                <a16:creationId xmlns:a16="http://schemas.microsoft.com/office/drawing/2014/main" id="{08169D0C-70A5-5662-3632-032EB72682F0}"/>
              </a:ext>
            </a:extLst>
          </p:cNvPr>
          <p:cNvSpPr>
            <a:spLocks noGrp="1"/>
          </p:cNvSpPr>
          <p:nvPr>
            <p:ph idx="1"/>
          </p:nvPr>
        </p:nvSpPr>
        <p:spPr/>
        <p:txBody>
          <a:bodyPr>
            <a:normAutofit/>
          </a:bodyPr>
          <a:lstStyle/>
          <a:p>
            <a:r>
              <a:rPr lang="fr-FR" dirty="0"/>
              <a:t>Consultation chirurgicale</a:t>
            </a:r>
          </a:p>
          <a:p>
            <a:endParaRPr lang="fr-FR" dirty="0"/>
          </a:p>
          <a:p>
            <a:r>
              <a:rPr lang="fr-FR" dirty="0"/>
              <a:t>Bilan d’opérabilité</a:t>
            </a:r>
          </a:p>
          <a:p>
            <a:endParaRPr lang="fr-FR" dirty="0"/>
          </a:p>
          <a:p>
            <a:r>
              <a:rPr lang="fr-FR" dirty="0"/>
              <a:t>HDJ de préparation à la chirurgie thoracique</a:t>
            </a:r>
          </a:p>
          <a:p>
            <a:pPr lvl="1"/>
            <a:r>
              <a:rPr lang="fr-FR" dirty="0"/>
              <a:t>Consultation anesthésie</a:t>
            </a:r>
          </a:p>
          <a:p>
            <a:pPr lvl="1"/>
            <a:r>
              <a:rPr lang="fr-FR" dirty="0"/>
              <a:t>Bilan diététique </a:t>
            </a:r>
            <a:r>
              <a:rPr lang="fr-FR" dirty="0">
                <a:sym typeface="Wingdings" panose="05000000000000000000" pitchFamily="2" charset="2"/>
              </a:rPr>
              <a:t> prévention et Tt de la dénutrition</a:t>
            </a:r>
            <a:endParaRPr lang="fr-FR" dirty="0"/>
          </a:p>
          <a:p>
            <a:pPr lvl="1"/>
            <a:r>
              <a:rPr lang="fr-FR" dirty="0"/>
              <a:t>Séance de kinésithérapie respiratoire avec remise d’un spiromètre</a:t>
            </a:r>
          </a:p>
          <a:p>
            <a:pPr lvl="1"/>
            <a:r>
              <a:rPr lang="fr-FR" dirty="0"/>
              <a:t>Si besoin, épreuve d’effort avec mesure VO2 max</a:t>
            </a:r>
          </a:p>
        </p:txBody>
      </p:sp>
      <p:pic>
        <p:nvPicPr>
          <p:cNvPr id="5" name="Image 4">
            <a:extLst>
              <a:ext uri="{FF2B5EF4-FFF2-40B4-BE49-F238E27FC236}">
                <a16:creationId xmlns:a16="http://schemas.microsoft.com/office/drawing/2014/main" id="{F8BE17EE-F2AD-49CF-BE8F-38697B828C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7409" y="847593"/>
            <a:ext cx="3584727" cy="2736766"/>
          </a:xfrm>
          <a:prstGeom prst="rect">
            <a:avLst/>
          </a:prstGeom>
        </p:spPr>
      </p:pic>
    </p:spTree>
    <p:extLst>
      <p:ext uri="{BB962C8B-B14F-4D97-AF65-F5344CB8AC3E}">
        <p14:creationId xmlns:p14="http://schemas.microsoft.com/office/powerpoint/2010/main" val="7735512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0BB9F-B824-8E01-4A68-8F2886AE3D7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F1ABE8-88C3-EF15-C91B-E01769659201}"/>
              </a:ext>
            </a:extLst>
          </p:cNvPr>
          <p:cNvSpPr>
            <a:spLocks noGrp="1"/>
          </p:cNvSpPr>
          <p:nvPr>
            <p:ph type="title"/>
          </p:nvPr>
        </p:nvSpPr>
        <p:spPr/>
        <p:txBody>
          <a:bodyPr/>
          <a:lstStyle/>
          <a:p>
            <a:r>
              <a:rPr lang="fr-FR" dirty="0"/>
              <a:t>RAAC</a:t>
            </a:r>
          </a:p>
        </p:txBody>
      </p:sp>
      <p:sp>
        <p:nvSpPr>
          <p:cNvPr id="3" name="Espace réservé du contenu 2">
            <a:extLst>
              <a:ext uri="{FF2B5EF4-FFF2-40B4-BE49-F238E27FC236}">
                <a16:creationId xmlns:a16="http://schemas.microsoft.com/office/drawing/2014/main" id="{90C1213A-CB28-9AC4-B4B5-05ED0BA29E2E}"/>
              </a:ext>
            </a:extLst>
          </p:cNvPr>
          <p:cNvSpPr>
            <a:spLocks noGrp="1"/>
          </p:cNvSpPr>
          <p:nvPr>
            <p:ph idx="1"/>
          </p:nvPr>
        </p:nvSpPr>
        <p:spPr/>
        <p:txBody>
          <a:bodyPr>
            <a:normAutofit/>
          </a:bodyPr>
          <a:lstStyle/>
          <a:p>
            <a:r>
              <a:rPr lang="fr-FR" dirty="0"/>
              <a:t>Comporte un certain nombre d’items précis</a:t>
            </a:r>
          </a:p>
          <a:p>
            <a:pPr lvl="1"/>
            <a:r>
              <a:rPr lang="fr-FR" dirty="0"/>
              <a:t>Pour le patient: devient acteur de ses soins </a:t>
            </a:r>
            <a:r>
              <a:rPr lang="fr-FR" dirty="0">
                <a:sym typeface="Wingdings" panose="05000000000000000000" pitchFamily="2" charset="2"/>
              </a:rPr>
              <a:t> préparation pré opératoire</a:t>
            </a:r>
          </a:p>
          <a:p>
            <a:pPr lvl="1"/>
            <a:r>
              <a:rPr lang="fr-FR" dirty="0">
                <a:sym typeface="Wingdings" panose="05000000000000000000" pitchFamily="2" charset="2"/>
              </a:rPr>
              <a:t>Pour le chirurgien: technique mini-invasive, nombre de drain, système d’aspiration</a:t>
            </a:r>
          </a:p>
          <a:p>
            <a:pPr lvl="1"/>
            <a:r>
              <a:rPr lang="fr-FR" dirty="0">
                <a:sym typeface="Wingdings" panose="05000000000000000000" pitchFamily="2" charset="2"/>
              </a:rPr>
              <a:t>Pour l’anesthésiste: bloc nerveux, pas de benzodiazépines, épargne morphinique, pas de sondage urinaire systématique</a:t>
            </a:r>
            <a:endParaRPr lang="fr-FR" dirty="0"/>
          </a:p>
          <a:p>
            <a:pPr lvl="1"/>
            <a:endParaRPr lang="fr-FR" dirty="0"/>
          </a:p>
        </p:txBody>
      </p:sp>
      <p:pic>
        <p:nvPicPr>
          <p:cNvPr id="11" name="Image 10">
            <a:extLst>
              <a:ext uri="{FF2B5EF4-FFF2-40B4-BE49-F238E27FC236}">
                <a16:creationId xmlns:a16="http://schemas.microsoft.com/office/drawing/2014/main" id="{4543663E-ED77-3772-1191-7F09E1998C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2481" y="4001294"/>
            <a:ext cx="1700325" cy="2321598"/>
          </a:xfrm>
          <a:prstGeom prst="rect">
            <a:avLst/>
          </a:prstGeom>
        </p:spPr>
      </p:pic>
    </p:spTree>
    <p:extLst>
      <p:ext uri="{BB962C8B-B14F-4D97-AF65-F5344CB8AC3E}">
        <p14:creationId xmlns:p14="http://schemas.microsoft.com/office/powerpoint/2010/main" val="7479677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50B95A17-8FF2-E7B8-F83B-C890F9B3E269}"/>
              </a:ext>
            </a:extLst>
          </p:cNvPr>
          <p:cNvSpPr>
            <a:spLocks noGrp="1"/>
          </p:cNvSpPr>
          <p:nvPr>
            <p:ph type="ctrTitle"/>
          </p:nvPr>
        </p:nvSpPr>
        <p:spPr/>
        <p:txBody>
          <a:bodyPr/>
          <a:lstStyle/>
          <a:p>
            <a:r>
              <a:rPr lang="fr-FR" dirty="0"/>
              <a:t>Et pour les urgences?</a:t>
            </a:r>
          </a:p>
        </p:txBody>
      </p:sp>
      <p:sp>
        <p:nvSpPr>
          <p:cNvPr id="5" name="Sous-titre 4">
            <a:extLst>
              <a:ext uri="{FF2B5EF4-FFF2-40B4-BE49-F238E27FC236}">
                <a16:creationId xmlns:a16="http://schemas.microsoft.com/office/drawing/2014/main" id="{9D515DA5-1CF7-B126-8EA1-08F6DF81E634}"/>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15572697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5F6A9-F9B4-CEA0-E7B9-4A125814F89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A1D21B-3F92-8EB6-91A4-2751B06F1EF0}"/>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953083BB-986E-0C37-9762-36D250BFD6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90129" y="239281"/>
            <a:ext cx="6611742" cy="6379438"/>
          </a:xfrm>
        </p:spPr>
      </p:pic>
      <p:sp>
        <p:nvSpPr>
          <p:cNvPr id="3" name="Flèche : droite 2">
            <a:extLst>
              <a:ext uri="{FF2B5EF4-FFF2-40B4-BE49-F238E27FC236}">
                <a16:creationId xmlns:a16="http://schemas.microsoft.com/office/drawing/2014/main" id="{C8925675-CF60-3F55-C7E4-95EAAB91DCE5}"/>
              </a:ext>
            </a:extLst>
          </p:cNvPr>
          <p:cNvSpPr/>
          <p:nvPr/>
        </p:nvSpPr>
        <p:spPr>
          <a:xfrm rot="20643763">
            <a:off x="1739154" y="5002305"/>
            <a:ext cx="1828800" cy="618564"/>
          </a:xfrm>
          <a:prstGeom prst="right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15869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B5F661-7063-F663-8212-3E162206E485}"/>
              </a:ext>
            </a:extLst>
          </p:cNvPr>
          <p:cNvSpPr>
            <a:spLocks noGrp="1"/>
          </p:cNvSpPr>
          <p:nvPr>
            <p:ph type="title"/>
          </p:nvPr>
        </p:nvSpPr>
        <p:spPr/>
        <p:txBody>
          <a:bodyPr/>
          <a:lstStyle/>
          <a:p>
            <a:endParaRPr lang="fr-FR"/>
          </a:p>
        </p:txBody>
      </p:sp>
      <p:pic>
        <p:nvPicPr>
          <p:cNvPr id="4" name="Espace réservé du contenu 4">
            <a:extLst>
              <a:ext uri="{FF2B5EF4-FFF2-40B4-BE49-F238E27FC236}">
                <a16:creationId xmlns:a16="http://schemas.microsoft.com/office/drawing/2014/main" id="{7011B360-259B-6F1B-ED10-916319AEC5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02" y="845781"/>
            <a:ext cx="5354570" cy="5166437"/>
          </a:xfrm>
          <a:prstGeom prst="rect">
            <a:avLst/>
          </a:prstGeom>
        </p:spPr>
      </p:pic>
      <p:pic>
        <p:nvPicPr>
          <p:cNvPr id="10" name="Espace réservé du contenu 9">
            <a:extLst>
              <a:ext uri="{FF2B5EF4-FFF2-40B4-BE49-F238E27FC236}">
                <a16:creationId xmlns:a16="http://schemas.microsoft.com/office/drawing/2014/main" id="{88F2BB09-64C2-3E00-97C7-25686D3132D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245073" y="845781"/>
            <a:ext cx="5701854" cy="5166437"/>
          </a:xfrm>
        </p:spPr>
      </p:pic>
      <p:pic>
        <p:nvPicPr>
          <p:cNvPr id="12" name="Image 11">
            <a:extLst>
              <a:ext uri="{FF2B5EF4-FFF2-40B4-BE49-F238E27FC236}">
                <a16:creationId xmlns:a16="http://schemas.microsoft.com/office/drawing/2014/main" id="{50E55453-367A-93D0-5FD0-57E1FD6240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2245" y="844906"/>
            <a:ext cx="5540353" cy="5167312"/>
          </a:xfrm>
          <a:prstGeom prst="rect">
            <a:avLst/>
          </a:prstGeom>
        </p:spPr>
      </p:pic>
    </p:spTree>
    <p:extLst>
      <p:ext uri="{BB962C8B-B14F-4D97-AF65-F5344CB8AC3E}">
        <p14:creationId xmlns:p14="http://schemas.microsoft.com/office/powerpoint/2010/main" val="29688646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78B158-D9C5-21D6-D53D-5D6A996C1008}"/>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BC1A7960-36F9-EA50-18E4-C07CACE9FEE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0833" y="164022"/>
            <a:ext cx="6856452" cy="6529956"/>
          </a:xfrm>
        </p:spPr>
      </p:pic>
      <p:pic>
        <p:nvPicPr>
          <p:cNvPr id="7" name="Image 6">
            <a:extLst>
              <a:ext uri="{FF2B5EF4-FFF2-40B4-BE49-F238E27FC236}">
                <a16:creationId xmlns:a16="http://schemas.microsoft.com/office/drawing/2014/main" id="{8E9858B5-C3A4-B04B-BDFA-7EDCC7D4E1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4652" y="365125"/>
            <a:ext cx="4163343" cy="5568637"/>
          </a:xfrm>
          <a:prstGeom prst="rect">
            <a:avLst/>
          </a:prstGeom>
        </p:spPr>
      </p:pic>
    </p:spTree>
    <p:extLst>
      <p:ext uri="{BB962C8B-B14F-4D97-AF65-F5344CB8AC3E}">
        <p14:creationId xmlns:p14="http://schemas.microsoft.com/office/powerpoint/2010/main" val="30786308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D9E3E3-7BBB-2162-3331-DADE98C2D4D3}"/>
              </a:ext>
            </a:extLst>
          </p:cNvPr>
          <p:cNvSpPr>
            <a:spLocks noGrp="1"/>
          </p:cNvSpPr>
          <p:nvPr>
            <p:ph type="ctrTitle"/>
          </p:nvPr>
        </p:nvSpPr>
        <p:spPr/>
        <p:txBody>
          <a:bodyPr/>
          <a:lstStyle/>
          <a:p>
            <a:r>
              <a:rPr lang="fr-FR" dirty="0"/>
              <a:t>Existe-t ’il d’autres indications chirurgicales?</a:t>
            </a:r>
          </a:p>
        </p:txBody>
      </p:sp>
      <p:sp>
        <p:nvSpPr>
          <p:cNvPr id="4" name="Sous-titre 3">
            <a:extLst>
              <a:ext uri="{FF2B5EF4-FFF2-40B4-BE49-F238E27FC236}">
                <a16:creationId xmlns:a16="http://schemas.microsoft.com/office/drawing/2014/main" id="{B99D87EB-E5EB-ACEB-FA12-608F21A70F90}"/>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6305018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E99964-2CFE-DE19-360E-065EDB86B60B}"/>
              </a:ext>
            </a:extLst>
          </p:cNvPr>
          <p:cNvSpPr>
            <a:spLocks noGrp="1"/>
          </p:cNvSpPr>
          <p:nvPr>
            <p:ph type="title"/>
          </p:nvPr>
        </p:nvSpPr>
        <p:spPr/>
        <p:txBody>
          <a:bodyPr/>
          <a:lstStyle/>
          <a:p>
            <a:r>
              <a:rPr lang="fr-FR" dirty="0"/>
              <a:t>Autres techniques chirurgicales</a:t>
            </a:r>
          </a:p>
        </p:txBody>
      </p:sp>
      <p:sp>
        <p:nvSpPr>
          <p:cNvPr id="3" name="Espace réservé du contenu 2">
            <a:extLst>
              <a:ext uri="{FF2B5EF4-FFF2-40B4-BE49-F238E27FC236}">
                <a16:creationId xmlns:a16="http://schemas.microsoft.com/office/drawing/2014/main" id="{DD13FEFC-C426-4283-8CBD-6F3553A40B65}"/>
              </a:ext>
            </a:extLst>
          </p:cNvPr>
          <p:cNvSpPr>
            <a:spLocks noGrp="1"/>
          </p:cNvSpPr>
          <p:nvPr>
            <p:ph idx="1"/>
          </p:nvPr>
        </p:nvSpPr>
        <p:spPr/>
        <p:txBody>
          <a:bodyPr/>
          <a:lstStyle/>
          <a:p>
            <a:endParaRPr lang="fr-FR" dirty="0"/>
          </a:p>
          <a:p>
            <a:r>
              <a:rPr lang="fr-FR" dirty="0"/>
              <a:t>Pleurectomie / décortication +/- élargie (P/D)</a:t>
            </a:r>
          </a:p>
          <a:p>
            <a:endParaRPr lang="fr-FR" dirty="0"/>
          </a:p>
          <a:p>
            <a:endParaRPr lang="fr-FR" dirty="0"/>
          </a:p>
          <a:p>
            <a:r>
              <a:rPr lang="fr-FR" dirty="0"/>
              <a:t>Pleuro-pneumonectomie élargie (PPE)</a:t>
            </a:r>
          </a:p>
        </p:txBody>
      </p:sp>
    </p:spTree>
    <p:extLst>
      <p:ext uri="{BB962C8B-B14F-4D97-AF65-F5344CB8AC3E}">
        <p14:creationId xmlns:p14="http://schemas.microsoft.com/office/powerpoint/2010/main" val="1554975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9E603C-10A9-46B2-60F1-C9B5B2D7BA73}"/>
              </a:ext>
            </a:extLst>
          </p:cNvPr>
          <p:cNvSpPr>
            <a:spLocks noGrp="1"/>
          </p:cNvSpPr>
          <p:nvPr>
            <p:ph type="title"/>
          </p:nvPr>
        </p:nvSpPr>
        <p:spPr/>
        <p:txBody>
          <a:bodyPr/>
          <a:lstStyle/>
          <a:p>
            <a:r>
              <a:rPr lang="fr-FR" dirty="0"/>
              <a:t>Pleurectomie / décortication</a:t>
            </a:r>
          </a:p>
        </p:txBody>
      </p:sp>
      <p:sp>
        <p:nvSpPr>
          <p:cNvPr id="3" name="Espace réservé du contenu 2">
            <a:extLst>
              <a:ext uri="{FF2B5EF4-FFF2-40B4-BE49-F238E27FC236}">
                <a16:creationId xmlns:a16="http://schemas.microsoft.com/office/drawing/2014/main" id="{7D55A749-225A-65D5-B94B-67EAB95F2B16}"/>
              </a:ext>
            </a:extLst>
          </p:cNvPr>
          <p:cNvSpPr>
            <a:spLocks noGrp="1"/>
          </p:cNvSpPr>
          <p:nvPr>
            <p:ph idx="1"/>
          </p:nvPr>
        </p:nvSpPr>
        <p:spPr>
          <a:xfrm>
            <a:off x="838200" y="1825625"/>
            <a:ext cx="6717632" cy="4351338"/>
          </a:xfrm>
        </p:spPr>
        <p:txBody>
          <a:bodyPr/>
          <a:lstStyle/>
          <a:p>
            <a:r>
              <a:rPr lang="fr-FR" dirty="0"/>
              <a:t>Exérèse de la tumeur la plus complète possible, au niveau de la plèvre pariétale (pleurectomie) et viscérale (décortication)</a:t>
            </a:r>
          </a:p>
          <a:p>
            <a:r>
              <a:rPr lang="fr-FR" dirty="0"/>
              <a:t>Cette résection peut être élargie au péricarde et/ou au diaphragme</a:t>
            </a:r>
          </a:p>
          <a:p>
            <a:r>
              <a:rPr lang="fr-FR" dirty="0"/>
              <a:t>Ne doit pas être proposer comme une chirurgie carcinologique curatrice</a:t>
            </a:r>
          </a:p>
          <a:p>
            <a:r>
              <a:rPr lang="fr-FR" dirty="0"/>
              <a:t>L’indication doit être validée en RCP de recours NETMESO, pour les stades I</a:t>
            </a:r>
          </a:p>
        </p:txBody>
      </p:sp>
      <p:sp>
        <p:nvSpPr>
          <p:cNvPr id="5" name="ZoneTexte 4">
            <a:extLst>
              <a:ext uri="{FF2B5EF4-FFF2-40B4-BE49-F238E27FC236}">
                <a16:creationId xmlns:a16="http://schemas.microsoft.com/office/drawing/2014/main" id="{E84C14F7-641F-24CE-B231-9F14BEF20016}"/>
              </a:ext>
            </a:extLst>
          </p:cNvPr>
          <p:cNvSpPr txBox="1"/>
          <p:nvPr/>
        </p:nvSpPr>
        <p:spPr>
          <a:xfrm>
            <a:off x="7479631" y="6492875"/>
            <a:ext cx="4636168" cy="276999"/>
          </a:xfrm>
          <a:prstGeom prst="rect">
            <a:avLst/>
          </a:prstGeom>
          <a:noFill/>
        </p:spPr>
        <p:txBody>
          <a:bodyPr wrap="square" rtlCol="0">
            <a:spAutoFit/>
          </a:bodyPr>
          <a:lstStyle/>
          <a:p>
            <a:r>
              <a:rPr lang="fr-FR" sz="1200" dirty="0"/>
              <a:t>Atlas d’anatomie humaine 6è édition FH. NETTER, Elsevier Masson 2015</a:t>
            </a:r>
          </a:p>
        </p:txBody>
      </p:sp>
      <p:pic>
        <p:nvPicPr>
          <p:cNvPr id="7" name="Image 6">
            <a:extLst>
              <a:ext uri="{FF2B5EF4-FFF2-40B4-BE49-F238E27FC236}">
                <a16:creationId xmlns:a16="http://schemas.microsoft.com/office/drawing/2014/main" id="{6943B1DC-00A0-2C6C-ACDB-547346BEFF23}"/>
              </a:ext>
            </a:extLst>
          </p:cNvPr>
          <p:cNvPicPr>
            <a:picLocks noChangeAspect="1"/>
          </p:cNvPicPr>
          <p:nvPr/>
        </p:nvPicPr>
        <p:blipFill>
          <a:blip r:embed="rId3"/>
          <a:srcRect b="31930"/>
          <a:stretch/>
        </p:blipFill>
        <p:spPr>
          <a:xfrm>
            <a:off x="7586234" y="1027906"/>
            <a:ext cx="4422962" cy="5374945"/>
          </a:xfrm>
          <a:prstGeom prst="rect">
            <a:avLst/>
          </a:prstGeom>
        </p:spPr>
      </p:pic>
    </p:spTree>
    <p:extLst>
      <p:ext uri="{BB962C8B-B14F-4D97-AF65-F5344CB8AC3E}">
        <p14:creationId xmlns:p14="http://schemas.microsoft.com/office/powerpoint/2010/main" val="16141456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DCDAA97A-19EC-D37E-6FC2-CD268F4DF78A}"/>
              </a:ext>
            </a:extLst>
          </p:cNvPr>
          <p:cNvSpPr>
            <a:spLocks noGrp="1"/>
          </p:cNvSpPr>
          <p:nvPr>
            <p:ph type="body" idx="1"/>
          </p:nvPr>
        </p:nvSpPr>
        <p:spPr>
          <a:xfrm>
            <a:off x="839787" y="500520"/>
            <a:ext cx="5157787" cy="823912"/>
          </a:xfrm>
        </p:spPr>
        <p:txBody>
          <a:bodyPr>
            <a:normAutofit/>
          </a:bodyPr>
          <a:lstStyle/>
          <a:p>
            <a:pPr algn="ctr"/>
            <a:r>
              <a:rPr lang="fr-FR" sz="4400" dirty="0"/>
              <a:t>Pleurectomie</a:t>
            </a:r>
          </a:p>
        </p:txBody>
      </p:sp>
      <p:sp>
        <p:nvSpPr>
          <p:cNvPr id="3" name="Espace réservé du contenu 2">
            <a:extLst>
              <a:ext uri="{FF2B5EF4-FFF2-40B4-BE49-F238E27FC236}">
                <a16:creationId xmlns:a16="http://schemas.microsoft.com/office/drawing/2014/main" id="{97719634-CDC9-3655-02CE-25FDEEF1917B}"/>
              </a:ext>
            </a:extLst>
          </p:cNvPr>
          <p:cNvSpPr>
            <a:spLocks noGrp="1"/>
          </p:cNvSpPr>
          <p:nvPr>
            <p:ph sz="half" idx="2"/>
          </p:nvPr>
        </p:nvSpPr>
        <p:spPr/>
        <p:txBody>
          <a:bodyPr/>
          <a:lstStyle/>
          <a:p>
            <a:endParaRPr lang="fr-FR" dirty="0"/>
          </a:p>
        </p:txBody>
      </p:sp>
      <p:sp>
        <p:nvSpPr>
          <p:cNvPr id="12" name="Espace réservé du texte 11">
            <a:extLst>
              <a:ext uri="{FF2B5EF4-FFF2-40B4-BE49-F238E27FC236}">
                <a16:creationId xmlns:a16="http://schemas.microsoft.com/office/drawing/2014/main" id="{6FA8DF7B-6857-8D93-0371-82C39AAF55CF}"/>
              </a:ext>
            </a:extLst>
          </p:cNvPr>
          <p:cNvSpPr>
            <a:spLocks noGrp="1"/>
          </p:cNvSpPr>
          <p:nvPr>
            <p:ph type="body" sz="quarter" idx="3"/>
          </p:nvPr>
        </p:nvSpPr>
        <p:spPr>
          <a:xfrm>
            <a:off x="6194428" y="500520"/>
            <a:ext cx="5183188" cy="823912"/>
          </a:xfrm>
        </p:spPr>
        <p:txBody>
          <a:bodyPr>
            <a:normAutofit/>
          </a:bodyPr>
          <a:lstStyle/>
          <a:p>
            <a:pPr algn="ctr"/>
            <a:r>
              <a:rPr lang="fr-FR" sz="4400" dirty="0"/>
              <a:t>Décortication</a:t>
            </a:r>
          </a:p>
        </p:txBody>
      </p:sp>
      <p:sp>
        <p:nvSpPr>
          <p:cNvPr id="13" name="Espace réservé du contenu 12">
            <a:extLst>
              <a:ext uri="{FF2B5EF4-FFF2-40B4-BE49-F238E27FC236}">
                <a16:creationId xmlns:a16="http://schemas.microsoft.com/office/drawing/2014/main" id="{4A06FE0D-35FF-6BE3-5A7C-A5484A348B71}"/>
              </a:ext>
            </a:extLst>
          </p:cNvPr>
          <p:cNvSpPr>
            <a:spLocks noGrp="1"/>
          </p:cNvSpPr>
          <p:nvPr>
            <p:ph sz="quarter" idx="4"/>
          </p:nvPr>
        </p:nvSpPr>
        <p:spPr/>
        <p:txBody>
          <a:bodyPr/>
          <a:lstStyle/>
          <a:p>
            <a:endParaRPr lang="fr-FR"/>
          </a:p>
        </p:txBody>
      </p:sp>
      <p:pic>
        <p:nvPicPr>
          <p:cNvPr id="8" name="Image 7">
            <a:extLst>
              <a:ext uri="{FF2B5EF4-FFF2-40B4-BE49-F238E27FC236}">
                <a16:creationId xmlns:a16="http://schemas.microsoft.com/office/drawing/2014/main" id="{47D732B3-CCBE-918D-B5D1-4B11962DFD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1934" y="1656137"/>
            <a:ext cx="3193492" cy="4704391"/>
          </a:xfrm>
          <a:prstGeom prst="rect">
            <a:avLst/>
          </a:prstGeom>
        </p:spPr>
      </p:pic>
      <p:pic>
        <p:nvPicPr>
          <p:cNvPr id="14" name="Espace réservé du contenu 4">
            <a:extLst>
              <a:ext uri="{FF2B5EF4-FFF2-40B4-BE49-F238E27FC236}">
                <a16:creationId xmlns:a16="http://schemas.microsoft.com/office/drawing/2014/main" id="{0EA3F772-0020-9816-0093-8A14C2AD3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55934" y="2387693"/>
            <a:ext cx="5415720" cy="3241278"/>
          </a:xfrm>
          <a:prstGeom prst="rect">
            <a:avLst/>
          </a:prstGeom>
        </p:spPr>
      </p:pic>
      <p:sp>
        <p:nvSpPr>
          <p:cNvPr id="15" name="ZoneTexte 14">
            <a:extLst>
              <a:ext uri="{FF2B5EF4-FFF2-40B4-BE49-F238E27FC236}">
                <a16:creationId xmlns:a16="http://schemas.microsoft.com/office/drawing/2014/main" id="{1A164200-CE8B-9130-C95F-A06CF8870E41}"/>
              </a:ext>
            </a:extLst>
          </p:cNvPr>
          <p:cNvSpPr txBox="1"/>
          <p:nvPr/>
        </p:nvSpPr>
        <p:spPr>
          <a:xfrm>
            <a:off x="535806" y="6368859"/>
            <a:ext cx="6946392" cy="461665"/>
          </a:xfrm>
          <a:prstGeom prst="rect">
            <a:avLst/>
          </a:prstGeom>
          <a:noFill/>
        </p:spPr>
        <p:txBody>
          <a:bodyPr wrap="square" rtlCol="0">
            <a:spAutoFit/>
          </a:bodyPr>
          <a:lstStyle/>
          <a:p>
            <a:r>
              <a:rPr lang="fr-FR" sz="1200" dirty="0">
                <a:solidFill>
                  <a:srgbClr val="565656"/>
                </a:solidFill>
                <a:effectLst/>
              </a:rPr>
              <a:t>N. </a:t>
            </a:r>
            <a:r>
              <a:rPr lang="fr-FR" sz="1200" dirty="0" err="1">
                <a:solidFill>
                  <a:srgbClr val="565656"/>
                </a:solidFill>
                <a:effectLst/>
              </a:rPr>
              <a:t>Vénissac</a:t>
            </a:r>
            <a:r>
              <a:rPr lang="fr-FR" sz="1200" dirty="0">
                <a:solidFill>
                  <a:srgbClr val="565656"/>
                </a:solidFill>
                <a:effectLst/>
              </a:rPr>
              <a:t>, C. Cohen, D. Pop, J. Mouroux. Traitement chirurgical du mésothéliome pleural. EMC - Techniques chirurgicales - Thorax 2019;14(3):1-13 [Article 42-452]</a:t>
            </a:r>
            <a:endParaRPr lang="fr-FR" sz="1200" dirty="0"/>
          </a:p>
        </p:txBody>
      </p:sp>
    </p:spTree>
    <p:extLst>
      <p:ext uri="{BB962C8B-B14F-4D97-AF65-F5344CB8AC3E}">
        <p14:creationId xmlns:p14="http://schemas.microsoft.com/office/powerpoint/2010/main" val="5068972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C66C0DE1-BED2-95E8-E0E2-5E3A3C6ED632}"/>
              </a:ext>
            </a:extLst>
          </p:cNvPr>
          <p:cNvSpPr>
            <a:spLocks noGrp="1"/>
          </p:cNvSpPr>
          <p:nvPr>
            <p:ph type="title"/>
          </p:nvPr>
        </p:nvSpPr>
        <p:spPr/>
        <p:txBody>
          <a:bodyPr/>
          <a:lstStyle/>
          <a:p>
            <a:r>
              <a:rPr lang="fr-FR" dirty="0"/>
              <a:t>Pleurectomie / décortication</a:t>
            </a:r>
          </a:p>
        </p:txBody>
      </p:sp>
      <p:sp>
        <p:nvSpPr>
          <p:cNvPr id="8" name="Espace réservé du contenu 7">
            <a:extLst>
              <a:ext uri="{FF2B5EF4-FFF2-40B4-BE49-F238E27FC236}">
                <a16:creationId xmlns:a16="http://schemas.microsoft.com/office/drawing/2014/main" id="{70B6926F-3FC2-9213-789E-9BFE010B12D2}"/>
              </a:ext>
            </a:extLst>
          </p:cNvPr>
          <p:cNvSpPr>
            <a:spLocks noGrp="1"/>
          </p:cNvSpPr>
          <p:nvPr>
            <p:ph idx="1"/>
          </p:nvPr>
        </p:nvSpPr>
        <p:spPr/>
        <p:txBody>
          <a:bodyPr/>
          <a:lstStyle/>
          <a:p>
            <a:endParaRPr lang="fr-FR"/>
          </a:p>
        </p:txBody>
      </p:sp>
      <p:pic>
        <p:nvPicPr>
          <p:cNvPr id="9" name="Espace réservé du contenu 6">
            <a:extLst>
              <a:ext uri="{FF2B5EF4-FFF2-40B4-BE49-F238E27FC236}">
                <a16:creationId xmlns:a16="http://schemas.microsoft.com/office/drawing/2014/main" id="{AABA1F8B-B893-12A6-0762-0B1E5AB958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4021" y="1825625"/>
            <a:ext cx="8880910" cy="3996410"/>
          </a:xfrm>
          <a:prstGeom prst="rect">
            <a:avLst/>
          </a:prstGeom>
        </p:spPr>
      </p:pic>
      <p:sp>
        <p:nvSpPr>
          <p:cNvPr id="10" name="ZoneTexte 9">
            <a:extLst>
              <a:ext uri="{FF2B5EF4-FFF2-40B4-BE49-F238E27FC236}">
                <a16:creationId xmlns:a16="http://schemas.microsoft.com/office/drawing/2014/main" id="{8311C2CD-2E81-2DB0-58AA-FDD7E821EA93}"/>
              </a:ext>
            </a:extLst>
          </p:cNvPr>
          <p:cNvSpPr txBox="1"/>
          <p:nvPr/>
        </p:nvSpPr>
        <p:spPr>
          <a:xfrm>
            <a:off x="2621280" y="6176963"/>
            <a:ext cx="6946392" cy="461665"/>
          </a:xfrm>
          <a:prstGeom prst="rect">
            <a:avLst/>
          </a:prstGeom>
          <a:noFill/>
        </p:spPr>
        <p:txBody>
          <a:bodyPr wrap="square" rtlCol="0">
            <a:spAutoFit/>
          </a:bodyPr>
          <a:lstStyle/>
          <a:p>
            <a:r>
              <a:rPr lang="fr-FR" sz="1200" dirty="0">
                <a:solidFill>
                  <a:srgbClr val="565656"/>
                </a:solidFill>
                <a:effectLst/>
              </a:rPr>
              <a:t>N. </a:t>
            </a:r>
            <a:r>
              <a:rPr lang="fr-FR" sz="1200" dirty="0" err="1">
                <a:solidFill>
                  <a:srgbClr val="565656"/>
                </a:solidFill>
                <a:effectLst/>
              </a:rPr>
              <a:t>Vénissac</a:t>
            </a:r>
            <a:r>
              <a:rPr lang="fr-FR" sz="1200" dirty="0">
                <a:solidFill>
                  <a:srgbClr val="565656"/>
                </a:solidFill>
                <a:effectLst/>
              </a:rPr>
              <a:t>, C. Cohen, D. Pop, J. Mouroux. Traitement chirurgical du mésothéliome pleural. EMC - Techniques chirurgicales - Thorax 2019;14(3):1-13 [Article 42-452]</a:t>
            </a:r>
            <a:endParaRPr lang="fr-FR" sz="1200" dirty="0"/>
          </a:p>
        </p:txBody>
      </p:sp>
    </p:spTree>
    <p:extLst>
      <p:ext uri="{BB962C8B-B14F-4D97-AF65-F5344CB8AC3E}">
        <p14:creationId xmlns:p14="http://schemas.microsoft.com/office/powerpoint/2010/main" val="2552547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63374A-AA7B-CB11-3202-9BC722F20F78}"/>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A2F973AD-F60A-A71D-3F02-643C8AD1800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38911" y="699531"/>
            <a:ext cx="6114178" cy="5793344"/>
          </a:xfrm>
        </p:spPr>
      </p:pic>
      <p:pic>
        <p:nvPicPr>
          <p:cNvPr id="7" name="Image 6">
            <a:extLst>
              <a:ext uri="{FF2B5EF4-FFF2-40B4-BE49-F238E27FC236}">
                <a16:creationId xmlns:a16="http://schemas.microsoft.com/office/drawing/2014/main" id="{914A8602-2BC2-8180-D633-E3AE4958E2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386" y="230379"/>
            <a:ext cx="1891514" cy="3198621"/>
          </a:xfrm>
          <a:prstGeom prst="rect">
            <a:avLst/>
          </a:prstGeom>
        </p:spPr>
      </p:pic>
      <p:sp>
        <p:nvSpPr>
          <p:cNvPr id="8" name="Ellipse 7">
            <a:extLst>
              <a:ext uri="{FF2B5EF4-FFF2-40B4-BE49-F238E27FC236}">
                <a16:creationId xmlns:a16="http://schemas.microsoft.com/office/drawing/2014/main" id="{FE040987-4A7C-131B-3B66-82187359B3A2}"/>
              </a:ext>
            </a:extLst>
          </p:cNvPr>
          <p:cNvSpPr/>
          <p:nvPr/>
        </p:nvSpPr>
        <p:spPr>
          <a:xfrm>
            <a:off x="3140241" y="2025094"/>
            <a:ext cx="1624263" cy="1054989"/>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433551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96460-B3A3-1CC7-F31C-F66973A168D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F6E5BF-B2C2-805C-C008-8425F071F725}"/>
              </a:ext>
            </a:extLst>
          </p:cNvPr>
          <p:cNvSpPr>
            <a:spLocks noGrp="1"/>
          </p:cNvSpPr>
          <p:nvPr>
            <p:ph type="title"/>
          </p:nvPr>
        </p:nvSpPr>
        <p:spPr/>
        <p:txBody>
          <a:bodyPr/>
          <a:lstStyle/>
          <a:p>
            <a:r>
              <a:rPr lang="fr-FR" dirty="0"/>
              <a:t>Autres techniques chirurgicales</a:t>
            </a:r>
          </a:p>
        </p:txBody>
      </p:sp>
      <p:sp>
        <p:nvSpPr>
          <p:cNvPr id="3" name="Espace réservé du contenu 2">
            <a:extLst>
              <a:ext uri="{FF2B5EF4-FFF2-40B4-BE49-F238E27FC236}">
                <a16:creationId xmlns:a16="http://schemas.microsoft.com/office/drawing/2014/main" id="{E567B492-967C-9387-EA50-C2D451B1D809}"/>
              </a:ext>
            </a:extLst>
          </p:cNvPr>
          <p:cNvSpPr>
            <a:spLocks noGrp="1"/>
          </p:cNvSpPr>
          <p:nvPr>
            <p:ph idx="1"/>
          </p:nvPr>
        </p:nvSpPr>
        <p:spPr/>
        <p:txBody>
          <a:bodyPr/>
          <a:lstStyle/>
          <a:p>
            <a:endParaRPr lang="fr-FR" dirty="0"/>
          </a:p>
          <a:p>
            <a:r>
              <a:rPr lang="fr-FR" dirty="0"/>
              <a:t>Pleurectomie / décortication +/- élargie (P/D)</a:t>
            </a:r>
          </a:p>
          <a:p>
            <a:endParaRPr lang="fr-FR" dirty="0"/>
          </a:p>
          <a:p>
            <a:endParaRPr lang="fr-FR" dirty="0"/>
          </a:p>
          <a:p>
            <a:r>
              <a:rPr lang="fr-FR" dirty="0"/>
              <a:t>Pleuro-pneumonectomie élargie (PPE)</a:t>
            </a:r>
          </a:p>
        </p:txBody>
      </p:sp>
    </p:spTree>
    <p:extLst>
      <p:ext uri="{BB962C8B-B14F-4D97-AF65-F5344CB8AC3E}">
        <p14:creationId xmlns:p14="http://schemas.microsoft.com/office/powerpoint/2010/main" val="25520526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08162A-F97F-F04B-3A11-101B1BADD400}"/>
              </a:ext>
            </a:extLst>
          </p:cNvPr>
          <p:cNvSpPr>
            <a:spLocks noGrp="1"/>
          </p:cNvSpPr>
          <p:nvPr>
            <p:ph type="title"/>
          </p:nvPr>
        </p:nvSpPr>
        <p:spPr/>
        <p:txBody>
          <a:bodyPr/>
          <a:lstStyle/>
          <a:p>
            <a:r>
              <a:rPr lang="fr-FR" dirty="0"/>
              <a:t>Pleuro-pneumonectomie élargie (PPE)</a:t>
            </a:r>
          </a:p>
        </p:txBody>
      </p:sp>
      <p:sp>
        <p:nvSpPr>
          <p:cNvPr id="3" name="Espace réservé du contenu 2">
            <a:extLst>
              <a:ext uri="{FF2B5EF4-FFF2-40B4-BE49-F238E27FC236}">
                <a16:creationId xmlns:a16="http://schemas.microsoft.com/office/drawing/2014/main" id="{39126F61-DE0C-D112-5C9C-675D3701DC86}"/>
              </a:ext>
            </a:extLst>
          </p:cNvPr>
          <p:cNvSpPr>
            <a:spLocks noGrp="1"/>
          </p:cNvSpPr>
          <p:nvPr>
            <p:ph idx="1"/>
          </p:nvPr>
        </p:nvSpPr>
        <p:spPr/>
        <p:txBody>
          <a:bodyPr>
            <a:normAutofit/>
          </a:bodyPr>
          <a:lstStyle/>
          <a:p>
            <a:endParaRPr lang="fr-FR" dirty="0"/>
          </a:p>
          <a:p>
            <a:endParaRPr lang="fr-FR" dirty="0"/>
          </a:p>
          <a:p>
            <a:r>
              <a:rPr lang="fr-FR" b="1" u="sng" dirty="0"/>
              <a:t>Seul geste opératoire pouvant être considéré comme carcinologique</a:t>
            </a:r>
          </a:p>
          <a:p>
            <a:endParaRPr lang="fr-FR" dirty="0"/>
          </a:p>
          <a:p>
            <a:r>
              <a:rPr lang="fr-FR" dirty="0"/>
              <a:t>Pneumonectomie en bloc associée à une résection de la plèvre pariétale, du péricarde et du diaphragme homolatéral</a:t>
            </a:r>
          </a:p>
          <a:p>
            <a:endParaRPr lang="fr-FR" dirty="0"/>
          </a:p>
          <a:p>
            <a:endParaRPr lang="fr-FR" dirty="0"/>
          </a:p>
        </p:txBody>
      </p:sp>
    </p:spTree>
    <p:extLst>
      <p:ext uri="{BB962C8B-B14F-4D97-AF65-F5344CB8AC3E}">
        <p14:creationId xmlns:p14="http://schemas.microsoft.com/office/powerpoint/2010/main" val="738920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4EBC34-37A8-5CF9-4735-9B46E73DB30A}"/>
              </a:ext>
            </a:extLst>
          </p:cNvPr>
          <p:cNvSpPr>
            <a:spLocks noGrp="1"/>
          </p:cNvSpPr>
          <p:nvPr>
            <p:ph type="title"/>
          </p:nvPr>
        </p:nvSpPr>
        <p:spPr/>
        <p:txBody>
          <a:bodyPr/>
          <a:lstStyle/>
          <a:p>
            <a:r>
              <a:rPr lang="fr-FR" dirty="0"/>
              <a:t>Pleuro-pneumonectomie élargie (PPE)</a:t>
            </a:r>
          </a:p>
        </p:txBody>
      </p:sp>
      <p:pic>
        <p:nvPicPr>
          <p:cNvPr id="11" name="Image 10">
            <a:extLst>
              <a:ext uri="{FF2B5EF4-FFF2-40B4-BE49-F238E27FC236}">
                <a16:creationId xmlns:a16="http://schemas.microsoft.com/office/drawing/2014/main" id="{D6E9CC2F-1824-F352-887A-9DBA62C181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4620" y="1796257"/>
            <a:ext cx="9399711" cy="4258341"/>
          </a:xfrm>
          <a:prstGeom prst="rect">
            <a:avLst/>
          </a:prstGeom>
        </p:spPr>
      </p:pic>
      <p:sp>
        <p:nvSpPr>
          <p:cNvPr id="12" name="ZoneTexte 11">
            <a:extLst>
              <a:ext uri="{FF2B5EF4-FFF2-40B4-BE49-F238E27FC236}">
                <a16:creationId xmlns:a16="http://schemas.microsoft.com/office/drawing/2014/main" id="{3AFEB45F-C63A-C35E-9588-0C64DBB691BF}"/>
              </a:ext>
            </a:extLst>
          </p:cNvPr>
          <p:cNvSpPr txBox="1"/>
          <p:nvPr/>
        </p:nvSpPr>
        <p:spPr>
          <a:xfrm>
            <a:off x="2621280" y="6160168"/>
            <a:ext cx="6946392" cy="461665"/>
          </a:xfrm>
          <a:prstGeom prst="rect">
            <a:avLst/>
          </a:prstGeom>
          <a:noFill/>
        </p:spPr>
        <p:txBody>
          <a:bodyPr wrap="square" rtlCol="0">
            <a:spAutoFit/>
          </a:bodyPr>
          <a:lstStyle/>
          <a:p>
            <a:r>
              <a:rPr lang="fr-FR" sz="1200" dirty="0">
                <a:solidFill>
                  <a:srgbClr val="565656"/>
                </a:solidFill>
                <a:effectLst/>
              </a:rPr>
              <a:t>N. </a:t>
            </a:r>
            <a:r>
              <a:rPr lang="fr-FR" sz="1200" dirty="0" err="1">
                <a:solidFill>
                  <a:srgbClr val="565656"/>
                </a:solidFill>
                <a:effectLst/>
              </a:rPr>
              <a:t>Vénissac</a:t>
            </a:r>
            <a:r>
              <a:rPr lang="fr-FR" sz="1200" dirty="0">
                <a:solidFill>
                  <a:srgbClr val="565656"/>
                </a:solidFill>
                <a:effectLst/>
              </a:rPr>
              <a:t>, C. Cohen, D. Pop, J. Mouroux. Traitement chirurgical du mésothéliome pleural. EMC - Techniques chirurgicales - Thorax 2019;14(3):1-13 [Article 42-452]</a:t>
            </a:r>
            <a:endParaRPr lang="fr-FR" sz="1200" dirty="0"/>
          </a:p>
        </p:txBody>
      </p:sp>
    </p:spTree>
    <p:extLst>
      <p:ext uri="{BB962C8B-B14F-4D97-AF65-F5344CB8AC3E}">
        <p14:creationId xmlns:p14="http://schemas.microsoft.com/office/powerpoint/2010/main" val="29021111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3EA1C-BFA5-178C-E2CD-A03DA7F1519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B4AD99B-76A7-9A74-6D6E-75BA82DDE3ED}"/>
              </a:ext>
            </a:extLst>
          </p:cNvPr>
          <p:cNvSpPr>
            <a:spLocks noGrp="1"/>
          </p:cNvSpPr>
          <p:nvPr>
            <p:ph type="title"/>
          </p:nvPr>
        </p:nvSpPr>
        <p:spPr/>
        <p:txBody>
          <a:bodyPr/>
          <a:lstStyle/>
          <a:p>
            <a:r>
              <a:rPr lang="fr-FR" dirty="0"/>
              <a:t>Pleuro-pneumonectomie élargie (PPE)</a:t>
            </a:r>
          </a:p>
        </p:txBody>
      </p:sp>
      <p:sp>
        <p:nvSpPr>
          <p:cNvPr id="3" name="Espace réservé du contenu 2">
            <a:extLst>
              <a:ext uri="{FF2B5EF4-FFF2-40B4-BE49-F238E27FC236}">
                <a16:creationId xmlns:a16="http://schemas.microsoft.com/office/drawing/2014/main" id="{0EA25410-4681-C851-73E0-976A4A910159}"/>
              </a:ext>
            </a:extLst>
          </p:cNvPr>
          <p:cNvSpPr>
            <a:spLocks noGrp="1"/>
          </p:cNvSpPr>
          <p:nvPr>
            <p:ph idx="1"/>
          </p:nvPr>
        </p:nvSpPr>
        <p:spPr/>
        <p:txBody>
          <a:bodyPr>
            <a:normAutofit/>
          </a:bodyPr>
          <a:lstStyle/>
          <a:p>
            <a:r>
              <a:rPr lang="fr-FR" b="1" u="sng" dirty="0"/>
              <a:t>Seul geste opératoire pouvant être considéré comme carcinologique</a:t>
            </a:r>
          </a:p>
          <a:p>
            <a:r>
              <a:rPr lang="fr-FR" dirty="0"/>
              <a:t>En cours d’abandon définitif</a:t>
            </a:r>
          </a:p>
          <a:p>
            <a:r>
              <a:rPr lang="fr-FR" dirty="0"/>
              <a:t>Mortalité élevée: 6,5% à 30 jours / &gt; 15% à 90 jours</a:t>
            </a:r>
          </a:p>
          <a:p>
            <a:r>
              <a:rPr lang="fr-FR" dirty="0"/>
              <a:t>Morbidité élevée (50%)</a:t>
            </a:r>
          </a:p>
          <a:p>
            <a:r>
              <a:rPr lang="fr-FR" dirty="0"/>
              <a:t>A valider en RCP nationale NETMESO +++</a:t>
            </a:r>
          </a:p>
          <a:p>
            <a:pPr lvl="1"/>
            <a:r>
              <a:rPr lang="fr-FR" dirty="0"/>
              <a:t>Patient jeune sans comorbidité</a:t>
            </a:r>
          </a:p>
          <a:p>
            <a:pPr lvl="1"/>
            <a:r>
              <a:rPr lang="fr-FR" dirty="0"/>
              <a:t>Équipe experte</a:t>
            </a:r>
          </a:p>
          <a:p>
            <a:pPr lvl="1"/>
            <a:r>
              <a:rPr lang="fr-FR" dirty="0"/>
              <a:t>Associée à des traitements systémiques (</a:t>
            </a:r>
            <a:r>
              <a:rPr lang="fr-FR" dirty="0" err="1"/>
              <a:t>immunoth</a:t>
            </a:r>
            <a:r>
              <a:rPr lang="fr-FR" dirty="0"/>
              <a:t> / chimiothérapie) et régionaux (radiothérapie)</a:t>
            </a:r>
          </a:p>
        </p:txBody>
      </p:sp>
    </p:spTree>
    <p:extLst>
      <p:ext uri="{BB962C8B-B14F-4D97-AF65-F5344CB8AC3E}">
        <p14:creationId xmlns:p14="http://schemas.microsoft.com/office/powerpoint/2010/main" val="42263887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13847-8545-505F-DFA8-449EE76284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F2319E7-6E18-A87C-06F2-97FAC819E24C}"/>
              </a:ext>
            </a:extLst>
          </p:cNvPr>
          <p:cNvSpPr>
            <a:spLocks noGrp="1"/>
          </p:cNvSpPr>
          <p:nvPr>
            <p:ph type="title"/>
          </p:nvPr>
        </p:nvSpPr>
        <p:spPr/>
        <p:txBody>
          <a:bodyPr/>
          <a:lstStyle/>
          <a:p>
            <a:r>
              <a:rPr lang="fr-FR" dirty="0"/>
              <a:t>Autres techniques chirurgicales</a:t>
            </a:r>
          </a:p>
        </p:txBody>
      </p:sp>
      <p:sp>
        <p:nvSpPr>
          <p:cNvPr id="3" name="Espace réservé du contenu 2">
            <a:extLst>
              <a:ext uri="{FF2B5EF4-FFF2-40B4-BE49-F238E27FC236}">
                <a16:creationId xmlns:a16="http://schemas.microsoft.com/office/drawing/2014/main" id="{37BDADDD-A1F5-669B-AA3A-FE3A17A053F8}"/>
              </a:ext>
            </a:extLst>
          </p:cNvPr>
          <p:cNvSpPr>
            <a:spLocks noGrp="1"/>
          </p:cNvSpPr>
          <p:nvPr>
            <p:ph idx="1"/>
          </p:nvPr>
        </p:nvSpPr>
        <p:spPr/>
        <p:txBody>
          <a:bodyPr/>
          <a:lstStyle/>
          <a:p>
            <a:endParaRPr lang="fr-FR" dirty="0"/>
          </a:p>
          <a:p>
            <a:r>
              <a:rPr lang="fr-FR" dirty="0"/>
              <a:t>Pleurectomie / décortication +/- élargie (P/D)</a:t>
            </a:r>
          </a:p>
          <a:p>
            <a:endParaRPr lang="fr-FR" dirty="0"/>
          </a:p>
          <a:p>
            <a:endParaRPr lang="fr-FR" dirty="0"/>
          </a:p>
          <a:p>
            <a:r>
              <a:rPr lang="fr-FR" dirty="0"/>
              <a:t>Pleuro-pneumonectomie élargie (PPE)</a:t>
            </a:r>
          </a:p>
        </p:txBody>
      </p:sp>
    </p:spTree>
    <p:extLst>
      <p:ext uri="{BB962C8B-B14F-4D97-AF65-F5344CB8AC3E}">
        <p14:creationId xmlns:p14="http://schemas.microsoft.com/office/powerpoint/2010/main" val="20625326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477D3E-8A71-1D2B-9931-465F6AC98367}"/>
              </a:ext>
            </a:extLst>
          </p:cNvPr>
          <p:cNvSpPr>
            <a:spLocks noGrp="1"/>
          </p:cNvSpPr>
          <p:nvPr>
            <p:ph type="title"/>
          </p:nvPr>
        </p:nvSpPr>
        <p:spPr/>
        <p:txBody>
          <a:bodyPr/>
          <a:lstStyle/>
          <a:p>
            <a:r>
              <a:rPr lang="fr-FR" dirty="0"/>
              <a:t>Conclusion</a:t>
            </a:r>
          </a:p>
        </p:txBody>
      </p:sp>
      <p:sp>
        <p:nvSpPr>
          <p:cNvPr id="3" name="Espace réservé du contenu 2">
            <a:extLst>
              <a:ext uri="{FF2B5EF4-FFF2-40B4-BE49-F238E27FC236}">
                <a16:creationId xmlns:a16="http://schemas.microsoft.com/office/drawing/2014/main" id="{8AA446D8-35A4-92C3-10F6-4060DBFE89C7}"/>
              </a:ext>
            </a:extLst>
          </p:cNvPr>
          <p:cNvSpPr>
            <a:spLocks noGrp="1"/>
          </p:cNvSpPr>
          <p:nvPr>
            <p:ph idx="1"/>
          </p:nvPr>
        </p:nvSpPr>
        <p:spPr/>
        <p:txBody>
          <a:bodyPr/>
          <a:lstStyle/>
          <a:p>
            <a:r>
              <a:rPr lang="fr-FR" dirty="0"/>
              <a:t>Le chirurgien a une place fondamentale dans le diagnostic</a:t>
            </a:r>
          </a:p>
          <a:p>
            <a:r>
              <a:rPr lang="fr-FR" dirty="0"/>
              <a:t>Et dans le traitement symptomatique</a:t>
            </a:r>
          </a:p>
          <a:p>
            <a:endParaRPr lang="fr-FR" dirty="0"/>
          </a:p>
          <a:p>
            <a:r>
              <a:rPr lang="fr-FR" dirty="0"/>
              <a:t>La prise en charge du mésothéliome est codifiée à tous les niveaux</a:t>
            </a:r>
          </a:p>
          <a:p>
            <a:endParaRPr lang="fr-FR" dirty="0"/>
          </a:p>
          <a:p>
            <a:r>
              <a:rPr lang="fr-FR" dirty="0"/>
              <a:t>Les indications de pleuro-décortication et de pleuro-pneumonectomie élargie sont très encadrées</a:t>
            </a:r>
          </a:p>
          <a:p>
            <a:endParaRPr lang="fr-FR" dirty="0"/>
          </a:p>
        </p:txBody>
      </p:sp>
    </p:spTree>
    <p:extLst>
      <p:ext uri="{BB962C8B-B14F-4D97-AF65-F5344CB8AC3E}">
        <p14:creationId xmlns:p14="http://schemas.microsoft.com/office/powerpoint/2010/main" val="20637300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58B5508-E93E-4C6E-EEE3-541D312B0545}"/>
              </a:ext>
            </a:extLst>
          </p:cNvPr>
          <p:cNvSpPr>
            <a:spLocks noGrp="1"/>
          </p:cNvSpPr>
          <p:nvPr>
            <p:ph type="title"/>
          </p:nvPr>
        </p:nvSpPr>
        <p:spPr>
          <a:xfrm>
            <a:off x="1136650" y="3586664"/>
            <a:ext cx="10515600" cy="2852737"/>
          </a:xfrm>
        </p:spPr>
        <p:txBody>
          <a:bodyPr/>
          <a:lstStyle/>
          <a:p>
            <a:pPr algn="r"/>
            <a:r>
              <a:rPr lang="fr-FR"/>
              <a:t>Merci de </a:t>
            </a:r>
            <a:r>
              <a:rPr lang="fr-FR" dirty="0"/>
              <a:t>votre attention</a:t>
            </a:r>
          </a:p>
        </p:txBody>
      </p:sp>
      <p:pic>
        <p:nvPicPr>
          <p:cNvPr id="6" name="Image 5">
            <a:extLst>
              <a:ext uri="{FF2B5EF4-FFF2-40B4-BE49-F238E27FC236}">
                <a16:creationId xmlns:a16="http://schemas.microsoft.com/office/drawing/2014/main" id="{D4CF7744-557A-A375-E421-BD91CA7DD0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50" y="369219"/>
            <a:ext cx="3881311" cy="4786075"/>
          </a:xfrm>
          <a:prstGeom prst="rect">
            <a:avLst/>
          </a:prstGeom>
        </p:spPr>
      </p:pic>
    </p:spTree>
    <p:extLst>
      <p:ext uri="{BB962C8B-B14F-4D97-AF65-F5344CB8AC3E}">
        <p14:creationId xmlns:p14="http://schemas.microsoft.com/office/powerpoint/2010/main" val="80160627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5524</TotalTime>
  <Words>2320</Words>
  <Application>Microsoft Office PowerPoint</Application>
  <PresentationFormat>Grand écran</PresentationFormat>
  <Paragraphs>340</Paragraphs>
  <Slides>52</Slides>
  <Notes>42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52</vt:i4>
      </vt:variant>
    </vt:vector>
  </HeadingPairs>
  <TitlesOfParts>
    <vt:vector size="59" baseType="lpstr">
      <vt:lpstr>Arial</vt:lpstr>
      <vt:lpstr>Calibri</vt:lpstr>
      <vt:lpstr>Calibri Light</vt:lpstr>
      <vt:lpstr>Google Sans</vt:lpstr>
      <vt:lpstr>Poppins</vt:lpstr>
      <vt:lpstr>Wingdings</vt:lpstr>
      <vt:lpstr>Thème Office</vt:lpstr>
      <vt:lpstr>Le rôle du chirurgien dans la prise en charge du mésothéliome</vt:lpstr>
      <vt:lpstr>Généralités</vt:lpstr>
      <vt:lpstr>Généralités</vt:lpstr>
      <vt:lpstr>Généralités</vt:lpstr>
      <vt:lpstr>A quel moment appelle-t-on le chirurgien?</vt:lpstr>
      <vt:lpstr>Présentation PowerPoint</vt:lpstr>
      <vt:lpstr>Présentation PowerPoint</vt:lpstr>
      <vt:lpstr>Présentation clinique classique</vt:lpstr>
      <vt:lpstr>Présentation PowerPoint</vt:lpstr>
      <vt:lpstr>Présentation PowerPoint</vt:lpstr>
      <vt:lpstr>Présentation PowerPoint</vt:lpstr>
      <vt:lpstr>Quelle est la place de la chirurgie dans le mésothéliome?</vt:lpstr>
      <vt:lpstr>Présentation PowerPoint</vt:lpstr>
      <vt:lpstr>Quelle est la place de la chirurgie dans le mésothéliome?</vt:lpstr>
      <vt:lpstr>Comment?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Avant…</vt:lpstr>
      <vt:lpstr>RAAC</vt:lpstr>
      <vt:lpstr>RAAC</vt:lpstr>
      <vt:lpstr>RAAC</vt:lpstr>
      <vt:lpstr>RAAC</vt:lpstr>
      <vt:lpstr>Préparation à la chirurgie</vt:lpstr>
      <vt:lpstr>RAAC</vt:lpstr>
      <vt:lpstr>Et pour les urgences?</vt:lpstr>
      <vt:lpstr>Présentation PowerPoint</vt:lpstr>
      <vt:lpstr>Présentation PowerPoint</vt:lpstr>
      <vt:lpstr>Présentation PowerPoint</vt:lpstr>
      <vt:lpstr>Existe-t ’il d’autres indications chirurgicales?</vt:lpstr>
      <vt:lpstr>Autres techniques chirurgicales</vt:lpstr>
      <vt:lpstr>Pleurectomie / décortication</vt:lpstr>
      <vt:lpstr>Présentation PowerPoint</vt:lpstr>
      <vt:lpstr>Pleurectomie / décortication</vt:lpstr>
      <vt:lpstr>Présentation PowerPoint</vt:lpstr>
      <vt:lpstr>Autres techniques chirurgicales</vt:lpstr>
      <vt:lpstr>Pleuro-pneumonectomie élargie (PPE)</vt:lpstr>
      <vt:lpstr>Pleuro-pneumonectomie élargie (PPE)</vt:lpstr>
      <vt:lpstr>Pleuro-pneumonectomie élargie (PPE)</vt:lpstr>
      <vt:lpstr>Autres techniques chirurgicales</vt:lpstr>
      <vt:lpstr>Conclusion</vt:lpstr>
      <vt:lpstr>Merci de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Brice Caput</dc:creator>
  <cp:lastModifiedBy>Brice Caput</cp:lastModifiedBy>
  <cp:revision>28</cp:revision>
  <dcterms:created xsi:type="dcterms:W3CDTF">2025-04-13T06:10:30Z</dcterms:created>
  <dcterms:modified xsi:type="dcterms:W3CDTF">2025-04-26T09:26:27Z</dcterms:modified>
</cp:coreProperties>
</file>