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72" r:id="rId4"/>
    <p:sldId id="258" r:id="rId5"/>
    <p:sldId id="262" r:id="rId6"/>
    <p:sldId id="263" r:id="rId7"/>
    <p:sldId id="266" r:id="rId8"/>
    <p:sldId id="270" r:id="rId9"/>
    <p:sldId id="267" r:id="rId10"/>
    <p:sldId id="268" r:id="rId11"/>
    <p:sldId id="269" r:id="rId12"/>
    <p:sldId id="273" r:id="rId13"/>
    <p:sldId id="274" r:id="rId14"/>
    <p:sldId id="275" r:id="rId15"/>
    <p:sldId id="276" r:id="rId16"/>
    <p:sldId id="277" r:id="rId17"/>
    <p:sldId id="278" r:id="rId18"/>
    <p:sldId id="279" r:id="rId19"/>
    <p:sldId id="264" r:id="rId20"/>
    <p:sldId id="261" r:id="rId21"/>
    <p:sldId id="260" r:id="rId22"/>
    <p:sldId id="259"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B3C719-7724-4341-811D-CB3A46759E30}" type="datetimeFigureOut">
              <a:rPr lang="fr-FR" smtClean="0"/>
              <a:t>23/04/2025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5F8770-E55A-41AA-85C6-DB51EB623C4A}" type="slidenum">
              <a:rPr lang="fr-FR" smtClean="0"/>
              <a:t>‹N°›</a:t>
            </a:fld>
            <a:endParaRPr lang="fr-FR"/>
          </a:p>
        </p:txBody>
      </p:sp>
    </p:spTree>
    <p:extLst>
      <p:ext uri="{BB962C8B-B14F-4D97-AF65-F5344CB8AC3E}">
        <p14:creationId xmlns:p14="http://schemas.microsoft.com/office/powerpoint/2010/main" val="3987366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Présentation de l’association et de ses domaines de compétences, 1200 adhérents pour l’année 2025 (avril 2025)</a:t>
            </a:r>
          </a:p>
        </p:txBody>
      </p:sp>
      <p:sp>
        <p:nvSpPr>
          <p:cNvPr id="4" name="Espace réservé du numéro de diapositive 3"/>
          <p:cNvSpPr>
            <a:spLocks noGrp="1"/>
          </p:cNvSpPr>
          <p:nvPr>
            <p:ph type="sldNum" sz="quarter" idx="5"/>
          </p:nvPr>
        </p:nvSpPr>
        <p:spPr/>
        <p:txBody>
          <a:bodyPr/>
          <a:lstStyle/>
          <a:p>
            <a:fld id="{5D5F8770-E55A-41AA-85C6-DB51EB623C4A}" type="slidenum">
              <a:rPr lang="fr-FR" smtClean="0"/>
              <a:t>1</a:t>
            </a:fld>
            <a:endParaRPr lang="fr-FR"/>
          </a:p>
        </p:txBody>
      </p:sp>
    </p:spTree>
    <p:extLst>
      <p:ext uri="{BB962C8B-B14F-4D97-AF65-F5344CB8AC3E}">
        <p14:creationId xmlns:p14="http://schemas.microsoft.com/office/powerpoint/2010/main" val="493454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D5F8770-E55A-41AA-85C6-DB51EB623C4A}" type="slidenum">
              <a:rPr lang="fr-FR" smtClean="0"/>
              <a:t>2</a:t>
            </a:fld>
            <a:endParaRPr lang="fr-FR"/>
          </a:p>
        </p:txBody>
      </p:sp>
    </p:spTree>
    <p:extLst>
      <p:ext uri="{BB962C8B-B14F-4D97-AF65-F5344CB8AC3E}">
        <p14:creationId xmlns:p14="http://schemas.microsoft.com/office/powerpoint/2010/main" val="211064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Évoquer les difficultés avec le FIVA: augmentation des refus du FIVA. </a:t>
            </a:r>
          </a:p>
        </p:txBody>
      </p:sp>
      <p:sp>
        <p:nvSpPr>
          <p:cNvPr id="4" name="Espace réservé du numéro de diapositive 3"/>
          <p:cNvSpPr>
            <a:spLocks noGrp="1"/>
          </p:cNvSpPr>
          <p:nvPr>
            <p:ph type="sldNum" sz="quarter" idx="5"/>
          </p:nvPr>
        </p:nvSpPr>
        <p:spPr/>
        <p:txBody>
          <a:bodyPr/>
          <a:lstStyle/>
          <a:p>
            <a:fld id="{5D5F8770-E55A-41AA-85C6-DB51EB623C4A}" type="slidenum">
              <a:rPr lang="fr-FR" smtClean="0"/>
              <a:t>9</a:t>
            </a:fld>
            <a:endParaRPr lang="fr-FR"/>
          </a:p>
        </p:txBody>
      </p:sp>
    </p:spTree>
    <p:extLst>
      <p:ext uri="{BB962C8B-B14F-4D97-AF65-F5344CB8AC3E}">
        <p14:creationId xmlns:p14="http://schemas.microsoft.com/office/powerpoint/2010/main" val="2306265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Mais encore des problèmes avec des CRRMP en France qui justifient le refus de reconnaissance en maladie professionnelle en écrivant que les connaissances scientifiques sont insuffisantes.</a:t>
            </a:r>
          </a:p>
        </p:txBody>
      </p:sp>
      <p:sp>
        <p:nvSpPr>
          <p:cNvPr id="4" name="Espace réservé du numéro de diapositive 3"/>
          <p:cNvSpPr>
            <a:spLocks noGrp="1"/>
          </p:cNvSpPr>
          <p:nvPr>
            <p:ph type="sldNum" sz="quarter" idx="5"/>
          </p:nvPr>
        </p:nvSpPr>
        <p:spPr/>
        <p:txBody>
          <a:bodyPr/>
          <a:lstStyle/>
          <a:p>
            <a:fld id="{5D5F8770-E55A-41AA-85C6-DB51EB623C4A}" type="slidenum">
              <a:rPr lang="fr-FR" smtClean="0"/>
              <a:t>20</a:t>
            </a:fld>
            <a:endParaRPr lang="fr-FR"/>
          </a:p>
        </p:txBody>
      </p:sp>
    </p:spTree>
    <p:extLst>
      <p:ext uri="{BB962C8B-B14F-4D97-AF65-F5344CB8AC3E}">
        <p14:creationId xmlns:p14="http://schemas.microsoft.com/office/powerpoint/2010/main" val="440479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D5F8770-E55A-41AA-85C6-DB51EB623C4A}" type="slidenum">
              <a:rPr lang="fr-FR" smtClean="0"/>
              <a:t>21</a:t>
            </a:fld>
            <a:endParaRPr lang="fr-FR"/>
          </a:p>
        </p:txBody>
      </p:sp>
    </p:spTree>
    <p:extLst>
      <p:ext uri="{BB962C8B-B14F-4D97-AF65-F5344CB8AC3E}">
        <p14:creationId xmlns:p14="http://schemas.microsoft.com/office/powerpoint/2010/main" val="4204375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Demande de décès imputable en cours </a:t>
            </a:r>
          </a:p>
        </p:txBody>
      </p:sp>
      <p:sp>
        <p:nvSpPr>
          <p:cNvPr id="4" name="Espace réservé du numéro de diapositive 3"/>
          <p:cNvSpPr>
            <a:spLocks noGrp="1"/>
          </p:cNvSpPr>
          <p:nvPr>
            <p:ph type="sldNum" sz="quarter" idx="5"/>
          </p:nvPr>
        </p:nvSpPr>
        <p:spPr/>
        <p:txBody>
          <a:bodyPr/>
          <a:lstStyle/>
          <a:p>
            <a:fld id="{5D5F8770-E55A-41AA-85C6-DB51EB623C4A}" type="slidenum">
              <a:rPr lang="fr-FR" smtClean="0"/>
              <a:t>22</a:t>
            </a:fld>
            <a:endParaRPr lang="fr-FR"/>
          </a:p>
        </p:txBody>
      </p:sp>
    </p:spTree>
    <p:extLst>
      <p:ext uri="{BB962C8B-B14F-4D97-AF65-F5344CB8AC3E}">
        <p14:creationId xmlns:p14="http://schemas.microsoft.com/office/powerpoint/2010/main" val="424087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454D89-E69D-6F54-989E-786D266F483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374DE2A-BDB1-0DB1-2C35-D38D34CE38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F52C4FD-72C8-75AF-0F09-7A9551D38241}"/>
              </a:ext>
            </a:extLst>
          </p:cNvPr>
          <p:cNvSpPr>
            <a:spLocks noGrp="1"/>
          </p:cNvSpPr>
          <p:nvPr>
            <p:ph type="dt" sz="half" idx="10"/>
          </p:nvPr>
        </p:nvSpPr>
        <p:spPr/>
        <p:txBody>
          <a:bodyPr/>
          <a:lstStyle/>
          <a:p>
            <a:fld id="{1AACF328-9B7E-4D3F-9991-E75E58CF8A94}" type="datetimeFigureOut">
              <a:rPr lang="fr-FR" smtClean="0"/>
              <a:t>23/04/2025</a:t>
            </a:fld>
            <a:endParaRPr lang="fr-FR"/>
          </a:p>
        </p:txBody>
      </p:sp>
      <p:sp>
        <p:nvSpPr>
          <p:cNvPr id="5" name="Espace réservé du pied de page 4">
            <a:extLst>
              <a:ext uri="{FF2B5EF4-FFF2-40B4-BE49-F238E27FC236}">
                <a16:creationId xmlns:a16="http://schemas.microsoft.com/office/drawing/2014/main" id="{690B4E9E-884B-EB0B-E3C8-A7BDB5C8190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51FDB41-800C-3101-A313-B20E423B9E83}"/>
              </a:ext>
            </a:extLst>
          </p:cNvPr>
          <p:cNvSpPr>
            <a:spLocks noGrp="1"/>
          </p:cNvSpPr>
          <p:nvPr>
            <p:ph type="sldNum" sz="quarter" idx="12"/>
          </p:nvPr>
        </p:nvSpPr>
        <p:spPr/>
        <p:txBody>
          <a:bodyPr/>
          <a:lstStyle/>
          <a:p>
            <a:fld id="{155A863F-0CB3-407A-892F-0C3FF6ABACDF}" type="slidenum">
              <a:rPr lang="fr-FR" smtClean="0"/>
              <a:t>‹N°›</a:t>
            </a:fld>
            <a:endParaRPr lang="fr-FR"/>
          </a:p>
        </p:txBody>
      </p:sp>
    </p:spTree>
    <p:extLst>
      <p:ext uri="{BB962C8B-B14F-4D97-AF65-F5344CB8AC3E}">
        <p14:creationId xmlns:p14="http://schemas.microsoft.com/office/powerpoint/2010/main" val="3090596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BEC45F-D38F-D070-55BA-4149176207B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CBD6D1D-9C40-A216-1D5E-699297A1B30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27126A7-E3A1-9BCC-649D-17EC18B82255}"/>
              </a:ext>
            </a:extLst>
          </p:cNvPr>
          <p:cNvSpPr>
            <a:spLocks noGrp="1"/>
          </p:cNvSpPr>
          <p:nvPr>
            <p:ph type="dt" sz="half" idx="10"/>
          </p:nvPr>
        </p:nvSpPr>
        <p:spPr/>
        <p:txBody>
          <a:bodyPr/>
          <a:lstStyle/>
          <a:p>
            <a:fld id="{1AACF328-9B7E-4D3F-9991-E75E58CF8A94}" type="datetimeFigureOut">
              <a:rPr lang="fr-FR" smtClean="0"/>
              <a:t>23/04/2025</a:t>
            </a:fld>
            <a:endParaRPr lang="fr-FR"/>
          </a:p>
        </p:txBody>
      </p:sp>
      <p:sp>
        <p:nvSpPr>
          <p:cNvPr id="5" name="Espace réservé du pied de page 4">
            <a:extLst>
              <a:ext uri="{FF2B5EF4-FFF2-40B4-BE49-F238E27FC236}">
                <a16:creationId xmlns:a16="http://schemas.microsoft.com/office/drawing/2014/main" id="{D0299FD8-CD14-207F-3BF9-096495DD342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723BEF2-1D97-6A80-2632-329A039003E4}"/>
              </a:ext>
            </a:extLst>
          </p:cNvPr>
          <p:cNvSpPr>
            <a:spLocks noGrp="1"/>
          </p:cNvSpPr>
          <p:nvPr>
            <p:ph type="sldNum" sz="quarter" idx="12"/>
          </p:nvPr>
        </p:nvSpPr>
        <p:spPr/>
        <p:txBody>
          <a:bodyPr/>
          <a:lstStyle/>
          <a:p>
            <a:fld id="{155A863F-0CB3-407A-892F-0C3FF6ABACDF}" type="slidenum">
              <a:rPr lang="fr-FR" smtClean="0"/>
              <a:t>‹N°›</a:t>
            </a:fld>
            <a:endParaRPr lang="fr-FR"/>
          </a:p>
        </p:txBody>
      </p:sp>
    </p:spTree>
    <p:extLst>
      <p:ext uri="{BB962C8B-B14F-4D97-AF65-F5344CB8AC3E}">
        <p14:creationId xmlns:p14="http://schemas.microsoft.com/office/powerpoint/2010/main" val="1320737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345C9A-7520-FC46-51C3-9677DBD170C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69E5678-B96E-CE1B-19FE-B668837F03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674ED9A-6498-B531-6775-FC755196A4A0}"/>
              </a:ext>
            </a:extLst>
          </p:cNvPr>
          <p:cNvSpPr>
            <a:spLocks noGrp="1"/>
          </p:cNvSpPr>
          <p:nvPr>
            <p:ph type="dt" sz="half" idx="10"/>
          </p:nvPr>
        </p:nvSpPr>
        <p:spPr/>
        <p:txBody>
          <a:bodyPr/>
          <a:lstStyle/>
          <a:p>
            <a:fld id="{1AACF328-9B7E-4D3F-9991-E75E58CF8A94}" type="datetimeFigureOut">
              <a:rPr lang="fr-FR" smtClean="0"/>
              <a:t>23/04/2025</a:t>
            </a:fld>
            <a:endParaRPr lang="fr-FR"/>
          </a:p>
        </p:txBody>
      </p:sp>
      <p:sp>
        <p:nvSpPr>
          <p:cNvPr id="5" name="Espace réservé du pied de page 4">
            <a:extLst>
              <a:ext uri="{FF2B5EF4-FFF2-40B4-BE49-F238E27FC236}">
                <a16:creationId xmlns:a16="http://schemas.microsoft.com/office/drawing/2014/main" id="{CF49895E-9AE9-E2FF-287D-B870A7F84C0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AD3EECA-4C3D-9932-7DCE-2907C89196DF}"/>
              </a:ext>
            </a:extLst>
          </p:cNvPr>
          <p:cNvSpPr>
            <a:spLocks noGrp="1"/>
          </p:cNvSpPr>
          <p:nvPr>
            <p:ph type="sldNum" sz="quarter" idx="12"/>
          </p:nvPr>
        </p:nvSpPr>
        <p:spPr/>
        <p:txBody>
          <a:bodyPr/>
          <a:lstStyle/>
          <a:p>
            <a:fld id="{155A863F-0CB3-407A-892F-0C3FF6ABACDF}" type="slidenum">
              <a:rPr lang="fr-FR" smtClean="0"/>
              <a:t>‹N°›</a:t>
            </a:fld>
            <a:endParaRPr lang="fr-FR"/>
          </a:p>
        </p:txBody>
      </p:sp>
    </p:spTree>
    <p:extLst>
      <p:ext uri="{BB962C8B-B14F-4D97-AF65-F5344CB8AC3E}">
        <p14:creationId xmlns:p14="http://schemas.microsoft.com/office/powerpoint/2010/main" val="4023448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A03A1-DE35-C1AC-B9CC-E9885AE0009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557383A-CB69-CE98-1C00-BF83EF2CF22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FC385BD-83DA-0FD6-EE2F-396892C053F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F58E335-41B4-4F63-D48D-39EE3B73EED8}"/>
              </a:ext>
            </a:extLst>
          </p:cNvPr>
          <p:cNvSpPr>
            <a:spLocks noGrp="1"/>
          </p:cNvSpPr>
          <p:nvPr>
            <p:ph type="dt" sz="half" idx="10"/>
          </p:nvPr>
        </p:nvSpPr>
        <p:spPr/>
        <p:txBody>
          <a:bodyPr/>
          <a:lstStyle/>
          <a:p>
            <a:fld id="{1AACF328-9B7E-4D3F-9991-E75E58CF8A94}" type="datetimeFigureOut">
              <a:rPr lang="fr-FR" smtClean="0"/>
              <a:t>23/04/2025</a:t>
            </a:fld>
            <a:endParaRPr lang="fr-FR"/>
          </a:p>
        </p:txBody>
      </p:sp>
      <p:sp>
        <p:nvSpPr>
          <p:cNvPr id="6" name="Espace réservé du pied de page 5">
            <a:extLst>
              <a:ext uri="{FF2B5EF4-FFF2-40B4-BE49-F238E27FC236}">
                <a16:creationId xmlns:a16="http://schemas.microsoft.com/office/drawing/2014/main" id="{5968AFE6-6203-A5FD-DACA-893A1499FDC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D5941D2-75AB-B8A6-A02A-9535E040F2F6}"/>
              </a:ext>
            </a:extLst>
          </p:cNvPr>
          <p:cNvSpPr>
            <a:spLocks noGrp="1"/>
          </p:cNvSpPr>
          <p:nvPr>
            <p:ph type="sldNum" sz="quarter" idx="12"/>
          </p:nvPr>
        </p:nvSpPr>
        <p:spPr/>
        <p:txBody>
          <a:bodyPr/>
          <a:lstStyle/>
          <a:p>
            <a:fld id="{155A863F-0CB3-407A-892F-0C3FF6ABACDF}" type="slidenum">
              <a:rPr lang="fr-FR" smtClean="0"/>
              <a:t>‹N°›</a:t>
            </a:fld>
            <a:endParaRPr lang="fr-FR"/>
          </a:p>
        </p:txBody>
      </p:sp>
    </p:spTree>
    <p:extLst>
      <p:ext uri="{BB962C8B-B14F-4D97-AF65-F5344CB8AC3E}">
        <p14:creationId xmlns:p14="http://schemas.microsoft.com/office/powerpoint/2010/main" val="566556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C41F4D-5452-55F8-8999-6E51CE5C555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9471D6A-DBBD-6C8B-DE72-DE6B4B7512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437D736-C2AD-6232-9EBB-2BB1AFD6D6F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793CF4F-383E-8650-CE73-24ABDCFAA1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E18F0B1-1E04-F755-6C3B-CACCABB97CD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308A8A7-1B50-44A1-7305-7AE34333DE06}"/>
              </a:ext>
            </a:extLst>
          </p:cNvPr>
          <p:cNvSpPr>
            <a:spLocks noGrp="1"/>
          </p:cNvSpPr>
          <p:nvPr>
            <p:ph type="dt" sz="half" idx="10"/>
          </p:nvPr>
        </p:nvSpPr>
        <p:spPr/>
        <p:txBody>
          <a:bodyPr/>
          <a:lstStyle/>
          <a:p>
            <a:fld id="{1AACF328-9B7E-4D3F-9991-E75E58CF8A94}" type="datetimeFigureOut">
              <a:rPr lang="fr-FR" smtClean="0"/>
              <a:t>23/04/2025</a:t>
            </a:fld>
            <a:endParaRPr lang="fr-FR"/>
          </a:p>
        </p:txBody>
      </p:sp>
      <p:sp>
        <p:nvSpPr>
          <p:cNvPr id="8" name="Espace réservé du pied de page 7">
            <a:extLst>
              <a:ext uri="{FF2B5EF4-FFF2-40B4-BE49-F238E27FC236}">
                <a16:creationId xmlns:a16="http://schemas.microsoft.com/office/drawing/2014/main" id="{99B47215-FAB4-A804-77A1-D0EEB726590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E366FDC-CA11-6B56-F009-1840B124B4F9}"/>
              </a:ext>
            </a:extLst>
          </p:cNvPr>
          <p:cNvSpPr>
            <a:spLocks noGrp="1"/>
          </p:cNvSpPr>
          <p:nvPr>
            <p:ph type="sldNum" sz="quarter" idx="12"/>
          </p:nvPr>
        </p:nvSpPr>
        <p:spPr/>
        <p:txBody>
          <a:bodyPr/>
          <a:lstStyle/>
          <a:p>
            <a:fld id="{155A863F-0CB3-407A-892F-0C3FF6ABACDF}" type="slidenum">
              <a:rPr lang="fr-FR" smtClean="0"/>
              <a:t>‹N°›</a:t>
            </a:fld>
            <a:endParaRPr lang="fr-FR"/>
          </a:p>
        </p:txBody>
      </p:sp>
    </p:spTree>
    <p:extLst>
      <p:ext uri="{BB962C8B-B14F-4D97-AF65-F5344CB8AC3E}">
        <p14:creationId xmlns:p14="http://schemas.microsoft.com/office/powerpoint/2010/main" val="2971577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B2E876-C1AD-46A7-535B-651F7129414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1B9330A-3BAF-0E0D-446A-8DBF58C2BE48}"/>
              </a:ext>
            </a:extLst>
          </p:cNvPr>
          <p:cNvSpPr>
            <a:spLocks noGrp="1"/>
          </p:cNvSpPr>
          <p:nvPr>
            <p:ph type="dt" sz="half" idx="10"/>
          </p:nvPr>
        </p:nvSpPr>
        <p:spPr/>
        <p:txBody>
          <a:bodyPr/>
          <a:lstStyle/>
          <a:p>
            <a:fld id="{1AACF328-9B7E-4D3F-9991-E75E58CF8A94}" type="datetimeFigureOut">
              <a:rPr lang="fr-FR" smtClean="0"/>
              <a:t>23/04/2025</a:t>
            </a:fld>
            <a:endParaRPr lang="fr-FR"/>
          </a:p>
        </p:txBody>
      </p:sp>
      <p:sp>
        <p:nvSpPr>
          <p:cNvPr id="4" name="Espace réservé du pied de page 3">
            <a:extLst>
              <a:ext uri="{FF2B5EF4-FFF2-40B4-BE49-F238E27FC236}">
                <a16:creationId xmlns:a16="http://schemas.microsoft.com/office/drawing/2014/main" id="{5CEAC9C8-5EEA-3F29-ACA0-289E768A1DB9}"/>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58D35F0-F01A-AEF1-454B-A9A4EA94E89E}"/>
              </a:ext>
            </a:extLst>
          </p:cNvPr>
          <p:cNvSpPr>
            <a:spLocks noGrp="1"/>
          </p:cNvSpPr>
          <p:nvPr>
            <p:ph type="sldNum" sz="quarter" idx="12"/>
          </p:nvPr>
        </p:nvSpPr>
        <p:spPr/>
        <p:txBody>
          <a:bodyPr/>
          <a:lstStyle/>
          <a:p>
            <a:fld id="{155A863F-0CB3-407A-892F-0C3FF6ABACDF}" type="slidenum">
              <a:rPr lang="fr-FR" smtClean="0"/>
              <a:t>‹N°›</a:t>
            </a:fld>
            <a:endParaRPr lang="fr-FR"/>
          </a:p>
        </p:txBody>
      </p:sp>
    </p:spTree>
    <p:extLst>
      <p:ext uri="{BB962C8B-B14F-4D97-AF65-F5344CB8AC3E}">
        <p14:creationId xmlns:p14="http://schemas.microsoft.com/office/powerpoint/2010/main" val="3774265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0CBAE20-F9FC-39FF-2548-0F4475D1B09D}"/>
              </a:ext>
            </a:extLst>
          </p:cNvPr>
          <p:cNvSpPr>
            <a:spLocks noGrp="1"/>
          </p:cNvSpPr>
          <p:nvPr>
            <p:ph type="dt" sz="half" idx="10"/>
          </p:nvPr>
        </p:nvSpPr>
        <p:spPr/>
        <p:txBody>
          <a:bodyPr/>
          <a:lstStyle/>
          <a:p>
            <a:fld id="{1AACF328-9B7E-4D3F-9991-E75E58CF8A94}" type="datetimeFigureOut">
              <a:rPr lang="fr-FR" smtClean="0"/>
              <a:t>23/04/2025</a:t>
            </a:fld>
            <a:endParaRPr lang="fr-FR"/>
          </a:p>
        </p:txBody>
      </p:sp>
      <p:sp>
        <p:nvSpPr>
          <p:cNvPr id="3" name="Espace réservé du pied de page 2">
            <a:extLst>
              <a:ext uri="{FF2B5EF4-FFF2-40B4-BE49-F238E27FC236}">
                <a16:creationId xmlns:a16="http://schemas.microsoft.com/office/drawing/2014/main" id="{79D75E46-14F2-D76C-A442-F625D7C19A66}"/>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4B5CE1C0-1E06-6EE1-362B-3D3ED73E2B17}"/>
              </a:ext>
            </a:extLst>
          </p:cNvPr>
          <p:cNvSpPr>
            <a:spLocks noGrp="1"/>
          </p:cNvSpPr>
          <p:nvPr>
            <p:ph type="sldNum" sz="quarter" idx="12"/>
          </p:nvPr>
        </p:nvSpPr>
        <p:spPr/>
        <p:txBody>
          <a:bodyPr/>
          <a:lstStyle/>
          <a:p>
            <a:fld id="{155A863F-0CB3-407A-892F-0C3FF6ABACDF}" type="slidenum">
              <a:rPr lang="fr-FR" smtClean="0"/>
              <a:t>‹N°›</a:t>
            </a:fld>
            <a:endParaRPr lang="fr-FR"/>
          </a:p>
        </p:txBody>
      </p:sp>
    </p:spTree>
    <p:extLst>
      <p:ext uri="{BB962C8B-B14F-4D97-AF65-F5344CB8AC3E}">
        <p14:creationId xmlns:p14="http://schemas.microsoft.com/office/powerpoint/2010/main" val="803241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6A1F08-68A4-7821-F8D1-5BABCB2EC0F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EC26CCE-3838-5A43-090E-DA5C6C9E1D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EACBB09F-2C12-17ED-CB61-81D75C78C1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446BE8A-CB2C-4BD6-00E1-7B70BD2AEEBD}"/>
              </a:ext>
            </a:extLst>
          </p:cNvPr>
          <p:cNvSpPr>
            <a:spLocks noGrp="1"/>
          </p:cNvSpPr>
          <p:nvPr>
            <p:ph type="dt" sz="half" idx="10"/>
          </p:nvPr>
        </p:nvSpPr>
        <p:spPr/>
        <p:txBody>
          <a:bodyPr/>
          <a:lstStyle/>
          <a:p>
            <a:fld id="{1AACF328-9B7E-4D3F-9991-E75E58CF8A94}" type="datetimeFigureOut">
              <a:rPr lang="fr-FR" smtClean="0"/>
              <a:t>23/04/2025</a:t>
            </a:fld>
            <a:endParaRPr lang="fr-FR"/>
          </a:p>
        </p:txBody>
      </p:sp>
      <p:sp>
        <p:nvSpPr>
          <p:cNvPr id="6" name="Espace réservé du pied de page 5">
            <a:extLst>
              <a:ext uri="{FF2B5EF4-FFF2-40B4-BE49-F238E27FC236}">
                <a16:creationId xmlns:a16="http://schemas.microsoft.com/office/drawing/2014/main" id="{D6396914-FE33-9D00-028B-563AA516D78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A8E98E0-7719-51AE-A434-DD5A771D1BC2}"/>
              </a:ext>
            </a:extLst>
          </p:cNvPr>
          <p:cNvSpPr>
            <a:spLocks noGrp="1"/>
          </p:cNvSpPr>
          <p:nvPr>
            <p:ph type="sldNum" sz="quarter" idx="12"/>
          </p:nvPr>
        </p:nvSpPr>
        <p:spPr/>
        <p:txBody>
          <a:bodyPr/>
          <a:lstStyle/>
          <a:p>
            <a:fld id="{155A863F-0CB3-407A-892F-0C3FF6ABACDF}" type="slidenum">
              <a:rPr lang="fr-FR" smtClean="0"/>
              <a:t>‹N°›</a:t>
            </a:fld>
            <a:endParaRPr lang="fr-FR"/>
          </a:p>
        </p:txBody>
      </p:sp>
    </p:spTree>
    <p:extLst>
      <p:ext uri="{BB962C8B-B14F-4D97-AF65-F5344CB8AC3E}">
        <p14:creationId xmlns:p14="http://schemas.microsoft.com/office/powerpoint/2010/main" val="3896624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2A3029-0836-FFFC-3774-E5F7D41650E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828C7BB2-02D7-A074-B022-DBB33A9558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EA57279-C8FF-3345-233E-5CBE52AD66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07B7EC1-C3A9-C488-8AE5-815E0D0A388B}"/>
              </a:ext>
            </a:extLst>
          </p:cNvPr>
          <p:cNvSpPr>
            <a:spLocks noGrp="1"/>
          </p:cNvSpPr>
          <p:nvPr>
            <p:ph type="dt" sz="half" idx="10"/>
          </p:nvPr>
        </p:nvSpPr>
        <p:spPr/>
        <p:txBody>
          <a:bodyPr/>
          <a:lstStyle/>
          <a:p>
            <a:fld id="{1AACF328-9B7E-4D3F-9991-E75E58CF8A94}" type="datetimeFigureOut">
              <a:rPr lang="fr-FR" smtClean="0"/>
              <a:t>23/04/2025</a:t>
            </a:fld>
            <a:endParaRPr lang="fr-FR"/>
          </a:p>
        </p:txBody>
      </p:sp>
      <p:sp>
        <p:nvSpPr>
          <p:cNvPr id="6" name="Espace réservé du pied de page 5">
            <a:extLst>
              <a:ext uri="{FF2B5EF4-FFF2-40B4-BE49-F238E27FC236}">
                <a16:creationId xmlns:a16="http://schemas.microsoft.com/office/drawing/2014/main" id="{955FFEF0-AD9D-4135-8387-3B99A7BD799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83C4C62-0C96-4352-AFB1-F91D041B2250}"/>
              </a:ext>
            </a:extLst>
          </p:cNvPr>
          <p:cNvSpPr>
            <a:spLocks noGrp="1"/>
          </p:cNvSpPr>
          <p:nvPr>
            <p:ph type="sldNum" sz="quarter" idx="12"/>
          </p:nvPr>
        </p:nvSpPr>
        <p:spPr/>
        <p:txBody>
          <a:bodyPr/>
          <a:lstStyle/>
          <a:p>
            <a:fld id="{155A863F-0CB3-407A-892F-0C3FF6ABACDF}" type="slidenum">
              <a:rPr lang="fr-FR" smtClean="0"/>
              <a:t>‹N°›</a:t>
            </a:fld>
            <a:endParaRPr lang="fr-FR"/>
          </a:p>
        </p:txBody>
      </p:sp>
    </p:spTree>
    <p:extLst>
      <p:ext uri="{BB962C8B-B14F-4D97-AF65-F5344CB8AC3E}">
        <p14:creationId xmlns:p14="http://schemas.microsoft.com/office/powerpoint/2010/main" val="3852075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06CB43-2826-2E88-2562-3F289F98A26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6291278-EDE0-5ED7-59CA-6BF103C995E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01FEEE5-99A6-B13C-8108-19BDC6F8543C}"/>
              </a:ext>
            </a:extLst>
          </p:cNvPr>
          <p:cNvSpPr>
            <a:spLocks noGrp="1"/>
          </p:cNvSpPr>
          <p:nvPr>
            <p:ph type="dt" sz="half" idx="10"/>
          </p:nvPr>
        </p:nvSpPr>
        <p:spPr/>
        <p:txBody>
          <a:bodyPr/>
          <a:lstStyle/>
          <a:p>
            <a:fld id="{1AACF328-9B7E-4D3F-9991-E75E58CF8A94}" type="datetimeFigureOut">
              <a:rPr lang="fr-FR" smtClean="0"/>
              <a:t>23/04/2025</a:t>
            </a:fld>
            <a:endParaRPr lang="fr-FR"/>
          </a:p>
        </p:txBody>
      </p:sp>
      <p:sp>
        <p:nvSpPr>
          <p:cNvPr id="5" name="Espace réservé du pied de page 4">
            <a:extLst>
              <a:ext uri="{FF2B5EF4-FFF2-40B4-BE49-F238E27FC236}">
                <a16:creationId xmlns:a16="http://schemas.microsoft.com/office/drawing/2014/main" id="{8E3E477C-FCDB-40E3-7B20-5EE219646F7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39D5738-B761-BD22-ED17-08070F26D030}"/>
              </a:ext>
            </a:extLst>
          </p:cNvPr>
          <p:cNvSpPr>
            <a:spLocks noGrp="1"/>
          </p:cNvSpPr>
          <p:nvPr>
            <p:ph type="sldNum" sz="quarter" idx="12"/>
          </p:nvPr>
        </p:nvSpPr>
        <p:spPr/>
        <p:txBody>
          <a:bodyPr/>
          <a:lstStyle/>
          <a:p>
            <a:fld id="{155A863F-0CB3-407A-892F-0C3FF6ABACDF}" type="slidenum">
              <a:rPr lang="fr-FR" smtClean="0"/>
              <a:t>‹N°›</a:t>
            </a:fld>
            <a:endParaRPr lang="fr-FR"/>
          </a:p>
        </p:txBody>
      </p:sp>
    </p:spTree>
    <p:extLst>
      <p:ext uri="{BB962C8B-B14F-4D97-AF65-F5344CB8AC3E}">
        <p14:creationId xmlns:p14="http://schemas.microsoft.com/office/powerpoint/2010/main" val="3869878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950AF62-CCE6-6FE2-8CDD-D18B7DF7BA4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8808BD7-D05A-222A-F606-F5421C4AC2A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C71B90D-1076-F361-5E77-5ACE9D9F067F}"/>
              </a:ext>
            </a:extLst>
          </p:cNvPr>
          <p:cNvSpPr>
            <a:spLocks noGrp="1"/>
          </p:cNvSpPr>
          <p:nvPr>
            <p:ph type="dt" sz="half" idx="10"/>
          </p:nvPr>
        </p:nvSpPr>
        <p:spPr/>
        <p:txBody>
          <a:bodyPr/>
          <a:lstStyle/>
          <a:p>
            <a:fld id="{1AACF328-9B7E-4D3F-9991-E75E58CF8A94}" type="datetimeFigureOut">
              <a:rPr lang="fr-FR" smtClean="0"/>
              <a:t>23/04/2025</a:t>
            </a:fld>
            <a:endParaRPr lang="fr-FR"/>
          </a:p>
        </p:txBody>
      </p:sp>
      <p:sp>
        <p:nvSpPr>
          <p:cNvPr id="5" name="Espace réservé du pied de page 4">
            <a:extLst>
              <a:ext uri="{FF2B5EF4-FFF2-40B4-BE49-F238E27FC236}">
                <a16:creationId xmlns:a16="http://schemas.microsoft.com/office/drawing/2014/main" id="{44C02DC5-7D1F-553C-5500-C350BACCF9E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D5ACE2C-DE01-D054-96A9-B81AF6E5C379}"/>
              </a:ext>
            </a:extLst>
          </p:cNvPr>
          <p:cNvSpPr>
            <a:spLocks noGrp="1"/>
          </p:cNvSpPr>
          <p:nvPr>
            <p:ph type="sldNum" sz="quarter" idx="12"/>
          </p:nvPr>
        </p:nvSpPr>
        <p:spPr/>
        <p:txBody>
          <a:bodyPr/>
          <a:lstStyle/>
          <a:p>
            <a:fld id="{155A863F-0CB3-407A-892F-0C3FF6ABACDF}" type="slidenum">
              <a:rPr lang="fr-FR" smtClean="0"/>
              <a:t>‹N°›</a:t>
            </a:fld>
            <a:endParaRPr lang="fr-FR"/>
          </a:p>
        </p:txBody>
      </p:sp>
    </p:spTree>
    <p:extLst>
      <p:ext uri="{BB962C8B-B14F-4D97-AF65-F5344CB8AC3E}">
        <p14:creationId xmlns:p14="http://schemas.microsoft.com/office/powerpoint/2010/main" val="3960454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B6407DE-527E-B9BB-A073-E540BF5DF7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9E47CEB-D584-D07E-B6ED-753F8A6887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BE79326-3114-2779-E24E-4215408118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ACF328-9B7E-4D3F-9991-E75E58CF8A94}" type="datetimeFigureOut">
              <a:rPr lang="fr-FR" smtClean="0"/>
              <a:t>23/04/2025</a:t>
            </a:fld>
            <a:endParaRPr lang="fr-FR"/>
          </a:p>
        </p:txBody>
      </p:sp>
      <p:sp>
        <p:nvSpPr>
          <p:cNvPr id="5" name="Espace réservé du pied de page 4">
            <a:extLst>
              <a:ext uri="{FF2B5EF4-FFF2-40B4-BE49-F238E27FC236}">
                <a16:creationId xmlns:a16="http://schemas.microsoft.com/office/drawing/2014/main" id="{CC54E1CA-258F-C535-781D-968A84CA0C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B4E46A0-5540-FFF9-E967-3392EA2324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5A863F-0CB3-407A-892F-0C3FF6ABACDF}" type="slidenum">
              <a:rPr lang="fr-FR" smtClean="0"/>
              <a:t>‹N°›</a:t>
            </a:fld>
            <a:endParaRPr lang="fr-FR"/>
          </a:p>
        </p:txBody>
      </p:sp>
    </p:spTree>
    <p:extLst>
      <p:ext uri="{BB962C8B-B14F-4D97-AF65-F5344CB8AC3E}">
        <p14:creationId xmlns:p14="http://schemas.microsoft.com/office/powerpoint/2010/main" val="9887488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9B993C-0E63-3944-00F6-E608A914866B}"/>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4634511A-ED94-B75E-AFDA-34CC94029EE2}"/>
              </a:ext>
            </a:extLst>
          </p:cNvPr>
          <p:cNvSpPr>
            <a:spLocks noGrp="1"/>
          </p:cNvSpPr>
          <p:nvPr>
            <p:ph type="subTitle" idx="1"/>
          </p:nvPr>
        </p:nvSpPr>
        <p:spPr/>
        <p:txBody>
          <a:bodyPr/>
          <a:lstStyle/>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pic>
        <p:nvPicPr>
          <p:cNvPr id="5" name="Image 4">
            <a:extLst>
              <a:ext uri="{FF2B5EF4-FFF2-40B4-BE49-F238E27FC236}">
                <a16:creationId xmlns:a16="http://schemas.microsoft.com/office/drawing/2014/main" id="{E9CDF9A1-3194-421B-4B92-D28F474D2B0B}"/>
              </a:ext>
            </a:extLst>
          </p:cNvPr>
          <p:cNvPicPr>
            <a:picLocks noChangeAspect="1"/>
          </p:cNvPicPr>
          <p:nvPr/>
        </p:nvPicPr>
        <p:blipFill>
          <a:blip r:embed="rId3"/>
          <a:stretch>
            <a:fillRect/>
          </a:stretch>
        </p:blipFill>
        <p:spPr>
          <a:xfrm>
            <a:off x="1524000" y="949642"/>
            <a:ext cx="9247632" cy="5307831"/>
          </a:xfrm>
          <a:prstGeom prst="rect">
            <a:avLst/>
          </a:prstGeom>
          <a:ln>
            <a:solidFill>
              <a:schemeClr val="accent1">
                <a:lumMod val="40000"/>
                <a:lumOff val="60000"/>
              </a:schemeClr>
            </a:solidFill>
          </a:ln>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780715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B8AF81-ACB4-C0C0-5478-F083C9431D7F}"/>
              </a:ext>
            </a:extLst>
          </p:cNvPr>
          <p:cNvSpPr>
            <a:spLocks noGrp="1"/>
          </p:cNvSpPr>
          <p:nvPr>
            <p:ph type="title"/>
          </p:nvPr>
        </p:nvSpPr>
        <p:spPr/>
        <p:txBody>
          <a:bodyPr/>
          <a:lstStyle/>
          <a:p>
            <a:pPr algn="ctr"/>
            <a:endParaRPr lang="fr-FR" dirty="0"/>
          </a:p>
        </p:txBody>
      </p:sp>
      <p:sp>
        <p:nvSpPr>
          <p:cNvPr id="3" name="Espace réservé du texte 2">
            <a:extLst>
              <a:ext uri="{FF2B5EF4-FFF2-40B4-BE49-F238E27FC236}">
                <a16:creationId xmlns:a16="http://schemas.microsoft.com/office/drawing/2014/main" id="{9E5AE23C-DA1A-4516-227F-E0332D1CB5C9}"/>
              </a:ext>
            </a:extLst>
          </p:cNvPr>
          <p:cNvSpPr>
            <a:spLocks noGrp="1"/>
          </p:cNvSpPr>
          <p:nvPr>
            <p:ph type="body" idx="1"/>
          </p:nvPr>
        </p:nvSpPr>
        <p:spPr/>
        <p:txBody>
          <a:bodyPr>
            <a:normAutofit fontScale="85000" lnSpcReduction="20000"/>
          </a:bodyPr>
          <a:lstStyle/>
          <a:p>
            <a:endParaRPr lang="fr-FR" sz="7400" dirty="0"/>
          </a:p>
          <a:p>
            <a:endParaRPr lang="fr-FR" sz="7400" dirty="0"/>
          </a:p>
          <a:p>
            <a:endParaRPr lang="fr-FR" sz="7400" dirty="0"/>
          </a:p>
          <a:p>
            <a:endParaRPr lang="fr-FR" sz="7400" dirty="0"/>
          </a:p>
          <a:p>
            <a:endParaRPr lang="fr-FR" sz="7400" dirty="0"/>
          </a:p>
          <a:p>
            <a:endParaRPr lang="fr-FR" sz="7400" dirty="0"/>
          </a:p>
          <a:p>
            <a:endParaRPr lang="fr-FR" sz="7400" dirty="0"/>
          </a:p>
          <a:p>
            <a:endParaRPr lang="fr-FR" dirty="0"/>
          </a:p>
          <a:p>
            <a:endParaRPr lang="fr-FR" dirty="0"/>
          </a:p>
          <a:p>
            <a:endParaRPr lang="fr-FR" dirty="0"/>
          </a:p>
        </p:txBody>
      </p:sp>
      <p:sp>
        <p:nvSpPr>
          <p:cNvPr id="5" name="Espace réservé du texte 4">
            <a:extLst>
              <a:ext uri="{FF2B5EF4-FFF2-40B4-BE49-F238E27FC236}">
                <a16:creationId xmlns:a16="http://schemas.microsoft.com/office/drawing/2014/main" id="{ECFB8F47-E1D4-5E0B-0A04-8F84ABFD70B2}"/>
              </a:ext>
            </a:extLst>
          </p:cNvPr>
          <p:cNvSpPr>
            <a:spLocks noGrp="1"/>
          </p:cNvSpPr>
          <p:nvPr>
            <p:ph type="body" sz="quarter" idx="3"/>
          </p:nvPr>
        </p:nvSpPr>
        <p:spPr/>
        <p:txBody>
          <a:bodyPr>
            <a:normAutofit fontScale="85000" lnSpcReduction="20000"/>
          </a:bodyPr>
          <a:lstStyle/>
          <a:p>
            <a:endParaRPr lang="fr-FR"/>
          </a:p>
        </p:txBody>
      </p:sp>
      <p:sp>
        <p:nvSpPr>
          <p:cNvPr id="6" name="Espace réservé du contenu 5">
            <a:extLst>
              <a:ext uri="{FF2B5EF4-FFF2-40B4-BE49-F238E27FC236}">
                <a16:creationId xmlns:a16="http://schemas.microsoft.com/office/drawing/2014/main" id="{831CF0F5-A4C0-994D-FC97-66A83590BC49}"/>
              </a:ext>
            </a:extLst>
          </p:cNvPr>
          <p:cNvSpPr>
            <a:spLocks noGrp="1"/>
          </p:cNvSpPr>
          <p:nvPr>
            <p:ph sz="quarter" idx="4"/>
          </p:nvPr>
        </p:nvSpPr>
        <p:spPr/>
        <p:txBody>
          <a:bodyPr/>
          <a:lstStyle/>
          <a:p>
            <a:pPr marL="0" indent="0">
              <a:buNone/>
            </a:pPr>
            <a:endParaRPr lang="fr-FR" dirty="0"/>
          </a:p>
        </p:txBody>
      </p:sp>
      <p:pic>
        <p:nvPicPr>
          <p:cNvPr id="12" name="Espace réservé du contenu 11">
            <a:extLst>
              <a:ext uri="{FF2B5EF4-FFF2-40B4-BE49-F238E27FC236}">
                <a16:creationId xmlns:a16="http://schemas.microsoft.com/office/drawing/2014/main" id="{00E89998-49FD-0EF7-A84D-17950DCF8B6F}"/>
              </a:ext>
            </a:extLst>
          </p:cNvPr>
          <p:cNvPicPr>
            <a:picLocks noGrp="1" noChangeAspect="1"/>
          </p:cNvPicPr>
          <p:nvPr>
            <p:ph sz="half" idx="2"/>
          </p:nvPr>
        </p:nvPicPr>
        <p:blipFill>
          <a:blip r:embed="rId3"/>
          <a:stretch>
            <a:fillRect/>
          </a:stretch>
        </p:blipFill>
        <p:spPr>
          <a:xfrm>
            <a:off x="5997575" y="365125"/>
            <a:ext cx="4476944" cy="5824538"/>
          </a:xfrm>
        </p:spPr>
      </p:pic>
      <p:sp>
        <p:nvSpPr>
          <p:cNvPr id="14" name="ZoneTexte 13">
            <a:extLst>
              <a:ext uri="{FF2B5EF4-FFF2-40B4-BE49-F238E27FC236}">
                <a16:creationId xmlns:a16="http://schemas.microsoft.com/office/drawing/2014/main" id="{951F1064-59D9-42F6-8BBB-41A5D2E9B7BA}"/>
              </a:ext>
            </a:extLst>
          </p:cNvPr>
          <p:cNvSpPr txBox="1"/>
          <p:nvPr/>
        </p:nvSpPr>
        <p:spPr>
          <a:xfrm>
            <a:off x="459486" y="1908850"/>
            <a:ext cx="5538089" cy="4247317"/>
          </a:xfrm>
          <a:prstGeom prst="rect">
            <a:avLst/>
          </a:prstGeom>
          <a:noFill/>
        </p:spPr>
        <p:txBody>
          <a:bodyPr wrap="square">
            <a:spAutoFit/>
          </a:bodyPr>
          <a:lstStyle/>
          <a:p>
            <a:r>
              <a:rPr lang="fr-FR" sz="1800" dirty="0"/>
              <a:t>Le CMI, certificat médical initial</a:t>
            </a:r>
          </a:p>
          <a:p>
            <a:endParaRPr lang="fr-FR" sz="1800" dirty="0"/>
          </a:p>
          <a:p>
            <a:pPr marL="342900" indent="-342900">
              <a:buFontTx/>
              <a:buChar char="-"/>
            </a:pPr>
            <a:r>
              <a:rPr lang="fr-FR" sz="1800" dirty="0"/>
              <a:t>Un </a:t>
            </a:r>
            <a:r>
              <a:rPr lang="fr-FR" dirty="0"/>
              <a:t>CERFA</a:t>
            </a:r>
            <a:r>
              <a:rPr lang="fr-FR" sz="1800" dirty="0"/>
              <a:t> dédié au certificat médical initial	</a:t>
            </a:r>
          </a:p>
          <a:p>
            <a:pPr marL="342900" indent="-342900">
              <a:buFontTx/>
              <a:buChar char="-"/>
            </a:pPr>
            <a:r>
              <a:rPr lang="fr-FR" sz="1800" dirty="0"/>
              <a:t>Ou rédaction sur papier à entête </a:t>
            </a:r>
          </a:p>
          <a:p>
            <a:pPr marL="342900" indent="-342900">
              <a:buFontTx/>
              <a:buChar char="-"/>
            </a:pPr>
            <a:r>
              <a:rPr lang="fr-FR" sz="1800" dirty="0"/>
              <a:t>Mais éviter de télétransmettre car le dossier n’est pas complet</a:t>
            </a:r>
            <a:endParaRPr lang="fr-FR" dirty="0"/>
          </a:p>
          <a:p>
            <a:endParaRPr lang="fr-FR" sz="1800" dirty="0"/>
          </a:p>
          <a:p>
            <a:pPr marL="342900" indent="-342900">
              <a:buFontTx/>
              <a:buChar char="-"/>
            </a:pPr>
            <a:r>
              <a:rPr lang="fr-FR" b="1" u="sng" dirty="0"/>
              <a:t>Les pièces médicales indispensables</a:t>
            </a:r>
            <a:r>
              <a:rPr lang="fr-FR" dirty="0"/>
              <a:t>: CR consultation, CR scanner, EFR, gaz du sang</a:t>
            </a:r>
          </a:p>
          <a:p>
            <a:pPr marL="342900" indent="-342900">
              <a:buFontTx/>
              <a:buChar char="-"/>
            </a:pPr>
            <a:r>
              <a:rPr lang="fr-FR" sz="1800" dirty="0"/>
              <a:t>Anapaths</a:t>
            </a:r>
            <a:r>
              <a:rPr lang="fr-FR" dirty="0"/>
              <a:t>, fiches RCP, CR opératoire pour les cancers</a:t>
            </a:r>
            <a:endParaRPr lang="fr-FR" sz="1800" dirty="0"/>
          </a:p>
          <a:p>
            <a:pPr marL="342900" indent="-342900">
              <a:buFontTx/>
              <a:buChar char="-"/>
            </a:pPr>
            <a:endParaRPr lang="fr-FR" sz="1800" dirty="0"/>
          </a:p>
          <a:p>
            <a:pPr marL="342900" indent="-342900">
              <a:buFontTx/>
              <a:buChar char="-"/>
            </a:pPr>
            <a:endParaRPr lang="fr-FR" dirty="0"/>
          </a:p>
          <a:p>
            <a:endParaRPr lang="fr-FR" sz="1800" dirty="0"/>
          </a:p>
          <a:p>
            <a:pPr marL="342900" indent="-342900">
              <a:buFontTx/>
              <a:buChar char="-"/>
            </a:pPr>
            <a:endParaRPr lang="fr-FR" dirty="0"/>
          </a:p>
          <a:p>
            <a:endParaRPr lang="fr-FR" sz="1800" dirty="0"/>
          </a:p>
        </p:txBody>
      </p:sp>
    </p:spTree>
    <p:extLst>
      <p:ext uri="{BB962C8B-B14F-4D97-AF65-F5344CB8AC3E}">
        <p14:creationId xmlns:p14="http://schemas.microsoft.com/office/powerpoint/2010/main" val="1793929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45FC22-9609-BA36-6B79-FAB439C70847}"/>
              </a:ext>
            </a:extLst>
          </p:cNvPr>
          <p:cNvSpPr>
            <a:spLocks noGrp="1"/>
          </p:cNvSpPr>
          <p:nvPr>
            <p:ph type="title"/>
          </p:nvPr>
        </p:nvSpPr>
        <p:spPr/>
        <p:txBody>
          <a:bodyPr/>
          <a:lstStyle/>
          <a:p>
            <a:endParaRPr lang="fr-FR" dirty="0"/>
          </a:p>
        </p:txBody>
      </p:sp>
      <p:pic>
        <p:nvPicPr>
          <p:cNvPr id="5" name="Espace réservé du contenu 4">
            <a:extLst>
              <a:ext uri="{FF2B5EF4-FFF2-40B4-BE49-F238E27FC236}">
                <a16:creationId xmlns:a16="http://schemas.microsoft.com/office/drawing/2014/main" id="{F82BA324-C629-9CC1-7FC7-F2D89EF5F5B1}"/>
              </a:ext>
            </a:extLst>
          </p:cNvPr>
          <p:cNvPicPr>
            <a:picLocks noGrp="1" noChangeAspect="1"/>
          </p:cNvPicPr>
          <p:nvPr>
            <p:ph idx="1"/>
          </p:nvPr>
        </p:nvPicPr>
        <p:blipFill>
          <a:blip r:embed="rId2"/>
          <a:stretch>
            <a:fillRect/>
          </a:stretch>
        </p:blipFill>
        <p:spPr>
          <a:xfrm>
            <a:off x="1036229" y="1930130"/>
            <a:ext cx="10165171" cy="1562878"/>
          </a:xfrm>
          <a:ln>
            <a:solidFill>
              <a:schemeClr val="accent1">
                <a:lumMod val="50000"/>
              </a:schemeClr>
            </a:solidFill>
          </a:ln>
        </p:spPr>
      </p:pic>
      <p:pic>
        <p:nvPicPr>
          <p:cNvPr id="7" name="Image 6">
            <a:extLst>
              <a:ext uri="{FF2B5EF4-FFF2-40B4-BE49-F238E27FC236}">
                <a16:creationId xmlns:a16="http://schemas.microsoft.com/office/drawing/2014/main" id="{A18C99ED-D660-F826-0255-A01778A31491}"/>
              </a:ext>
            </a:extLst>
          </p:cNvPr>
          <p:cNvPicPr>
            <a:picLocks noChangeAspect="1"/>
          </p:cNvPicPr>
          <p:nvPr/>
        </p:nvPicPr>
        <p:blipFill>
          <a:blip r:embed="rId3"/>
          <a:stretch>
            <a:fillRect/>
          </a:stretch>
        </p:blipFill>
        <p:spPr>
          <a:xfrm>
            <a:off x="285959" y="4242816"/>
            <a:ext cx="6495595" cy="1976347"/>
          </a:xfrm>
          <a:prstGeom prst="rect">
            <a:avLst/>
          </a:prstGeom>
          <a:ln>
            <a:solidFill>
              <a:schemeClr val="accent1">
                <a:lumMod val="60000"/>
                <a:lumOff val="40000"/>
              </a:schemeClr>
            </a:solidFill>
          </a:ln>
        </p:spPr>
      </p:pic>
      <p:pic>
        <p:nvPicPr>
          <p:cNvPr id="12" name="Image 11">
            <a:extLst>
              <a:ext uri="{FF2B5EF4-FFF2-40B4-BE49-F238E27FC236}">
                <a16:creationId xmlns:a16="http://schemas.microsoft.com/office/drawing/2014/main" id="{C8D6E101-17E1-8DA0-F421-1DC2CF156877}"/>
              </a:ext>
            </a:extLst>
          </p:cNvPr>
          <p:cNvPicPr>
            <a:picLocks noChangeAspect="1"/>
          </p:cNvPicPr>
          <p:nvPr/>
        </p:nvPicPr>
        <p:blipFill>
          <a:blip r:embed="rId4"/>
          <a:stretch>
            <a:fillRect/>
          </a:stretch>
        </p:blipFill>
        <p:spPr>
          <a:xfrm>
            <a:off x="6980881" y="3664354"/>
            <a:ext cx="5043480" cy="1486107"/>
          </a:xfrm>
          <a:prstGeom prst="rect">
            <a:avLst/>
          </a:prstGeom>
          <a:ln>
            <a:solidFill>
              <a:schemeClr val="accent1">
                <a:lumMod val="40000"/>
                <a:lumOff val="60000"/>
              </a:schemeClr>
            </a:solidFill>
          </a:ln>
        </p:spPr>
      </p:pic>
    </p:spTree>
    <p:extLst>
      <p:ext uri="{BB962C8B-B14F-4D97-AF65-F5344CB8AC3E}">
        <p14:creationId xmlns:p14="http://schemas.microsoft.com/office/powerpoint/2010/main" val="1573563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8DD685-FDBF-338C-B106-34AA41192997}"/>
              </a:ext>
            </a:extLst>
          </p:cNvPr>
          <p:cNvSpPr>
            <a:spLocks noGrp="1"/>
          </p:cNvSpPr>
          <p:nvPr>
            <p:ph type="title"/>
          </p:nvPr>
        </p:nvSpPr>
        <p:spPr/>
        <p:txBody>
          <a:bodyPr/>
          <a:lstStyle/>
          <a:p>
            <a:r>
              <a:rPr lang="fr-FR" dirty="0"/>
              <a:t>La déclaration de maladie</a:t>
            </a:r>
            <a:br>
              <a:rPr lang="fr-FR" dirty="0"/>
            </a:br>
            <a:r>
              <a:rPr lang="fr-FR" dirty="0"/>
              <a:t>professionnelle:</a:t>
            </a:r>
          </a:p>
        </p:txBody>
      </p:sp>
      <p:pic>
        <p:nvPicPr>
          <p:cNvPr id="5" name="Espace réservé du contenu 4">
            <a:extLst>
              <a:ext uri="{FF2B5EF4-FFF2-40B4-BE49-F238E27FC236}">
                <a16:creationId xmlns:a16="http://schemas.microsoft.com/office/drawing/2014/main" id="{862A8F8A-F112-101A-BDF9-E9A8F053B29C}"/>
              </a:ext>
            </a:extLst>
          </p:cNvPr>
          <p:cNvPicPr>
            <a:picLocks noGrp="1" noChangeAspect="1"/>
          </p:cNvPicPr>
          <p:nvPr>
            <p:ph idx="1"/>
          </p:nvPr>
        </p:nvPicPr>
        <p:blipFill>
          <a:blip r:embed="rId2"/>
          <a:stretch>
            <a:fillRect/>
          </a:stretch>
        </p:blipFill>
        <p:spPr>
          <a:xfrm>
            <a:off x="7133792" y="523081"/>
            <a:ext cx="4085039" cy="5811838"/>
          </a:xfrm>
        </p:spPr>
      </p:pic>
    </p:spTree>
    <p:extLst>
      <p:ext uri="{BB962C8B-B14F-4D97-AF65-F5344CB8AC3E}">
        <p14:creationId xmlns:p14="http://schemas.microsoft.com/office/powerpoint/2010/main" val="2396752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443D29-9D70-CF5D-905B-FF774B1D5BE8}"/>
              </a:ext>
            </a:extLst>
          </p:cNvPr>
          <p:cNvSpPr>
            <a:spLocks noGrp="1"/>
          </p:cNvSpPr>
          <p:nvPr>
            <p:ph type="title"/>
          </p:nvPr>
        </p:nvSpPr>
        <p:spPr/>
        <p:txBody>
          <a:bodyPr>
            <a:normAutofit fontScale="90000"/>
          </a:bodyPr>
          <a:lstStyle/>
          <a:p>
            <a:pPr algn="just"/>
            <a:r>
              <a:rPr lang="fr-FR" dirty="0"/>
              <a:t>L’instruction d’une déclaration de maladie professionnelle (DMP) par la caisse de sécurité sociale</a:t>
            </a:r>
          </a:p>
        </p:txBody>
      </p:sp>
      <p:sp>
        <p:nvSpPr>
          <p:cNvPr id="3" name="Espace réservé du contenu 2">
            <a:extLst>
              <a:ext uri="{FF2B5EF4-FFF2-40B4-BE49-F238E27FC236}">
                <a16:creationId xmlns:a16="http://schemas.microsoft.com/office/drawing/2014/main" id="{B640329A-088E-DFA1-9502-FE6F6BCBD925}"/>
              </a:ext>
            </a:extLst>
          </p:cNvPr>
          <p:cNvSpPr>
            <a:spLocks noGrp="1"/>
          </p:cNvSpPr>
          <p:nvPr>
            <p:ph idx="1"/>
          </p:nvPr>
        </p:nvSpPr>
        <p:spPr/>
        <p:txBody>
          <a:bodyPr>
            <a:normAutofit lnSpcReduction="10000"/>
          </a:bodyPr>
          <a:lstStyle/>
          <a:p>
            <a:pPr marL="0" indent="0" algn="just">
              <a:buNone/>
            </a:pPr>
            <a:r>
              <a:rPr lang="fr-FR" dirty="0"/>
              <a:t>A réception d’une DMP, la caisse doit respecter les délais d’instruction et:</a:t>
            </a:r>
          </a:p>
          <a:p>
            <a:pPr lvl="1" algn="just"/>
            <a:r>
              <a:rPr lang="fr-FR" dirty="0"/>
              <a:t>Soit prendre en charge la maladie car elle est désignée dans un tableau et que la victime remplit les deux autres conditions du tableau (délai de prise en charge et liste des travaux).</a:t>
            </a:r>
          </a:p>
          <a:p>
            <a:pPr lvl="1" algn="just"/>
            <a:endParaRPr lang="fr-FR" dirty="0"/>
          </a:p>
          <a:p>
            <a:pPr lvl="1" algn="just"/>
            <a:r>
              <a:rPr lang="fr-FR" dirty="0"/>
              <a:t>Soit transmettre la demande au CRRMP (comité régional de reconnaissance maladie professionnelle):</a:t>
            </a:r>
          </a:p>
          <a:p>
            <a:pPr lvl="2" algn="just"/>
            <a:r>
              <a:rPr lang="fr-FR" dirty="0"/>
              <a:t>Lorsque la maladie est désignée mais que la personne ne remplit pas l’une des deux autres conditions : exigence d’un </a:t>
            </a:r>
            <a:r>
              <a:rPr lang="fr-FR" b="1" dirty="0">
                <a:solidFill>
                  <a:srgbClr val="FF0000"/>
                </a:solidFill>
              </a:rPr>
              <a:t>lien direct </a:t>
            </a:r>
            <a:r>
              <a:rPr lang="fr-FR" dirty="0"/>
              <a:t>entre le travail et la pathologie.</a:t>
            </a:r>
          </a:p>
          <a:p>
            <a:pPr lvl="2" algn="just"/>
            <a:r>
              <a:rPr lang="fr-FR" dirty="0"/>
              <a:t>Lorsque la maladie n’est pas désignée dans un tableau mais que le taux d’IPP prévisible est d’au moins 25% : exigence d’un </a:t>
            </a:r>
            <a:r>
              <a:rPr lang="fr-FR" b="1" dirty="0">
                <a:solidFill>
                  <a:srgbClr val="FF0000"/>
                </a:solidFill>
              </a:rPr>
              <a:t>lien direct ET ESSENTIEL </a:t>
            </a:r>
            <a:r>
              <a:rPr lang="fr-FR" dirty="0"/>
              <a:t>entre le travail et la pathologie.</a:t>
            </a:r>
          </a:p>
          <a:p>
            <a:pPr lvl="2"/>
            <a:endParaRPr lang="fr-FR" dirty="0"/>
          </a:p>
        </p:txBody>
      </p:sp>
    </p:spTree>
    <p:extLst>
      <p:ext uri="{BB962C8B-B14F-4D97-AF65-F5344CB8AC3E}">
        <p14:creationId xmlns:p14="http://schemas.microsoft.com/office/powerpoint/2010/main" val="3221210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717104-66F2-8C38-6749-440CF595A899}"/>
              </a:ext>
            </a:extLst>
          </p:cNvPr>
          <p:cNvSpPr>
            <a:spLocks noGrp="1"/>
          </p:cNvSpPr>
          <p:nvPr>
            <p:ph type="title"/>
          </p:nvPr>
        </p:nvSpPr>
        <p:spPr/>
        <p:txBody>
          <a:bodyPr/>
          <a:lstStyle/>
          <a:p>
            <a:pPr algn="ctr"/>
            <a:r>
              <a:rPr lang="fr-FR" dirty="0"/>
              <a:t>La consolidation: date de départ de l’indemnisation</a:t>
            </a:r>
          </a:p>
        </p:txBody>
      </p:sp>
      <p:pic>
        <p:nvPicPr>
          <p:cNvPr id="5" name="Espace réservé du contenu 4">
            <a:extLst>
              <a:ext uri="{FF2B5EF4-FFF2-40B4-BE49-F238E27FC236}">
                <a16:creationId xmlns:a16="http://schemas.microsoft.com/office/drawing/2014/main" id="{064B3022-8923-056F-17D7-75FDC3E95247}"/>
              </a:ext>
            </a:extLst>
          </p:cNvPr>
          <p:cNvPicPr>
            <a:picLocks noGrp="1" noChangeAspect="1"/>
          </p:cNvPicPr>
          <p:nvPr>
            <p:ph idx="1"/>
          </p:nvPr>
        </p:nvPicPr>
        <p:blipFill>
          <a:blip r:embed="rId2"/>
          <a:stretch>
            <a:fillRect/>
          </a:stretch>
        </p:blipFill>
        <p:spPr>
          <a:xfrm>
            <a:off x="1119039" y="2280863"/>
            <a:ext cx="9421768" cy="3256908"/>
          </a:xfrm>
        </p:spPr>
      </p:pic>
    </p:spTree>
    <p:extLst>
      <p:ext uri="{BB962C8B-B14F-4D97-AF65-F5344CB8AC3E}">
        <p14:creationId xmlns:p14="http://schemas.microsoft.com/office/powerpoint/2010/main" val="2657574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F14476-C6FA-9A15-F69C-0564FD471E4E}"/>
              </a:ext>
            </a:extLst>
          </p:cNvPr>
          <p:cNvSpPr>
            <a:spLocks noGrp="1"/>
          </p:cNvSpPr>
          <p:nvPr>
            <p:ph type="title"/>
          </p:nvPr>
        </p:nvSpPr>
        <p:spPr/>
        <p:txBody>
          <a:bodyPr>
            <a:normAutofit fontScale="90000"/>
          </a:bodyPr>
          <a:lstStyle/>
          <a:p>
            <a:r>
              <a:rPr lang="fr-FR" dirty="0"/>
              <a:t>La CRA (commission recours amiable) </a:t>
            </a:r>
            <a:br>
              <a:rPr lang="fr-FR" dirty="0"/>
            </a:br>
            <a:r>
              <a:rPr lang="fr-FR" dirty="0"/>
              <a:t>La CMRA (commission médicale recours amiable)</a:t>
            </a:r>
          </a:p>
        </p:txBody>
      </p:sp>
      <p:sp>
        <p:nvSpPr>
          <p:cNvPr id="3" name="Espace réservé du contenu 2">
            <a:extLst>
              <a:ext uri="{FF2B5EF4-FFF2-40B4-BE49-F238E27FC236}">
                <a16:creationId xmlns:a16="http://schemas.microsoft.com/office/drawing/2014/main" id="{AA2B288F-2DD0-B8DF-9399-F3C449023A98}"/>
              </a:ext>
            </a:extLst>
          </p:cNvPr>
          <p:cNvSpPr>
            <a:spLocks noGrp="1"/>
          </p:cNvSpPr>
          <p:nvPr>
            <p:ph idx="1"/>
          </p:nvPr>
        </p:nvSpPr>
        <p:spPr/>
        <p:txBody>
          <a:bodyPr/>
          <a:lstStyle/>
          <a:p>
            <a:pPr algn="just"/>
            <a:r>
              <a:rPr lang="fr-FR" dirty="0"/>
              <a:t>La commission de recours amiable est saisie si il y a désaccord avec la caisse de sécurité sociale sur le côté professionnel: refus de prise en charge par exemple car la personne a dépassé les délais de prise en charge, ne respecte pas les conditions du tableau, désaccord sur le salaire de référence...</a:t>
            </a:r>
          </a:p>
          <a:p>
            <a:pPr marL="0" indent="0">
              <a:buNone/>
            </a:pPr>
            <a:endParaRPr lang="fr-FR" dirty="0"/>
          </a:p>
          <a:p>
            <a:r>
              <a:rPr lang="fr-FR" dirty="0"/>
              <a:t>La CMRA est saisie quand il y a désaccord du côté médical: taux d’IPP, refus maladie. </a:t>
            </a:r>
          </a:p>
        </p:txBody>
      </p:sp>
    </p:spTree>
    <p:extLst>
      <p:ext uri="{BB962C8B-B14F-4D97-AF65-F5344CB8AC3E}">
        <p14:creationId xmlns:p14="http://schemas.microsoft.com/office/powerpoint/2010/main" val="3845194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5E05D5-EA4D-6330-A824-D954CC6AC922}"/>
              </a:ext>
            </a:extLst>
          </p:cNvPr>
          <p:cNvSpPr>
            <a:spLocks noGrp="1"/>
          </p:cNvSpPr>
          <p:nvPr>
            <p:ph type="title"/>
          </p:nvPr>
        </p:nvSpPr>
        <p:spPr/>
        <p:txBody>
          <a:bodyPr>
            <a:normAutofit/>
          </a:bodyPr>
          <a:lstStyle/>
          <a:p>
            <a:r>
              <a:rPr lang="fr-FR" dirty="0"/>
              <a:t>Les refus de CRRMP que nous contestons au tribunal: refus côté professionnel</a:t>
            </a:r>
          </a:p>
        </p:txBody>
      </p:sp>
      <p:sp>
        <p:nvSpPr>
          <p:cNvPr id="3" name="Espace réservé du contenu 2">
            <a:extLst>
              <a:ext uri="{FF2B5EF4-FFF2-40B4-BE49-F238E27FC236}">
                <a16:creationId xmlns:a16="http://schemas.microsoft.com/office/drawing/2014/main" id="{2715308F-64F2-CF83-B4C1-F74C4486AAD5}"/>
              </a:ext>
            </a:extLst>
          </p:cNvPr>
          <p:cNvSpPr>
            <a:spLocks noGrp="1"/>
          </p:cNvSpPr>
          <p:nvPr>
            <p:ph idx="1"/>
          </p:nvPr>
        </p:nvSpPr>
        <p:spPr/>
        <p:txBody>
          <a:bodyPr>
            <a:normAutofit/>
          </a:bodyPr>
          <a:lstStyle/>
          <a:p>
            <a:endParaRPr lang="fr-FR" dirty="0"/>
          </a:p>
          <a:p>
            <a:pPr lvl="1"/>
            <a:r>
              <a:rPr lang="fr-FR" dirty="0"/>
              <a:t>Comme l’avis du CRRMP ne s’impose pas au tribunal, s’il revient négatif, nous demandons au tribunal de juger que la maladie est d’origine professionnelle. </a:t>
            </a:r>
          </a:p>
          <a:p>
            <a:pPr lvl="1"/>
            <a:endParaRPr lang="fr-FR" dirty="0"/>
          </a:p>
          <a:p>
            <a:pPr lvl="1"/>
            <a:r>
              <a:rPr lang="fr-FR" dirty="0"/>
              <a:t>Pour ce faire, nous produisons toutes les données accessibles (monographies CIRC, précédents avis de CRRMP revenus positifs pour la même exposition par exemple)</a:t>
            </a:r>
          </a:p>
          <a:p>
            <a:pPr marL="457200" lvl="1" indent="0">
              <a:buNone/>
            </a:pPr>
            <a:endParaRPr lang="fr-FR" dirty="0"/>
          </a:p>
          <a:p>
            <a:pPr marL="457200" lvl="1" indent="0">
              <a:buNone/>
            </a:pPr>
            <a:r>
              <a:rPr lang="fr-FR" b="1" dirty="0"/>
              <a:t>Exemple</a:t>
            </a:r>
            <a:r>
              <a:rPr lang="fr-FR" dirty="0"/>
              <a:t> : Mme R., veuve de victime d’un LNH (lymphome non hodgkinien) ayant travaillé sur la plateforme chimique TOTAL. CRRMP négatif, mais le  tribunal nous donne gain de cause. La caisse ne fera pas appel.</a:t>
            </a:r>
          </a:p>
        </p:txBody>
      </p:sp>
    </p:spTree>
    <p:extLst>
      <p:ext uri="{BB962C8B-B14F-4D97-AF65-F5344CB8AC3E}">
        <p14:creationId xmlns:p14="http://schemas.microsoft.com/office/powerpoint/2010/main" val="746414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2C28AC-B55A-BF68-C772-BF53773402D2}"/>
              </a:ext>
            </a:extLst>
          </p:cNvPr>
          <p:cNvSpPr>
            <a:spLocks noGrp="1"/>
          </p:cNvSpPr>
          <p:nvPr>
            <p:ph type="title"/>
          </p:nvPr>
        </p:nvSpPr>
        <p:spPr/>
        <p:txBody>
          <a:bodyPr>
            <a:normAutofit fontScale="90000"/>
          </a:bodyPr>
          <a:lstStyle/>
          <a:p>
            <a:r>
              <a:rPr lang="fr-FR" dirty="0"/>
              <a:t>La particularité des maladies de l’amiante: le FIVA (fond d’indemnisation des victimes de l’amiante)</a:t>
            </a:r>
          </a:p>
        </p:txBody>
      </p:sp>
      <p:pic>
        <p:nvPicPr>
          <p:cNvPr id="5" name="Espace réservé du contenu 4">
            <a:extLst>
              <a:ext uri="{FF2B5EF4-FFF2-40B4-BE49-F238E27FC236}">
                <a16:creationId xmlns:a16="http://schemas.microsoft.com/office/drawing/2014/main" id="{CA044FD7-7E3F-D658-E2A3-90D8E0851B1E}"/>
              </a:ext>
            </a:extLst>
          </p:cNvPr>
          <p:cNvPicPr>
            <a:picLocks noGrp="1" noChangeAspect="1"/>
          </p:cNvPicPr>
          <p:nvPr>
            <p:ph idx="1"/>
          </p:nvPr>
        </p:nvPicPr>
        <p:blipFill>
          <a:blip r:embed="rId3"/>
          <a:stretch>
            <a:fillRect/>
          </a:stretch>
        </p:blipFill>
        <p:spPr>
          <a:xfrm>
            <a:off x="3661996" y="1825625"/>
            <a:ext cx="4868008" cy="4351338"/>
          </a:xfrm>
        </p:spPr>
      </p:pic>
    </p:spTree>
    <p:extLst>
      <p:ext uri="{BB962C8B-B14F-4D97-AF65-F5344CB8AC3E}">
        <p14:creationId xmlns:p14="http://schemas.microsoft.com/office/powerpoint/2010/main" val="2278934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EB4D85-C6A8-486F-AE4D-93575F405FB8}"/>
              </a:ext>
            </a:extLst>
          </p:cNvPr>
          <p:cNvSpPr>
            <a:spLocks noGrp="1"/>
          </p:cNvSpPr>
          <p:nvPr>
            <p:ph type="title"/>
          </p:nvPr>
        </p:nvSpPr>
        <p:spPr/>
        <p:txBody>
          <a:bodyPr/>
          <a:lstStyle/>
          <a:p>
            <a:r>
              <a:rPr lang="fr-FR" dirty="0"/>
              <a:t>La Faute Inexcusable de l’Employeur</a:t>
            </a:r>
          </a:p>
        </p:txBody>
      </p:sp>
      <p:sp>
        <p:nvSpPr>
          <p:cNvPr id="4" name="Espace réservé du contenu 3">
            <a:extLst>
              <a:ext uri="{FF2B5EF4-FFF2-40B4-BE49-F238E27FC236}">
                <a16:creationId xmlns:a16="http://schemas.microsoft.com/office/drawing/2014/main" id="{B994AF5F-23B4-9C42-875B-ABDF55CE64E4}"/>
              </a:ext>
            </a:extLst>
          </p:cNvPr>
          <p:cNvSpPr>
            <a:spLocks noGrp="1"/>
          </p:cNvSpPr>
          <p:nvPr>
            <p:ph idx="1"/>
          </p:nvPr>
        </p:nvSpPr>
        <p:spPr/>
        <p:txBody>
          <a:bodyPr>
            <a:normAutofit/>
          </a:bodyPr>
          <a:lstStyle/>
          <a:p>
            <a:r>
              <a:rPr lang="fr-FR" dirty="0"/>
              <a:t>Majoration de la rente de la victime OU de la veuve en cas de décès imputable + préjudices personnels.</a:t>
            </a:r>
          </a:p>
          <a:p>
            <a:endParaRPr lang="fr-FR" dirty="0"/>
          </a:p>
          <a:p>
            <a:r>
              <a:rPr lang="fr-FR" dirty="0"/>
              <a:t>En cas de décès, les proches ont besoin d’un certificat médical expliquant la cause du décès.</a:t>
            </a:r>
          </a:p>
          <a:p>
            <a:endParaRPr lang="fr-FR" dirty="0"/>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Ce n’est pas une « course à l’indemnisation » mais la reconnaissance légitime d’un droit.</a:t>
            </a:r>
          </a:p>
        </p:txBody>
      </p:sp>
    </p:spTree>
    <p:extLst>
      <p:ext uri="{BB962C8B-B14F-4D97-AF65-F5344CB8AC3E}">
        <p14:creationId xmlns:p14="http://schemas.microsoft.com/office/powerpoint/2010/main" val="2768787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9D65B5-C08C-8E4A-707B-FB7B2FDA6CF4}"/>
              </a:ext>
            </a:extLst>
          </p:cNvPr>
          <p:cNvSpPr>
            <a:spLocks noGrp="1"/>
          </p:cNvSpPr>
          <p:nvPr>
            <p:ph type="title"/>
          </p:nvPr>
        </p:nvSpPr>
        <p:spPr/>
        <p:txBody>
          <a:bodyPr/>
          <a:lstStyle/>
          <a:p>
            <a:endParaRPr lang="fr-FR" dirty="0"/>
          </a:p>
        </p:txBody>
      </p:sp>
      <p:sp>
        <p:nvSpPr>
          <p:cNvPr id="7" name="Espace réservé du contenu 6">
            <a:extLst>
              <a:ext uri="{FF2B5EF4-FFF2-40B4-BE49-F238E27FC236}">
                <a16:creationId xmlns:a16="http://schemas.microsoft.com/office/drawing/2014/main" id="{5BFFE513-E1D8-EA56-8841-381BE3740297}"/>
              </a:ext>
            </a:extLst>
          </p:cNvPr>
          <p:cNvSpPr>
            <a:spLocks noGrp="1"/>
          </p:cNvSpPr>
          <p:nvPr>
            <p:ph idx="1"/>
          </p:nvPr>
        </p:nvSpPr>
        <p:spPr/>
        <p:txBody>
          <a:bodyPr/>
          <a:lstStyle/>
          <a:p>
            <a:pPr algn="just"/>
            <a:r>
              <a:rPr lang="fr-FR" dirty="0"/>
              <a:t>Les veuves des générations actuelles de retraités ont peu ou pas travaillé, la rente de conjoint survivant devient leur principale source de revenu.</a:t>
            </a:r>
          </a:p>
          <a:p>
            <a:endParaRPr lang="fr-FR" dirty="0"/>
          </a:p>
          <a:p>
            <a:pPr algn="just"/>
            <a:r>
              <a:rPr lang="fr-FR" dirty="0"/>
              <a:t>Exemple concret d’indemnisation par la CA de METZ:</a:t>
            </a:r>
          </a:p>
          <a:p>
            <a:pPr lvl="1" algn="just"/>
            <a:r>
              <a:rPr lang="fr-FR" dirty="0"/>
              <a:t>MP 30A, 10% d’IPP, victime âgée de 60 ans : 15.000 euros à 20.000 euros</a:t>
            </a:r>
          </a:p>
          <a:p>
            <a:pPr lvl="1" algn="just"/>
            <a:r>
              <a:rPr lang="fr-FR" dirty="0"/>
              <a:t>Cancer hors FIVA, victime âgée de 60 ans : 50.000 à 80.000 euros </a:t>
            </a:r>
          </a:p>
          <a:p>
            <a:endParaRPr lang="fr-FR" dirty="0"/>
          </a:p>
        </p:txBody>
      </p:sp>
    </p:spTree>
    <p:extLst>
      <p:ext uri="{BB962C8B-B14F-4D97-AF65-F5344CB8AC3E}">
        <p14:creationId xmlns:p14="http://schemas.microsoft.com/office/powerpoint/2010/main" val="327030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EB660-0149-80C0-2926-AC6C7D5562BB}"/>
              </a:ext>
            </a:extLst>
          </p:cNvPr>
          <p:cNvSpPr>
            <a:spLocks noGrp="1"/>
          </p:cNvSpPr>
          <p:nvPr>
            <p:ph type="title"/>
          </p:nvPr>
        </p:nvSpPr>
        <p:spPr/>
        <p:txBody>
          <a:bodyPr/>
          <a:lstStyle/>
          <a:p>
            <a:pPr algn="ctr"/>
            <a:r>
              <a:rPr lang="fr-FR" dirty="0"/>
              <a:t>Merci pour votre attention</a:t>
            </a:r>
          </a:p>
        </p:txBody>
      </p:sp>
      <p:sp>
        <p:nvSpPr>
          <p:cNvPr id="3" name="Espace réservé du contenu 2">
            <a:extLst>
              <a:ext uri="{FF2B5EF4-FFF2-40B4-BE49-F238E27FC236}">
                <a16:creationId xmlns:a16="http://schemas.microsoft.com/office/drawing/2014/main" id="{5918F10C-6EC3-DC5F-DAC8-6FBE49563171}"/>
              </a:ext>
            </a:extLst>
          </p:cNvPr>
          <p:cNvSpPr>
            <a:spLocks noGrp="1"/>
          </p:cNvSpPr>
          <p:nvPr>
            <p:ph idx="1"/>
          </p:nvPr>
        </p:nvSpPr>
        <p:spPr/>
        <p:txBody>
          <a:bodyPr/>
          <a:lstStyle/>
          <a:p>
            <a:endParaRPr lang="fr-FR" dirty="0"/>
          </a:p>
        </p:txBody>
      </p:sp>
    </p:spTree>
    <p:extLst>
      <p:ext uri="{BB962C8B-B14F-4D97-AF65-F5344CB8AC3E}">
        <p14:creationId xmlns:p14="http://schemas.microsoft.com/office/powerpoint/2010/main" val="2713745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766A9B-71F2-C231-7073-F179F2FC1932}"/>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561E21BA-93DB-4DAF-5BDE-CABE274CBCD4}"/>
              </a:ext>
            </a:extLst>
          </p:cNvPr>
          <p:cNvPicPr>
            <a:picLocks noGrp="1" noChangeAspect="1"/>
          </p:cNvPicPr>
          <p:nvPr>
            <p:ph idx="1"/>
          </p:nvPr>
        </p:nvPicPr>
        <p:blipFill>
          <a:blip r:embed="rId2"/>
          <a:stretch>
            <a:fillRect/>
          </a:stretch>
        </p:blipFill>
        <p:spPr>
          <a:xfrm>
            <a:off x="1033455" y="1789049"/>
            <a:ext cx="4218066" cy="4351338"/>
          </a:xfrm>
        </p:spPr>
      </p:pic>
    </p:spTree>
    <p:extLst>
      <p:ext uri="{BB962C8B-B14F-4D97-AF65-F5344CB8AC3E}">
        <p14:creationId xmlns:p14="http://schemas.microsoft.com/office/powerpoint/2010/main" val="2565283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059222-84EA-2A9B-B3D4-863DDF1A2F8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EA705CF-0E53-26C4-B5E3-23F78D44DD1A}"/>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7FCE109F-23CD-A208-5767-49AD045B58D9}"/>
              </a:ext>
            </a:extLst>
          </p:cNvPr>
          <p:cNvPicPr>
            <a:picLocks noChangeAspect="1"/>
          </p:cNvPicPr>
          <p:nvPr/>
        </p:nvPicPr>
        <p:blipFill>
          <a:blip r:embed="rId2"/>
          <a:stretch>
            <a:fillRect/>
          </a:stretch>
        </p:blipFill>
        <p:spPr>
          <a:xfrm>
            <a:off x="1472184" y="120954"/>
            <a:ext cx="9089136" cy="6502699"/>
          </a:xfrm>
          <a:prstGeom prst="rect">
            <a:avLst/>
          </a:prstGeom>
        </p:spPr>
      </p:pic>
    </p:spTree>
    <p:extLst>
      <p:ext uri="{BB962C8B-B14F-4D97-AF65-F5344CB8AC3E}">
        <p14:creationId xmlns:p14="http://schemas.microsoft.com/office/powerpoint/2010/main" val="1796017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FBC8483-3538-CC61-6753-A0F0580162BB}"/>
              </a:ext>
            </a:extLst>
          </p:cNvPr>
          <p:cNvPicPr>
            <a:picLocks noChangeAspect="1"/>
          </p:cNvPicPr>
          <p:nvPr/>
        </p:nvPicPr>
        <p:blipFill>
          <a:blip r:embed="rId2"/>
          <a:stretch>
            <a:fillRect/>
          </a:stretch>
        </p:blipFill>
        <p:spPr>
          <a:xfrm>
            <a:off x="918148" y="1170432"/>
            <a:ext cx="10310683" cy="4497498"/>
          </a:xfrm>
          <a:prstGeom prst="rect">
            <a:avLst/>
          </a:prstGeom>
        </p:spPr>
      </p:pic>
    </p:spTree>
    <p:extLst>
      <p:ext uri="{BB962C8B-B14F-4D97-AF65-F5344CB8AC3E}">
        <p14:creationId xmlns:p14="http://schemas.microsoft.com/office/powerpoint/2010/main" val="3879685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6FB9DE1-39A9-2D0E-EC3C-0FAE5616D617}"/>
              </a:ext>
            </a:extLst>
          </p:cNvPr>
          <p:cNvPicPr>
            <a:picLocks noChangeAspect="1"/>
          </p:cNvPicPr>
          <p:nvPr/>
        </p:nvPicPr>
        <p:blipFill>
          <a:blip r:embed="rId2"/>
          <a:stretch>
            <a:fillRect/>
          </a:stretch>
        </p:blipFill>
        <p:spPr>
          <a:xfrm>
            <a:off x="2755376" y="0"/>
            <a:ext cx="6681247" cy="6858000"/>
          </a:xfrm>
          <a:prstGeom prst="rect">
            <a:avLst/>
          </a:prstGeom>
        </p:spPr>
      </p:pic>
    </p:spTree>
    <p:extLst>
      <p:ext uri="{BB962C8B-B14F-4D97-AF65-F5344CB8AC3E}">
        <p14:creationId xmlns:p14="http://schemas.microsoft.com/office/powerpoint/2010/main" val="3763741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1C59E56-DA18-D12D-A08B-1910F2163EA6}"/>
              </a:ext>
            </a:extLst>
          </p:cNvPr>
          <p:cNvPicPr>
            <a:picLocks noChangeAspect="1"/>
          </p:cNvPicPr>
          <p:nvPr/>
        </p:nvPicPr>
        <p:blipFill>
          <a:blip r:embed="rId2"/>
          <a:stretch>
            <a:fillRect/>
          </a:stretch>
        </p:blipFill>
        <p:spPr>
          <a:xfrm>
            <a:off x="3386498" y="0"/>
            <a:ext cx="5419004" cy="6858000"/>
          </a:xfrm>
          <a:prstGeom prst="rect">
            <a:avLst/>
          </a:prstGeom>
        </p:spPr>
      </p:pic>
    </p:spTree>
    <p:extLst>
      <p:ext uri="{BB962C8B-B14F-4D97-AF65-F5344CB8AC3E}">
        <p14:creationId xmlns:p14="http://schemas.microsoft.com/office/powerpoint/2010/main" val="3574578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835C627-6348-2B3A-E5BD-624F72F8BDF9}"/>
              </a:ext>
            </a:extLst>
          </p:cNvPr>
          <p:cNvPicPr>
            <a:picLocks noChangeAspect="1"/>
          </p:cNvPicPr>
          <p:nvPr/>
        </p:nvPicPr>
        <p:blipFill>
          <a:blip r:embed="rId2"/>
          <a:stretch>
            <a:fillRect/>
          </a:stretch>
        </p:blipFill>
        <p:spPr>
          <a:xfrm>
            <a:off x="521208" y="558832"/>
            <a:ext cx="11300737" cy="4222908"/>
          </a:xfrm>
          <a:prstGeom prst="rect">
            <a:avLst/>
          </a:prstGeom>
        </p:spPr>
      </p:pic>
    </p:spTree>
    <p:extLst>
      <p:ext uri="{BB962C8B-B14F-4D97-AF65-F5344CB8AC3E}">
        <p14:creationId xmlns:p14="http://schemas.microsoft.com/office/powerpoint/2010/main" val="2416190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DEF2A8-84CA-1B66-BC44-17051BC64BF9}"/>
              </a:ext>
            </a:extLst>
          </p:cNvPr>
          <p:cNvSpPr>
            <a:spLocks noGrp="1"/>
          </p:cNvSpPr>
          <p:nvPr>
            <p:ph type="title"/>
          </p:nvPr>
        </p:nvSpPr>
        <p:spPr/>
        <p:txBody>
          <a:bodyPr/>
          <a:lstStyle/>
          <a:p>
            <a:pPr algn="ctr"/>
            <a:endParaRPr lang="fr-FR" dirty="0"/>
          </a:p>
        </p:txBody>
      </p:sp>
      <p:sp>
        <p:nvSpPr>
          <p:cNvPr id="3" name="Espace réservé du texte 2">
            <a:extLst>
              <a:ext uri="{FF2B5EF4-FFF2-40B4-BE49-F238E27FC236}">
                <a16:creationId xmlns:a16="http://schemas.microsoft.com/office/drawing/2014/main" id="{203452EF-6B3D-2298-2110-710F5FD95025}"/>
              </a:ext>
            </a:extLst>
          </p:cNvPr>
          <p:cNvSpPr>
            <a:spLocks noGrp="1"/>
          </p:cNvSpPr>
          <p:nvPr>
            <p:ph type="body" idx="1"/>
          </p:nvPr>
        </p:nvSpPr>
        <p:spPr/>
        <p:txBody>
          <a:bodyPr/>
          <a:lstStyle/>
          <a:p>
            <a:endParaRPr lang="fr-FR"/>
          </a:p>
        </p:txBody>
      </p:sp>
      <p:pic>
        <p:nvPicPr>
          <p:cNvPr id="8" name="Espace réservé du contenu 7">
            <a:extLst>
              <a:ext uri="{FF2B5EF4-FFF2-40B4-BE49-F238E27FC236}">
                <a16:creationId xmlns:a16="http://schemas.microsoft.com/office/drawing/2014/main" id="{E27E854C-867F-3BBD-A0E5-F108210BA6CF}"/>
              </a:ext>
            </a:extLst>
          </p:cNvPr>
          <p:cNvPicPr>
            <a:picLocks noGrp="1" noChangeAspect="1"/>
          </p:cNvPicPr>
          <p:nvPr>
            <p:ph sz="half" idx="2"/>
          </p:nvPr>
        </p:nvPicPr>
        <p:blipFill>
          <a:blip r:embed="rId2"/>
          <a:stretch>
            <a:fillRect/>
          </a:stretch>
        </p:blipFill>
        <p:spPr>
          <a:xfrm>
            <a:off x="678736" y="0"/>
            <a:ext cx="5237431" cy="6729573"/>
          </a:xfrm>
        </p:spPr>
      </p:pic>
      <p:sp>
        <p:nvSpPr>
          <p:cNvPr id="5" name="Espace réservé du texte 4">
            <a:extLst>
              <a:ext uri="{FF2B5EF4-FFF2-40B4-BE49-F238E27FC236}">
                <a16:creationId xmlns:a16="http://schemas.microsoft.com/office/drawing/2014/main" id="{4E2D99CF-C755-A013-7887-67E2BBADB319}"/>
              </a:ext>
            </a:extLst>
          </p:cNvPr>
          <p:cNvSpPr>
            <a:spLocks noGrp="1"/>
          </p:cNvSpPr>
          <p:nvPr>
            <p:ph type="body" sz="quarter" idx="3"/>
          </p:nvPr>
        </p:nvSpPr>
        <p:spPr/>
        <p:txBody>
          <a:bodyPr/>
          <a:lstStyle/>
          <a:p>
            <a:endParaRPr lang="fr-FR" dirty="0"/>
          </a:p>
        </p:txBody>
      </p:sp>
      <p:sp>
        <p:nvSpPr>
          <p:cNvPr id="6" name="Espace réservé du contenu 5">
            <a:extLst>
              <a:ext uri="{FF2B5EF4-FFF2-40B4-BE49-F238E27FC236}">
                <a16:creationId xmlns:a16="http://schemas.microsoft.com/office/drawing/2014/main" id="{7E56B5C4-FB21-8DCF-003B-A6A6F39B1FBF}"/>
              </a:ext>
            </a:extLst>
          </p:cNvPr>
          <p:cNvSpPr>
            <a:spLocks noGrp="1"/>
          </p:cNvSpPr>
          <p:nvPr>
            <p:ph sz="quarter" idx="4"/>
          </p:nvPr>
        </p:nvSpPr>
        <p:spPr/>
        <p:txBody>
          <a:bodyPr/>
          <a:lstStyle/>
          <a:p>
            <a:endParaRPr lang="fr-FR" dirty="0"/>
          </a:p>
        </p:txBody>
      </p:sp>
      <p:pic>
        <p:nvPicPr>
          <p:cNvPr id="10" name="Image 9">
            <a:extLst>
              <a:ext uri="{FF2B5EF4-FFF2-40B4-BE49-F238E27FC236}">
                <a16:creationId xmlns:a16="http://schemas.microsoft.com/office/drawing/2014/main" id="{E8D71EC0-997D-DF29-7FFA-95D344F3CE60}"/>
              </a:ext>
            </a:extLst>
          </p:cNvPr>
          <p:cNvPicPr>
            <a:picLocks noChangeAspect="1"/>
          </p:cNvPicPr>
          <p:nvPr/>
        </p:nvPicPr>
        <p:blipFill>
          <a:blip r:embed="rId3"/>
          <a:stretch>
            <a:fillRect/>
          </a:stretch>
        </p:blipFill>
        <p:spPr>
          <a:xfrm>
            <a:off x="5916167" y="82296"/>
            <a:ext cx="5436045" cy="6410579"/>
          </a:xfrm>
          <a:prstGeom prst="rect">
            <a:avLst/>
          </a:prstGeom>
        </p:spPr>
      </p:pic>
    </p:spTree>
    <p:extLst>
      <p:ext uri="{BB962C8B-B14F-4D97-AF65-F5344CB8AC3E}">
        <p14:creationId xmlns:p14="http://schemas.microsoft.com/office/powerpoint/2010/main" val="18219467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A52BF-2AC9-5D68-C31F-6C3C137FCEC9}"/>
              </a:ext>
            </a:extLst>
          </p:cNvPr>
          <p:cNvSpPr>
            <a:spLocks noGrp="1"/>
          </p:cNvSpPr>
          <p:nvPr>
            <p:ph type="title"/>
          </p:nvPr>
        </p:nvSpPr>
        <p:spPr/>
        <p:txBody>
          <a:bodyPr/>
          <a:lstStyle/>
          <a:p>
            <a:pPr algn="ctr"/>
            <a:r>
              <a:rPr lang="fr-FR" dirty="0"/>
              <a:t>Cancer du côlon Hors Tableau</a:t>
            </a:r>
          </a:p>
        </p:txBody>
      </p:sp>
      <p:pic>
        <p:nvPicPr>
          <p:cNvPr id="5" name="Espace réservé du contenu 4">
            <a:extLst>
              <a:ext uri="{FF2B5EF4-FFF2-40B4-BE49-F238E27FC236}">
                <a16:creationId xmlns:a16="http://schemas.microsoft.com/office/drawing/2014/main" id="{E7E667B4-6DCA-4900-74B7-1DF68238BA26}"/>
              </a:ext>
            </a:extLst>
          </p:cNvPr>
          <p:cNvPicPr>
            <a:picLocks noGrp="1" noChangeAspect="1"/>
          </p:cNvPicPr>
          <p:nvPr>
            <p:ph idx="1"/>
          </p:nvPr>
        </p:nvPicPr>
        <p:blipFill>
          <a:blip r:embed="rId3"/>
          <a:stretch>
            <a:fillRect/>
          </a:stretch>
        </p:blipFill>
        <p:spPr>
          <a:xfrm>
            <a:off x="3076153" y="2786687"/>
            <a:ext cx="6039693" cy="2429214"/>
          </a:xfrm>
        </p:spPr>
      </p:pic>
    </p:spTree>
    <p:extLst>
      <p:ext uri="{BB962C8B-B14F-4D97-AF65-F5344CB8AC3E}">
        <p14:creationId xmlns:p14="http://schemas.microsoft.com/office/powerpoint/2010/main" val="3676689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B1579E-0A6D-05DE-F379-60BCDDC4554B}"/>
              </a:ext>
            </a:extLst>
          </p:cNvPr>
          <p:cNvSpPr>
            <a:spLocks noGrp="1"/>
          </p:cNvSpPr>
          <p:nvPr>
            <p:ph type="title"/>
          </p:nvPr>
        </p:nvSpPr>
        <p:spPr/>
        <p:txBody>
          <a:bodyPr/>
          <a:lstStyle/>
          <a:p>
            <a:pPr algn="ctr"/>
            <a:r>
              <a:rPr lang="fr-FR" dirty="0"/>
              <a:t>Cancer du sein Hors Tableau</a:t>
            </a:r>
          </a:p>
        </p:txBody>
      </p:sp>
      <p:pic>
        <p:nvPicPr>
          <p:cNvPr id="5" name="Espace réservé du contenu 4">
            <a:extLst>
              <a:ext uri="{FF2B5EF4-FFF2-40B4-BE49-F238E27FC236}">
                <a16:creationId xmlns:a16="http://schemas.microsoft.com/office/drawing/2014/main" id="{7539EAB0-768F-E806-C94F-C80AEAE5B610}"/>
              </a:ext>
            </a:extLst>
          </p:cNvPr>
          <p:cNvPicPr>
            <a:picLocks noGrp="1" noChangeAspect="1"/>
          </p:cNvPicPr>
          <p:nvPr>
            <p:ph idx="1"/>
          </p:nvPr>
        </p:nvPicPr>
        <p:blipFill>
          <a:blip r:embed="rId3"/>
          <a:stretch>
            <a:fillRect/>
          </a:stretch>
        </p:blipFill>
        <p:spPr>
          <a:xfrm>
            <a:off x="2971364" y="2734292"/>
            <a:ext cx="6249272" cy="2534004"/>
          </a:xfrm>
        </p:spPr>
      </p:pic>
    </p:spTree>
    <p:extLst>
      <p:ext uri="{BB962C8B-B14F-4D97-AF65-F5344CB8AC3E}">
        <p14:creationId xmlns:p14="http://schemas.microsoft.com/office/powerpoint/2010/main" val="13913770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951A1D-4874-4FF4-9087-C65B46A236FD}"/>
              </a:ext>
            </a:extLst>
          </p:cNvPr>
          <p:cNvSpPr>
            <a:spLocks noGrp="1"/>
          </p:cNvSpPr>
          <p:nvPr>
            <p:ph type="title"/>
          </p:nvPr>
        </p:nvSpPr>
        <p:spPr/>
        <p:txBody>
          <a:bodyPr/>
          <a:lstStyle/>
          <a:p>
            <a:pPr algn="ctr"/>
            <a:r>
              <a:rPr lang="fr-FR" dirty="0"/>
              <a:t>BPCO Hors Tableau</a:t>
            </a:r>
          </a:p>
        </p:txBody>
      </p:sp>
      <p:pic>
        <p:nvPicPr>
          <p:cNvPr id="5" name="Espace réservé du contenu 4">
            <a:extLst>
              <a:ext uri="{FF2B5EF4-FFF2-40B4-BE49-F238E27FC236}">
                <a16:creationId xmlns:a16="http://schemas.microsoft.com/office/drawing/2014/main" id="{6A4550AB-4A69-E9DC-7AFC-2BF99C6312A1}"/>
              </a:ext>
            </a:extLst>
          </p:cNvPr>
          <p:cNvPicPr>
            <a:picLocks noGrp="1" noChangeAspect="1"/>
          </p:cNvPicPr>
          <p:nvPr>
            <p:ph idx="1"/>
          </p:nvPr>
        </p:nvPicPr>
        <p:blipFill>
          <a:blip r:embed="rId3"/>
          <a:stretch>
            <a:fillRect/>
          </a:stretch>
        </p:blipFill>
        <p:spPr>
          <a:xfrm>
            <a:off x="3109495" y="2848608"/>
            <a:ext cx="5973009" cy="2305372"/>
          </a:xfrm>
        </p:spPr>
      </p:pic>
    </p:spTree>
    <p:extLst>
      <p:ext uri="{BB962C8B-B14F-4D97-AF65-F5344CB8AC3E}">
        <p14:creationId xmlns:p14="http://schemas.microsoft.com/office/powerpoint/2010/main" val="72639315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2339</TotalTime>
  <Words>643</Words>
  <Application>Microsoft Office PowerPoint</Application>
  <PresentationFormat>Grand écran</PresentationFormat>
  <Paragraphs>76</Paragraphs>
  <Slides>22</Slides>
  <Notes>6</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22</vt:i4>
      </vt:variant>
    </vt:vector>
  </HeadingPairs>
  <TitlesOfParts>
    <vt:vector size="26" baseType="lpstr">
      <vt:lpstr>Arial</vt:lpstr>
      <vt:lpstr>Calibri</vt:lpstr>
      <vt:lpstr>Calibri Light</vt:lpstr>
      <vt:lpstr>Thème Office</vt:lpstr>
      <vt:lpstr>Présentation PowerPoint</vt:lpstr>
      <vt:lpstr>Présentation PowerPoint</vt:lpstr>
      <vt:lpstr>Présentation PowerPoint</vt:lpstr>
      <vt:lpstr>La déclaration de maladie professionnelle:</vt:lpstr>
      <vt:lpstr>L’instruction d’une déclaration de maladie professionnelle (DMP) par la caisse de sécurité sociale</vt:lpstr>
      <vt:lpstr>La consolidation: date de départ de l’indemnisation</vt:lpstr>
      <vt:lpstr>La CRA (commission recours amiable)  La CMRA (commission médicale recours amiable)</vt:lpstr>
      <vt:lpstr>Les refus de CRRMP que nous contestons au tribunal: refus côté professionnel</vt:lpstr>
      <vt:lpstr>La particularité des maladies de l’amiante: le FIVA (fond d’indemnisation des victimes de l’amiante)</vt:lpstr>
      <vt:lpstr>La Faute Inexcusable de l’Employeur</vt:lpstr>
      <vt:lpstr>Présentation PowerPoint</vt:lpstr>
      <vt:lpstr>Merci pour votre attention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Cancer du côlon Hors Tableau</vt:lpstr>
      <vt:lpstr>Cancer du sein Hors Tableau</vt:lpstr>
      <vt:lpstr>BPCO Hors Tableau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ADEVAT AMP</dc:creator>
  <cp:lastModifiedBy>ADEVAT AMP</cp:lastModifiedBy>
  <cp:revision>22</cp:revision>
  <dcterms:created xsi:type="dcterms:W3CDTF">2025-03-26T08:15:36Z</dcterms:created>
  <dcterms:modified xsi:type="dcterms:W3CDTF">2025-04-23T11:16:10Z</dcterms:modified>
</cp:coreProperties>
</file>