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9" r:id="rId2"/>
    <p:sldId id="272" r:id="rId3"/>
    <p:sldId id="275" r:id="rId4"/>
    <p:sldId id="282" r:id="rId5"/>
    <p:sldId id="276" r:id="rId6"/>
    <p:sldId id="269" r:id="rId7"/>
    <p:sldId id="368" r:id="rId8"/>
    <p:sldId id="271" r:id="rId9"/>
    <p:sldId id="365" r:id="rId10"/>
    <p:sldId id="367" r:id="rId11"/>
    <p:sldId id="369"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3300"/>
    <a:srgbClr val="49679D"/>
    <a:srgbClr val="CCECFF"/>
    <a:srgbClr val="33CCCC"/>
    <a:srgbClr val="D636AC"/>
    <a:srgbClr val="B854AA"/>
    <a:srgbClr val="CC3300"/>
    <a:srgbClr val="AF5D92"/>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7A42F3-FB04-4CE3-9A89-E489393B3F90}" v="92" dt="2025-04-26T06:53:24.57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64" autoAdjust="0"/>
    <p:restoredTop sz="97361" autoAdjust="0"/>
  </p:normalViewPr>
  <p:slideViewPr>
    <p:cSldViewPr>
      <p:cViewPr varScale="1">
        <p:scale>
          <a:sx n="64" d="100"/>
          <a:sy n="64" d="100"/>
        </p:scale>
        <p:origin x="1408"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abid, Riadhi (DP SQ MT) - AF" userId="c8dd9ba2-4003-4bf7-a92f-ca2878904026" providerId="ADAL" clId="{397A42F3-FB04-4CE3-9A89-E489393B3F90}"/>
    <pc:docChg chg="undo custSel addSld modSld">
      <pc:chgData name="Benabid, Riadhi (DP SQ MT) - AF" userId="c8dd9ba2-4003-4bf7-a92f-ca2878904026" providerId="ADAL" clId="{397A42F3-FB04-4CE3-9A89-E489393B3F90}" dt="2025-04-26T06:56:46.241" v="769" actId="14100"/>
      <pc:docMkLst>
        <pc:docMk/>
      </pc:docMkLst>
      <pc:sldChg chg="modSp">
        <pc:chgData name="Benabid, Riadhi (DP SQ MT) - AF" userId="c8dd9ba2-4003-4bf7-a92f-ca2878904026" providerId="ADAL" clId="{397A42F3-FB04-4CE3-9A89-E489393B3F90}" dt="2025-04-25T22:19:21.557" v="179" actId="20577"/>
        <pc:sldMkLst>
          <pc:docMk/>
          <pc:sldMk cId="0" sldId="269"/>
        </pc:sldMkLst>
        <pc:graphicFrameChg chg="mod">
          <ac:chgData name="Benabid, Riadhi (DP SQ MT) - AF" userId="c8dd9ba2-4003-4bf7-a92f-ca2878904026" providerId="ADAL" clId="{397A42F3-FB04-4CE3-9A89-E489393B3F90}" dt="2025-04-25T22:19:21.557" v="179" actId="20577"/>
          <ac:graphicFrameMkLst>
            <pc:docMk/>
            <pc:sldMk cId="0" sldId="269"/>
            <ac:graphicFrameMk id="4" creationId="{00000000-0000-0000-0000-000000000000}"/>
          </ac:graphicFrameMkLst>
        </pc:graphicFrameChg>
      </pc:sldChg>
      <pc:sldChg chg="addSp delSp modSp mod">
        <pc:chgData name="Benabid, Riadhi (DP SQ MT) - AF" userId="c8dd9ba2-4003-4bf7-a92f-ca2878904026" providerId="ADAL" clId="{397A42F3-FB04-4CE3-9A89-E489393B3F90}" dt="2025-04-26T06:43:17.309" v="570" actId="1076"/>
        <pc:sldMkLst>
          <pc:docMk/>
          <pc:sldMk cId="0" sldId="275"/>
        </pc:sldMkLst>
        <pc:spChg chg="add del mod">
          <ac:chgData name="Benabid, Riadhi (DP SQ MT) - AF" userId="c8dd9ba2-4003-4bf7-a92f-ca2878904026" providerId="ADAL" clId="{397A42F3-FB04-4CE3-9A89-E489393B3F90}" dt="2025-04-26T06:32:18.775" v="239" actId="478"/>
          <ac:spMkLst>
            <pc:docMk/>
            <pc:sldMk cId="0" sldId="275"/>
            <ac:spMk id="2" creationId="{1A25EF3A-A16E-ACBF-30BD-09B6101867DB}"/>
          </ac:spMkLst>
        </pc:spChg>
        <pc:spChg chg="mod">
          <ac:chgData name="Benabid, Riadhi (DP SQ MT) - AF" userId="c8dd9ba2-4003-4bf7-a92f-ca2878904026" providerId="ADAL" clId="{397A42F3-FB04-4CE3-9A89-E489393B3F90}" dt="2025-04-26T06:43:00.630" v="569" actId="115"/>
          <ac:spMkLst>
            <pc:docMk/>
            <pc:sldMk cId="0" sldId="275"/>
            <ac:spMk id="3" creationId="{00000000-0000-0000-0000-000000000000}"/>
          </ac:spMkLst>
        </pc:spChg>
        <pc:spChg chg="add mod">
          <ac:chgData name="Benabid, Riadhi (DP SQ MT) - AF" userId="c8dd9ba2-4003-4bf7-a92f-ca2878904026" providerId="ADAL" clId="{397A42F3-FB04-4CE3-9A89-E489393B3F90}" dt="2025-04-26T06:43:17.309" v="570" actId="1076"/>
          <ac:spMkLst>
            <pc:docMk/>
            <pc:sldMk cId="0" sldId="275"/>
            <ac:spMk id="4" creationId="{37F49391-609C-446A-D689-CFBDD0EEA1DD}"/>
          </ac:spMkLst>
        </pc:spChg>
      </pc:sldChg>
      <pc:sldChg chg="modSp">
        <pc:chgData name="Benabid, Riadhi (DP SQ MT) - AF" userId="c8dd9ba2-4003-4bf7-a92f-ca2878904026" providerId="ADAL" clId="{397A42F3-FB04-4CE3-9A89-E489393B3F90}" dt="2025-04-26T06:47:23.399" v="627" actId="20577"/>
        <pc:sldMkLst>
          <pc:docMk/>
          <pc:sldMk cId="0" sldId="276"/>
        </pc:sldMkLst>
        <pc:graphicFrameChg chg="mod">
          <ac:chgData name="Benabid, Riadhi (DP SQ MT) - AF" userId="c8dd9ba2-4003-4bf7-a92f-ca2878904026" providerId="ADAL" clId="{397A42F3-FB04-4CE3-9A89-E489393B3F90}" dt="2025-04-26T06:47:23.399" v="627" actId="20577"/>
          <ac:graphicFrameMkLst>
            <pc:docMk/>
            <pc:sldMk cId="0" sldId="276"/>
            <ac:graphicFrameMk id="8" creationId="{00000000-0000-0000-0000-000000000000}"/>
          </ac:graphicFrameMkLst>
        </pc:graphicFrameChg>
      </pc:sldChg>
      <pc:sldChg chg="modSp mod">
        <pc:chgData name="Benabid, Riadhi (DP SQ MT) - AF" userId="c8dd9ba2-4003-4bf7-a92f-ca2878904026" providerId="ADAL" clId="{397A42F3-FB04-4CE3-9A89-E489393B3F90}" dt="2025-04-25T21:56:19.456" v="1" actId="20577"/>
        <pc:sldMkLst>
          <pc:docMk/>
          <pc:sldMk cId="0" sldId="279"/>
        </pc:sldMkLst>
        <pc:spChg chg="mod">
          <ac:chgData name="Benabid, Riadhi (DP SQ MT) - AF" userId="c8dd9ba2-4003-4bf7-a92f-ca2878904026" providerId="ADAL" clId="{397A42F3-FB04-4CE3-9A89-E489393B3F90}" dt="2025-04-25T21:56:19.456" v="1" actId="20577"/>
          <ac:spMkLst>
            <pc:docMk/>
            <pc:sldMk cId="0" sldId="279"/>
            <ac:spMk id="2" creationId="{00000000-0000-0000-0000-000000000000}"/>
          </ac:spMkLst>
        </pc:spChg>
      </pc:sldChg>
      <pc:sldChg chg="modSp mod">
        <pc:chgData name="Benabid, Riadhi (DP SQ MT) - AF" userId="c8dd9ba2-4003-4bf7-a92f-ca2878904026" providerId="ADAL" clId="{397A42F3-FB04-4CE3-9A89-E489393B3F90}" dt="2025-04-26T06:46:07.792" v="597" actId="20577"/>
        <pc:sldMkLst>
          <pc:docMk/>
          <pc:sldMk cId="0" sldId="282"/>
        </pc:sldMkLst>
        <pc:spChg chg="mod">
          <ac:chgData name="Benabid, Riadhi (DP SQ MT) - AF" userId="c8dd9ba2-4003-4bf7-a92f-ca2878904026" providerId="ADAL" clId="{397A42F3-FB04-4CE3-9A89-E489393B3F90}" dt="2025-04-26T06:46:07.792" v="597" actId="20577"/>
          <ac:spMkLst>
            <pc:docMk/>
            <pc:sldMk cId="0" sldId="282"/>
            <ac:spMk id="3" creationId="{00000000-0000-0000-0000-000000000000}"/>
          </ac:spMkLst>
        </pc:spChg>
      </pc:sldChg>
      <pc:sldChg chg="modSp mod">
        <pc:chgData name="Benabid, Riadhi (DP SQ MT) - AF" userId="c8dd9ba2-4003-4bf7-a92f-ca2878904026" providerId="ADAL" clId="{397A42F3-FB04-4CE3-9A89-E489393B3F90}" dt="2025-04-26T06:53:08.742" v="710" actId="20577"/>
        <pc:sldMkLst>
          <pc:docMk/>
          <pc:sldMk cId="0" sldId="367"/>
        </pc:sldMkLst>
        <pc:spChg chg="mod">
          <ac:chgData name="Benabid, Riadhi (DP SQ MT) - AF" userId="c8dd9ba2-4003-4bf7-a92f-ca2878904026" providerId="ADAL" clId="{397A42F3-FB04-4CE3-9A89-E489393B3F90}" dt="2025-04-26T06:53:08.742" v="710" actId="20577"/>
          <ac:spMkLst>
            <pc:docMk/>
            <pc:sldMk cId="0" sldId="367"/>
            <ac:spMk id="3" creationId="{00000000-0000-0000-0000-000000000000}"/>
          </ac:spMkLst>
        </pc:spChg>
      </pc:sldChg>
      <pc:sldChg chg="addSp delSp modSp new mod setBg">
        <pc:chgData name="Benabid, Riadhi (DP SQ MT) - AF" userId="c8dd9ba2-4003-4bf7-a92f-ca2878904026" providerId="ADAL" clId="{397A42F3-FB04-4CE3-9A89-E489393B3F90}" dt="2025-04-26T06:56:46.241" v="769" actId="14100"/>
        <pc:sldMkLst>
          <pc:docMk/>
          <pc:sldMk cId="972418927" sldId="368"/>
        </pc:sldMkLst>
        <pc:spChg chg="add mod">
          <ac:chgData name="Benabid, Riadhi (DP SQ MT) - AF" userId="c8dd9ba2-4003-4bf7-a92f-ca2878904026" providerId="ADAL" clId="{397A42F3-FB04-4CE3-9A89-E489393B3F90}" dt="2025-04-26T06:56:37.229" v="768" actId="1037"/>
          <ac:spMkLst>
            <pc:docMk/>
            <pc:sldMk cId="972418927" sldId="368"/>
            <ac:spMk id="4" creationId="{A7339217-70A0-50F5-712B-05D8C0337613}"/>
          </ac:spMkLst>
        </pc:spChg>
        <pc:spChg chg="add del">
          <ac:chgData name="Benabid, Riadhi (DP SQ MT) - AF" userId="c8dd9ba2-4003-4bf7-a92f-ca2878904026" providerId="ADAL" clId="{397A42F3-FB04-4CE3-9A89-E489393B3F90}" dt="2025-04-26T06:54:26.870" v="741" actId="26606"/>
          <ac:spMkLst>
            <pc:docMk/>
            <pc:sldMk cId="972418927" sldId="368"/>
            <ac:spMk id="9" creationId="{D4771268-CB57-404A-9271-370EB28F6090}"/>
          </ac:spMkLst>
        </pc:spChg>
        <pc:spChg chg="add del">
          <ac:chgData name="Benabid, Riadhi (DP SQ MT) - AF" userId="c8dd9ba2-4003-4bf7-a92f-ca2878904026" providerId="ADAL" clId="{397A42F3-FB04-4CE3-9A89-E489393B3F90}" dt="2025-04-26T06:55:32.160" v="756" actId="26606"/>
          <ac:spMkLst>
            <pc:docMk/>
            <pc:sldMk cId="972418927" sldId="368"/>
            <ac:spMk id="14" creationId="{665DBBEF-238B-476B-96AB-8AAC3224ECEA}"/>
          </ac:spMkLst>
        </pc:spChg>
        <pc:spChg chg="add del">
          <ac:chgData name="Benabid, Riadhi (DP SQ MT) - AF" userId="c8dd9ba2-4003-4bf7-a92f-ca2878904026" providerId="ADAL" clId="{397A42F3-FB04-4CE3-9A89-E489393B3F90}" dt="2025-04-26T06:55:32.160" v="756" actId="26606"/>
          <ac:spMkLst>
            <pc:docMk/>
            <pc:sldMk cId="972418927" sldId="368"/>
            <ac:spMk id="16" creationId="{3FCFB1DE-0B7E-48CC-BA90-B2AB0889F9D6}"/>
          </ac:spMkLst>
        </pc:spChg>
        <pc:spChg chg="add">
          <ac:chgData name="Benabid, Riadhi (DP SQ MT) - AF" userId="c8dd9ba2-4003-4bf7-a92f-ca2878904026" providerId="ADAL" clId="{397A42F3-FB04-4CE3-9A89-E489393B3F90}" dt="2025-04-26T06:55:32.160" v="756" actId="26606"/>
          <ac:spMkLst>
            <pc:docMk/>
            <pc:sldMk cId="972418927" sldId="368"/>
            <ac:spMk id="21" creationId="{D12DDE76-C203-4047-9998-63900085B5E8}"/>
          </ac:spMkLst>
        </pc:spChg>
        <pc:picChg chg="add mod ord">
          <ac:chgData name="Benabid, Riadhi (DP SQ MT) - AF" userId="c8dd9ba2-4003-4bf7-a92f-ca2878904026" providerId="ADAL" clId="{397A42F3-FB04-4CE3-9A89-E489393B3F90}" dt="2025-04-26T06:56:46.241" v="769" actId="14100"/>
          <ac:picMkLst>
            <pc:docMk/>
            <pc:sldMk cId="972418927" sldId="368"/>
            <ac:picMk id="3" creationId="{0A99A275-099A-F184-C9E1-D193126AA345}"/>
          </ac:picMkLst>
        </pc:picChg>
      </pc:sldChg>
      <pc:sldChg chg="addSp delSp modSp new mod setBg">
        <pc:chgData name="Benabid, Riadhi (DP SQ MT) - AF" userId="c8dd9ba2-4003-4bf7-a92f-ca2878904026" providerId="ADAL" clId="{397A42F3-FB04-4CE3-9A89-E489393B3F90}" dt="2025-04-26T06:52:49.100" v="704" actId="255"/>
        <pc:sldMkLst>
          <pc:docMk/>
          <pc:sldMk cId="2425601041" sldId="369"/>
        </pc:sldMkLst>
        <pc:spChg chg="mod">
          <ac:chgData name="Benabid, Riadhi (DP SQ MT) - AF" userId="c8dd9ba2-4003-4bf7-a92f-ca2878904026" providerId="ADAL" clId="{397A42F3-FB04-4CE3-9A89-E489393B3F90}" dt="2025-04-26T06:52:49.100" v="704" actId="255"/>
          <ac:spMkLst>
            <pc:docMk/>
            <pc:sldMk cId="2425601041" sldId="369"/>
            <ac:spMk id="2" creationId="{3B506DA0-97EB-42C9-501F-F48676E44F19}"/>
          </ac:spMkLst>
        </pc:spChg>
        <pc:spChg chg="del mod">
          <ac:chgData name="Benabid, Riadhi (DP SQ MT) - AF" userId="c8dd9ba2-4003-4bf7-a92f-ca2878904026" providerId="ADAL" clId="{397A42F3-FB04-4CE3-9A89-E489393B3F90}" dt="2025-04-26T06:52:28.780" v="700" actId="478"/>
          <ac:spMkLst>
            <pc:docMk/>
            <pc:sldMk cId="2425601041" sldId="369"/>
            <ac:spMk id="3" creationId="{1E94D963-1F8E-C602-59B2-0EDE6442CE2B}"/>
          </ac:spMkLst>
        </pc:spChg>
        <pc:spChg chg="add del">
          <ac:chgData name="Benabid, Riadhi (DP SQ MT) - AF" userId="c8dd9ba2-4003-4bf7-a92f-ca2878904026" providerId="ADAL" clId="{397A42F3-FB04-4CE3-9A89-E489393B3F90}" dt="2025-04-26T06:52:36.033" v="702" actId="26606"/>
          <ac:spMkLst>
            <pc:docMk/>
            <pc:sldMk cId="2425601041" sldId="369"/>
            <ac:spMk id="7" creationId="{6F5A5072-7B47-4D32-B52A-4EBBF590B8A5}"/>
          </ac:spMkLst>
        </pc:spChg>
        <pc:spChg chg="add del">
          <ac:chgData name="Benabid, Riadhi (DP SQ MT) - AF" userId="c8dd9ba2-4003-4bf7-a92f-ca2878904026" providerId="ADAL" clId="{397A42F3-FB04-4CE3-9A89-E489393B3F90}" dt="2025-04-26T06:52:36.033" v="702" actId="26606"/>
          <ac:spMkLst>
            <pc:docMk/>
            <pc:sldMk cId="2425601041" sldId="369"/>
            <ac:spMk id="9" creationId="{9715DAF0-AE1B-46C9-8A6B-DB2AA05AB91D}"/>
          </ac:spMkLst>
        </pc:spChg>
        <pc:spChg chg="add del">
          <ac:chgData name="Benabid, Riadhi (DP SQ MT) - AF" userId="c8dd9ba2-4003-4bf7-a92f-ca2878904026" providerId="ADAL" clId="{397A42F3-FB04-4CE3-9A89-E489393B3F90}" dt="2025-04-26T06:52:36.033" v="702" actId="26606"/>
          <ac:spMkLst>
            <pc:docMk/>
            <pc:sldMk cId="2425601041" sldId="369"/>
            <ac:spMk id="11" creationId="{6016219D-510E-4184-9090-6D5578A87BD1}"/>
          </ac:spMkLst>
        </pc:spChg>
        <pc:spChg chg="add del">
          <ac:chgData name="Benabid, Riadhi (DP SQ MT) - AF" userId="c8dd9ba2-4003-4bf7-a92f-ca2878904026" providerId="ADAL" clId="{397A42F3-FB04-4CE3-9A89-E489393B3F90}" dt="2025-04-26T06:52:36.033" v="702" actId="26606"/>
          <ac:spMkLst>
            <pc:docMk/>
            <pc:sldMk cId="2425601041" sldId="369"/>
            <ac:spMk id="13" creationId="{AFF4A713-7B75-4B21-90D7-5AB19547C728}"/>
          </ac:spMkLst>
        </pc:spChg>
        <pc:spChg chg="add del">
          <ac:chgData name="Benabid, Riadhi (DP SQ MT) - AF" userId="c8dd9ba2-4003-4bf7-a92f-ca2878904026" providerId="ADAL" clId="{397A42F3-FB04-4CE3-9A89-E489393B3F90}" dt="2025-04-26T06:52:36.033" v="702" actId="26606"/>
          <ac:spMkLst>
            <pc:docMk/>
            <pc:sldMk cId="2425601041" sldId="369"/>
            <ac:spMk id="15" creationId="{DC631C0B-6DA6-4E57-8231-CE32B3434A7E}"/>
          </ac:spMkLst>
        </pc:spChg>
        <pc:spChg chg="add del">
          <ac:chgData name="Benabid, Riadhi (DP SQ MT) - AF" userId="c8dd9ba2-4003-4bf7-a92f-ca2878904026" providerId="ADAL" clId="{397A42F3-FB04-4CE3-9A89-E489393B3F90}" dt="2025-04-26T06:52:36.033" v="702" actId="26606"/>
          <ac:spMkLst>
            <pc:docMk/>
            <pc:sldMk cId="2425601041" sldId="369"/>
            <ac:spMk id="17" creationId="{C29501E6-A978-4A61-9689-9085AF97A53A}"/>
          </ac:spMkLst>
        </pc:spChg>
        <pc:spChg chg="add">
          <ac:chgData name="Benabid, Riadhi (DP SQ MT) - AF" userId="c8dd9ba2-4003-4bf7-a92f-ca2878904026" providerId="ADAL" clId="{397A42F3-FB04-4CE3-9A89-E489393B3F90}" dt="2025-04-26T06:52:36.049" v="703" actId="26606"/>
          <ac:spMkLst>
            <pc:docMk/>
            <pc:sldMk cId="2425601041" sldId="369"/>
            <ac:spMk id="19" creationId="{A3363022-C969-41E9-8EB2-E4C94908C1FA}"/>
          </ac:spMkLst>
        </pc:spChg>
        <pc:spChg chg="add">
          <ac:chgData name="Benabid, Riadhi (DP SQ MT) - AF" userId="c8dd9ba2-4003-4bf7-a92f-ca2878904026" providerId="ADAL" clId="{397A42F3-FB04-4CE3-9A89-E489393B3F90}" dt="2025-04-26T06:52:36.049" v="703" actId="26606"/>
          <ac:spMkLst>
            <pc:docMk/>
            <pc:sldMk cId="2425601041" sldId="369"/>
            <ac:spMk id="20" creationId="{8D1AD6B3-BE88-4CEB-BA17-790657CC4729}"/>
          </ac:spMkLst>
        </pc:spChg>
        <pc:grpChg chg="add">
          <ac:chgData name="Benabid, Riadhi (DP SQ MT) - AF" userId="c8dd9ba2-4003-4bf7-a92f-ca2878904026" providerId="ADAL" clId="{397A42F3-FB04-4CE3-9A89-E489393B3F90}" dt="2025-04-26T06:52:36.049" v="703" actId="26606"/>
          <ac:grpSpMkLst>
            <pc:docMk/>
            <pc:sldMk cId="2425601041" sldId="369"/>
            <ac:grpSpMk id="21" creationId="{89D1390B-7E13-4B4F-9CB2-391063412E54}"/>
          </ac:grpSpMkLst>
        </pc:grpChg>
        <pc:picChg chg="add">
          <ac:chgData name="Benabid, Riadhi (DP SQ MT) - AF" userId="c8dd9ba2-4003-4bf7-a92f-ca2878904026" providerId="ADAL" clId="{397A42F3-FB04-4CE3-9A89-E489393B3F90}" dt="2025-04-26T06:52:36.049" v="703" actId="26606"/>
          <ac:picMkLst>
            <pc:docMk/>
            <pc:sldMk cId="2425601041" sldId="369"/>
            <ac:picMk id="6" creationId="{CE57B85F-DBD9-6E43-E045-C987DFEFF2E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C50BE8-D49E-44A6-8537-45CB87852D5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97E29786-00B5-4794-B8B8-E0B5E4571664}">
      <dgm:prSet>
        <dgm:style>
          <a:lnRef idx="1">
            <a:schemeClr val="accent4"/>
          </a:lnRef>
          <a:fillRef idx="2">
            <a:schemeClr val="accent4"/>
          </a:fillRef>
          <a:effectRef idx="1">
            <a:schemeClr val="accent4"/>
          </a:effectRef>
          <a:fontRef idx="minor">
            <a:schemeClr val="dk1"/>
          </a:fontRef>
        </dgm:style>
      </dgm:prSet>
      <dgm:spPr>
        <a:ln/>
      </dgm:spPr>
      <dgm:t>
        <a:bodyPr/>
        <a:lstStyle/>
        <a:p>
          <a:pPr rtl="0"/>
          <a:r>
            <a:rPr lang="fr-FR" b="1" dirty="0">
              <a:solidFill>
                <a:schemeClr val="tx1"/>
              </a:solidFill>
            </a:rPr>
            <a:t>Quand envoyer le patient au médecin de travail ?</a:t>
          </a:r>
          <a:endParaRPr lang="fr-FR" dirty="0">
            <a:solidFill>
              <a:schemeClr val="tx1"/>
            </a:solidFill>
          </a:endParaRPr>
        </a:p>
      </dgm:t>
    </dgm:pt>
    <dgm:pt modelId="{08E9C6E8-DA55-4893-BD42-10AEF4E656FD}" type="parTrans" cxnId="{AA834BA1-94F5-4B47-A25F-4D9880825D12}">
      <dgm:prSet/>
      <dgm:spPr/>
      <dgm:t>
        <a:bodyPr/>
        <a:lstStyle/>
        <a:p>
          <a:endParaRPr lang="fr-FR"/>
        </a:p>
      </dgm:t>
    </dgm:pt>
    <dgm:pt modelId="{FEBF868B-27BB-44DF-81A5-F008E7CF0310}" type="sibTrans" cxnId="{AA834BA1-94F5-4B47-A25F-4D9880825D12}">
      <dgm:prSet/>
      <dgm:spPr/>
      <dgm:t>
        <a:bodyPr/>
        <a:lstStyle/>
        <a:p>
          <a:endParaRPr lang="fr-FR"/>
        </a:p>
      </dgm:t>
    </dgm:pt>
    <dgm:pt modelId="{5E02CB2A-F1E5-494C-BB86-0CF3B8927B79}">
      <dgm:prSet>
        <dgm:style>
          <a:lnRef idx="1">
            <a:schemeClr val="dk1"/>
          </a:lnRef>
          <a:fillRef idx="2">
            <a:schemeClr val="dk1"/>
          </a:fillRef>
          <a:effectRef idx="1">
            <a:schemeClr val="dk1"/>
          </a:effectRef>
          <a:fontRef idx="minor">
            <a:schemeClr val="dk1"/>
          </a:fontRef>
        </dgm:style>
      </dgm:prSet>
      <dgm:spPr>
        <a:ln/>
      </dgm:spPr>
      <dgm:t>
        <a:bodyPr/>
        <a:lstStyle/>
        <a:p>
          <a:pPr rtl="0"/>
          <a:r>
            <a:rPr lang="fr-FR" b="1" dirty="0">
              <a:solidFill>
                <a:schemeClr val="tx1"/>
              </a:solidFill>
            </a:rPr>
            <a:t>Comment déclarer une maladie professionnelle? </a:t>
          </a:r>
          <a:endParaRPr lang="fr-FR" dirty="0">
            <a:solidFill>
              <a:schemeClr val="tx1"/>
            </a:solidFill>
          </a:endParaRPr>
        </a:p>
      </dgm:t>
    </dgm:pt>
    <dgm:pt modelId="{C25FC8C6-550D-464A-A907-DCBBF0373BBD}" type="parTrans" cxnId="{2B72565B-C8FF-426F-A48A-CAB06BD8141A}">
      <dgm:prSet/>
      <dgm:spPr/>
      <dgm:t>
        <a:bodyPr/>
        <a:lstStyle/>
        <a:p>
          <a:endParaRPr lang="fr-FR"/>
        </a:p>
      </dgm:t>
    </dgm:pt>
    <dgm:pt modelId="{3691750B-B88D-4431-BF25-D77C3643F6BD}" type="sibTrans" cxnId="{2B72565B-C8FF-426F-A48A-CAB06BD8141A}">
      <dgm:prSet/>
      <dgm:spPr/>
      <dgm:t>
        <a:bodyPr/>
        <a:lstStyle/>
        <a:p>
          <a:endParaRPr lang="fr-FR"/>
        </a:p>
      </dgm:t>
    </dgm:pt>
    <dgm:pt modelId="{0932E5C0-63D2-487F-9EAF-B1F3917ECB09}">
      <dgm:prSet>
        <dgm:style>
          <a:lnRef idx="1">
            <a:schemeClr val="accent1"/>
          </a:lnRef>
          <a:fillRef idx="2">
            <a:schemeClr val="accent1"/>
          </a:fillRef>
          <a:effectRef idx="1">
            <a:schemeClr val="accent1"/>
          </a:effectRef>
          <a:fontRef idx="minor">
            <a:schemeClr val="dk1"/>
          </a:fontRef>
        </dgm:style>
      </dgm:prSet>
      <dgm:spPr>
        <a:ln/>
      </dgm:spPr>
      <dgm:t>
        <a:bodyPr/>
        <a:lstStyle/>
        <a:p>
          <a:pPr rtl="0"/>
          <a:r>
            <a:rPr lang="fr-FR" b="1" dirty="0">
              <a:solidFill>
                <a:schemeClr val="tx1"/>
              </a:solidFill>
            </a:rPr>
            <a:t> Quelles sont les conditions de réparation dans le régime général de la sécurité sociale?</a:t>
          </a:r>
          <a:endParaRPr lang="fr-FR" dirty="0">
            <a:solidFill>
              <a:schemeClr val="tx1"/>
            </a:solidFill>
          </a:endParaRPr>
        </a:p>
      </dgm:t>
    </dgm:pt>
    <dgm:pt modelId="{7EA0B9B8-9F46-4B04-8B40-8DCFDC43C1C9}" type="parTrans" cxnId="{206B0BBE-304F-480E-8D26-C1A1B41C6B03}">
      <dgm:prSet/>
      <dgm:spPr/>
      <dgm:t>
        <a:bodyPr/>
        <a:lstStyle/>
        <a:p>
          <a:endParaRPr lang="fr-FR"/>
        </a:p>
      </dgm:t>
    </dgm:pt>
    <dgm:pt modelId="{AFAE49EB-7D1D-4257-BF58-9DB589E67BF2}" type="sibTrans" cxnId="{206B0BBE-304F-480E-8D26-C1A1B41C6B03}">
      <dgm:prSet/>
      <dgm:spPr/>
      <dgm:t>
        <a:bodyPr/>
        <a:lstStyle/>
        <a:p>
          <a:endParaRPr lang="fr-FR"/>
        </a:p>
      </dgm:t>
    </dgm:pt>
    <dgm:pt modelId="{57BB4687-9BF2-4826-AB18-3893F477DAAA}">
      <dgm:prSet/>
      <dgm:spPr>
        <a:solidFill>
          <a:schemeClr val="accent2">
            <a:lumMod val="40000"/>
            <a:lumOff val="60000"/>
          </a:schemeClr>
        </a:solidFill>
        <a:ln>
          <a:solidFill>
            <a:srgbClr val="FF3300"/>
          </a:solidFill>
        </a:ln>
      </dgm:spPr>
      <dgm:t>
        <a:bodyPr/>
        <a:lstStyle/>
        <a:p>
          <a:pPr rtl="0"/>
          <a:r>
            <a:rPr lang="fr-FR" b="1" dirty="0">
              <a:solidFill>
                <a:schemeClr val="tx1"/>
              </a:solidFill>
            </a:rPr>
            <a:t>Que faire s’il manque un des critères des tableaux de MP ou affection hors tableau ? (Rôle des CRRMP)</a:t>
          </a:r>
          <a:endParaRPr lang="fr-FR" dirty="0">
            <a:solidFill>
              <a:schemeClr val="tx1"/>
            </a:solidFill>
          </a:endParaRPr>
        </a:p>
      </dgm:t>
    </dgm:pt>
    <dgm:pt modelId="{B72DE2F0-84B6-45E6-9B21-F5FEC5834EF3}" type="parTrans" cxnId="{6002FE28-FB03-42C2-89D8-25153344B1B7}">
      <dgm:prSet/>
      <dgm:spPr/>
      <dgm:t>
        <a:bodyPr/>
        <a:lstStyle/>
        <a:p>
          <a:endParaRPr lang="fr-FR"/>
        </a:p>
      </dgm:t>
    </dgm:pt>
    <dgm:pt modelId="{3E7DF06E-855B-4E24-BBB1-5563F17C8405}" type="sibTrans" cxnId="{6002FE28-FB03-42C2-89D8-25153344B1B7}">
      <dgm:prSet/>
      <dgm:spPr/>
      <dgm:t>
        <a:bodyPr/>
        <a:lstStyle/>
        <a:p>
          <a:endParaRPr lang="fr-FR"/>
        </a:p>
      </dgm:t>
    </dgm:pt>
    <dgm:pt modelId="{E5051069-D1A7-4A86-B5B0-96B9AFAB749C}" type="pres">
      <dgm:prSet presAssocID="{EFC50BE8-D49E-44A6-8537-45CB87852D54}" presName="linear" presStyleCnt="0">
        <dgm:presLayoutVars>
          <dgm:animLvl val="lvl"/>
          <dgm:resizeHandles val="exact"/>
        </dgm:presLayoutVars>
      </dgm:prSet>
      <dgm:spPr/>
    </dgm:pt>
    <dgm:pt modelId="{38CE8E01-601D-45CD-A325-E8BF9F5BE677}" type="pres">
      <dgm:prSet presAssocID="{97E29786-00B5-4794-B8B8-E0B5E4571664}" presName="parentText" presStyleLbl="node1" presStyleIdx="0" presStyleCnt="4">
        <dgm:presLayoutVars>
          <dgm:chMax val="0"/>
          <dgm:bulletEnabled val="1"/>
        </dgm:presLayoutVars>
      </dgm:prSet>
      <dgm:spPr/>
    </dgm:pt>
    <dgm:pt modelId="{F8034DED-55BF-47CF-9517-BD573FFAE191}" type="pres">
      <dgm:prSet presAssocID="{FEBF868B-27BB-44DF-81A5-F008E7CF0310}" presName="spacer" presStyleCnt="0"/>
      <dgm:spPr/>
    </dgm:pt>
    <dgm:pt modelId="{14051DF0-2D3E-43F6-8542-7ECCE8E60ACE}" type="pres">
      <dgm:prSet presAssocID="{5E02CB2A-F1E5-494C-BB86-0CF3B8927B79}" presName="parentText" presStyleLbl="node1" presStyleIdx="1" presStyleCnt="4" custLinFactY="-2264" custLinFactNeighborY="-100000">
        <dgm:presLayoutVars>
          <dgm:chMax val="0"/>
          <dgm:bulletEnabled val="1"/>
        </dgm:presLayoutVars>
      </dgm:prSet>
      <dgm:spPr/>
    </dgm:pt>
    <dgm:pt modelId="{E3D1EF39-40FC-4A65-B3DA-E6AD7717B5F3}" type="pres">
      <dgm:prSet presAssocID="{3691750B-B88D-4431-BF25-D77C3643F6BD}" presName="spacer" presStyleCnt="0"/>
      <dgm:spPr/>
    </dgm:pt>
    <dgm:pt modelId="{7A75246E-57DF-4A42-A407-A3CC840BB5BC}" type="pres">
      <dgm:prSet presAssocID="{0932E5C0-63D2-487F-9EAF-B1F3917ECB09}" presName="parentText" presStyleLbl="node1" presStyleIdx="2" presStyleCnt="4">
        <dgm:presLayoutVars>
          <dgm:chMax val="0"/>
          <dgm:bulletEnabled val="1"/>
        </dgm:presLayoutVars>
      </dgm:prSet>
      <dgm:spPr/>
    </dgm:pt>
    <dgm:pt modelId="{2976BD9A-A09F-4F3B-B0CA-2AF3CB976503}" type="pres">
      <dgm:prSet presAssocID="{AFAE49EB-7D1D-4257-BF58-9DB589E67BF2}" presName="spacer" presStyleCnt="0"/>
      <dgm:spPr/>
    </dgm:pt>
    <dgm:pt modelId="{7015CA49-222B-4D0F-B4DE-3BCC084DEEAD}" type="pres">
      <dgm:prSet presAssocID="{57BB4687-9BF2-4826-AB18-3893F477DAAA}" presName="parentText" presStyleLbl="node1" presStyleIdx="3" presStyleCnt="4">
        <dgm:presLayoutVars>
          <dgm:chMax val="0"/>
          <dgm:bulletEnabled val="1"/>
        </dgm:presLayoutVars>
      </dgm:prSet>
      <dgm:spPr/>
    </dgm:pt>
  </dgm:ptLst>
  <dgm:cxnLst>
    <dgm:cxn modelId="{6002FE28-FB03-42C2-89D8-25153344B1B7}" srcId="{EFC50BE8-D49E-44A6-8537-45CB87852D54}" destId="{57BB4687-9BF2-4826-AB18-3893F477DAAA}" srcOrd="3" destOrd="0" parTransId="{B72DE2F0-84B6-45E6-9B21-F5FEC5834EF3}" sibTransId="{3E7DF06E-855B-4E24-BBB1-5563F17C8405}"/>
    <dgm:cxn modelId="{2B72565B-C8FF-426F-A48A-CAB06BD8141A}" srcId="{EFC50BE8-D49E-44A6-8537-45CB87852D54}" destId="{5E02CB2A-F1E5-494C-BB86-0CF3B8927B79}" srcOrd="1" destOrd="0" parTransId="{C25FC8C6-550D-464A-A907-DCBBF0373BBD}" sibTransId="{3691750B-B88D-4431-BF25-D77C3643F6BD}"/>
    <dgm:cxn modelId="{33D4715F-9DCB-4B54-8C5B-FDF104C3C0A6}" type="presOf" srcId="{5E02CB2A-F1E5-494C-BB86-0CF3B8927B79}" destId="{14051DF0-2D3E-43F6-8542-7ECCE8E60ACE}" srcOrd="0" destOrd="0" presId="urn:microsoft.com/office/officeart/2005/8/layout/vList2"/>
    <dgm:cxn modelId="{F8B36542-82B7-4F55-954E-77B81BE0510D}" type="presOf" srcId="{0932E5C0-63D2-487F-9EAF-B1F3917ECB09}" destId="{7A75246E-57DF-4A42-A407-A3CC840BB5BC}" srcOrd="0" destOrd="0" presId="urn:microsoft.com/office/officeart/2005/8/layout/vList2"/>
    <dgm:cxn modelId="{0946B182-CCD2-4DF1-9F8A-0368898100F7}" type="presOf" srcId="{57BB4687-9BF2-4826-AB18-3893F477DAAA}" destId="{7015CA49-222B-4D0F-B4DE-3BCC084DEEAD}" srcOrd="0" destOrd="0" presId="urn:microsoft.com/office/officeart/2005/8/layout/vList2"/>
    <dgm:cxn modelId="{AA834BA1-94F5-4B47-A25F-4D9880825D12}" srcId="{EFC50BE8-D49E-44A6-8537-45CB87852D54}" destId="{97E29786-00B5-4794-B8B8-E0B5E4571664}" srcOrd="0" destOrd="0" parTransId="{08E9C6E8-DA55-4893-BD42-10AEF4E656FD}" sibTransId="{FEBF868B-27BB-44DF-81A5-F008E7CF0310}"/>
    <dgm:cxn modelId="{206B0BBE-304F-480E-8D26-C1A1B41C6B03}" srcId="{EFC50BE8-D49E-44A6-8537-45CB87852D54}" destId="{0932E5C0-63D2-487F-9EAF-B1F3917ECB09}" srcOrd="2" destOrd="0" parTransId="{7EA0B9B8-9F46-4B04-8B40-8DCFDC43C1C9}" sibTransId="{AFAE49EB-7D1D-4257-BF58-9DB589E67BF2}"/>
    <dgm:cxn modelId="{7ACB15D4-DFA0-44EF-8F4B-18C476B0645B}" type="presOf" srcId="{97E29786-00B5-4794-B8B8-E0B5E4571664}" destId="{38CE8E01-601D-45CD-A325-E8BF9F5BE677}" srcOrd="0" destOrd="0" presId="urn:microsoft.com/office/officeart/2005/8/layout/vList2"/>
    <dgm:cxn modelId="{ADC671F9-708D-4D2E-B583-73DED99E11D6}" type="presOf" srcId="{EFC50BE8-D49E-44A6-8537-45CB87852D54}" destId="{E5051069-D1A7-4A86-B5B0-96B9AFAB749C}" srcOrd="0" destOrd="0" presId="urn:microsoft.com/office/officeart/2005/8/layout/vList2"/>
    <dgm:cxn modelId="{C46E9ED0-72D4-476E-8C53-464180D2788B}" type="presParOf" srcId="{E5051069-D1A7-4A86-B5B0-96B9AFAB749C}" destId="{38CE8E01-601D-45CD-A325-E8BF9F5BE677}" srcOrd="0" destOrd="0" presId="urn:microsoft.com/office/officeart/2005/8/layout/vList2"/>
    <dgm:cxn modelId="{FF512C38-C04A-4B6D-A068-0E7CCD4BF7B1}" type="presParOf" srcId="{E5051069-D1A7-4A86-B5B0-96B9AFAB749C}" destId="{F8034DED-55BF-47CF-9517-BD573FFAE191}" srcOrd="1" destOrd="0" presId="urn:microsoft.com/office/officeart/2005/8/layout/vList2"/>
    <dgm:cxn modelId="{2D56C34C-7926-437E-B6B5-AE6801E6E237}" type="presParOf" srcId="{E5051069-D1A7-4A86-B5B0-96B9AFAB749C}" destId="{14051DF0-2D3E-43F6-8542-7ECCE8E60ACE}" srcOrd="2" destOrd="0" presId="urn:microsoft.com/office/officeart/2005/8/layout/vList2"/>
    <dgm:cxn modelId="{354E931F-2E09-411C-AB9A-76CF7F7F8380}" type="presParOf" srcId="{E5051069-D1A7-4A86-B5B0-96B9AFAB749C}" destId="{E3D1EF39-40FC-4A65-B3DA-E6AD7717B5F3}" srcOrd="3" destOrd="0" presId="urn:microsoft.com/office/officeart/2005/8/layout/vList2"/>
    <dgm:cxn modelId="{A0AABC32-19C8-46D5-A664-B86A949B43A3}" type="presParOf" srcId="{E5051069-D1A7-4A86-B5B0-96B9AFAB749C}" destId="{7A75246E-57DF-4A42-A407-A3CC840BB5BC}" srcOrd="4" destOrd="0" presId="urn:microsoft.com/office/officeart/2005/8/layout/vList2"/>
    <dgm:cxn modelId="{96DBFE71-211E-415D-85A9-ED2CDB268F8E}" type="presParOf" srcId="{E5051069-D1A7-4A86-B5B0-96B9AFAB749C}" destId="{2976BD9A-A09F-4F3B-B0CA-2AF3CB976503}" srcOrd="5" destOrd="0" presId="urn:microsoft.com/office/officeart/2005/8/layout/vList2"/>
    <dgm:cxn modelId="{A538A23B-9976-46A4-8A99-8C090C92A1D4}" type="presParOf" srcId="{E5051069-D1A7-4A86-B5B0-96B9AFAB749C}" destId="{7015CA49-222B-4D0F-B4DE-3BCC084DEEA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2701F2-6F09-46F3-A9B7-ABBD9300C08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90725840-9D08-4158-B6CE-A6C4E08E3E44}">
      <dgm:prSet phldrT="[Texte]" custT="1">
        <dgm:style>
          <a:lnRef idx="1">
            <a:schemeClr val="accent6"/>
          </a:lnRef>
          <a:fillRef idx="2">
            <a:schemeClr val="accent6"/>
          </a:fillRef>
          <a:effectRef idx="1">
            <a:schemeClr val="accent6"/>
          </a:effectRef>
          <a:fontRef idx="minor">
            <a:schemeClr val="dk1"/>
          </a:fontRef>
        </dgm:style>
      </dgm:prSet>
      <dgm:spPr/>
      <dgm:t>
        <a:bodyPr anchor="t"/>
        <a:lstStyle/>
        <a:p>
          <a:pPr algn="ctr"/>
          <a:r>
            <a:rPr lang="fr-FR" sz="2400" b="1" dirty="0">
              <a:solidFill>
                <a:schemeClr val="tx1"/>
              </a:solidFill>
            </a:rPr>
            <a:t>Qui déclare?</a:t>
          </a:r>
          <a:r>
            <a:rPr lang="fr-FR" sz="2400" dirty="0">
              <a:solidFill>
                <a:schemeClr val="tx1"/>
              </a:solidFill>
            </a:rPr>
            <a:t> </a:t>
          </a:r>
        </a:p>
        <a:p>
          <a:pPr algn="ctr"/>
          <a:endParaRPr lang="fr-FR" sz="2400" dirty="0">
            <a:solidFill>
              <a:schemeClr val="tx1"/>
            </a:solidFill>
          </a:endParaRPr>
        </a:p>
        <a:p>
          <a:pPr algn="ctr"/>
          <a:endParaRPr lang="fr-FR" sz="2400" dirty="0">
            <a:solidFill>
              <a:schemeClr val="tx1"/>
            </a:solidFill>
          </a:endParaRPr>
        </a:p>
        <a:p>
          <a:pPr algn="l"/>
          <a:r>
            <a:rPr lang="fr-FR" sz="1800" b="1" dirty="0">
              <a:solidFill>
                <a:srgbClr val="006699"/>
              </a:solidFill>
            </a:rPr>
            <a:t>L’assuré ou son ayant droit auprès de </a:t>
          </a:r>
        </a:p>
        <a:p>
          <a:pPr algn="l"/>
          <a:r>
            <a:rPr lang="fr-FR" sz="1800" b="1" dirty="0">
              <a:solidFill>
                <a:srgbClr val="006699"/>
              </a:solidFill>
            </a:rPr>
            <a:t>l’organisme auquel il est affilié </a:t>
          </a:r>
        </a:p>
      </dgm:t>
    </dgm:pt>
    <dgm:pt modelId="{46C904E7-05D7-42CF-958E-F69F67F643FD}" type="parTrans" cxnId="{7725ABFD-23E4-4DC1-AAB1-36D47557CACB}">
      <dgm:prSet/>
      <dgm:spPr/>
      <dgm:t>
        <a:bodyPr/>
        <a:lstStyle/>
        <a:p>
          <a:endParaRPr lang="fr-FR"/>
        </a:p>
      </dgm:t>
    </dgm:pt>
    <dgm:pt modelId="{6C9FC4DB-0E3E-4306-8726-76CC1CA6262A}" type="sibTrans" cxnId="{7725ABFD-23E4-4DC1-AAB1-36D47557CACB}">
      <dgm:prSet/>
      <dgm:spPr/>
      <dgm:t>
        <a:bodyPr/>
        <a:lstStyle/>
        <a:p>
          <a:endParaRPr lang="fr-FR"/>
        </a:p>
      </dgm:t>
    </dgm:pt>
    <dgm:pt modelId="{29A2E5EA-08EB-41A5-B107-A2E0D3CA8FE1}">
      <dgm:prSet custT="1">
        <dgm:style>
          <a:lnRef idx="1">
            <a:schemeClr val="accent3"/>
          </a:lnRef>
          <a:fillRef idx="2">
            <a:schemeClr val="accent3"/>
          </a:fillRef>
          <a:effectRef idx="1">
            <a:schemeClr val="accent3"/>
          </a:effectRef>
          <a:fontRef idx="minor">
            <a:schemeClr val="dk1"/>
          </a:fontRef>
        </dgm:style>
      </dgm:prSet>
      <dgm:spPr/>
      <dgm:t>
        <a:bodyPr anchor="t"/>
        <a:lstStyle/>
        <a:p>
          <a:pPr algn="ctr"/>
          <a:r>
            <a:rPr lang="fr-FR" sz="2000" b="1" dirty="0">
              <a:solidFill>
                <a:schemeClr val="tx1"/>
              </a:solidFill>
            </a:rPr>
            <a:t>Quels documents fournir?</a:t>
          </a:r>
        </a:p>
        <a:p>
          <a:pPr algn="ctr"/>
          <a:endParaRPr lang="fr-FR" sz="2000" b="1" dirty="0">
            <a:solidFill>
              <a:schemeClr val="tx1"/>
            </a:solidFill>
          </a:endParaRPr>
        </a:p>
        <a:p>
          <a:pPr algn="ctr"/>
          <a:endParaRPr lang="fr-FR" sz="2000" b="1" dirty="0">
            <a:solidFill>
              <a:schemeClr val="tx1"/>
            </a:solidFill>
          </a:endParaRPr>
        </a:p>
        <a:p>
          <a:pPr algn="l"/>
          <a:r>
            <a:rPr lang="fr-FR" sz="1800" b="1" dirty="0">
              <a:solidFill>
                <a:srgbClr val="006699"/>
              </a:solidFill>
            </a:rPr>
            <a:t>Certificat médical: </a:t>
          </a:r>
          <a:r>
            <a:rPr lang="fr-FR" sz="1800" b="1" dirty="0" err="1">
              <a:solidFill>
                <a:srgbClr val="006699"/>
              </a:solidFill>
            </a:rPr>
            <a:t>cerfa</a:t>
          </a:r>
          <a:r>
            <a:rPr lang="fr-FR" sz="1800" b="1" dirty="0">
              <a:solidFill>
                <a:srgbClr val="006699"/>
              </a:solidFill>
            </a:rPr>
            <a:t> n° 11138*03 ou papier libre</a:t>
          </a:r>
        </a:p>
        <a:p>
          <a:pPr algn="ctr"/>
          <a:endParaRPr lang="fr-FR" sz="1800" b="1" dirty="0">
            <a:solidFill>
              <a:srgbClr val="006699"/>
            </a:solidFill>
          </a:endParaRPr>
        </a:p>
        <a:p>
          <a:pPr algn="l"/>
          <a:r>
            <a:rPr lang="fr-FR" sz="1800" b="1" dirty="0">
              <a:solidFill>
                <a:srgbClr val="006699"/>
              </a:solidFill>
            </a:rPr>
            <a:t>Formulaire de déclaration :CERFA n°60-3950</a:t>
          </a:r>
        </a:p>
        <a:p>
          <a:pPr algn="ctr"/>
          <a:endParaRPr lang="fr-FR" sz="1800" b="1" dirty="0">
            <a:solidFill>
              <a:srgbClr val="006699"/>
            </a:solidFill>
          </a:endParaRPr>
        </a:p>
        <a:p>
          <a:pPr algn="l"/>
          <a:r>
            <a:rPr lang="fr-FR" sz="1800" b="1" dirty="0">
              <a:solidFill>
                <a:srgbClr val="006699"/>
              </a:solidFill>
            </a:rPr>
            <a:t>Assuré social (N° SS)</a:t>
          </a:r>
        </a:p>
        <a:p>
          <a:pPr algn="ctr"/>
          <a:endParaRPr lang="fr-FR" sz="1800" b="1" dirty="0">
            <a:solidFill>
              <a:srgbClr val="006699"/>
            </a:solidFill>
          </a:endParaRPr>
        </a:p>
        <a:p>
          <a:pPr algn="l"/>
          <a:r>
            <a:rPr lang="fr-FR" sz="1800" b="1" dirty="0">
              <a:solidFill>
                <a:srgbClr val="006699"/>
              </a:solidFill>
            </a:rPr>
            <a:t>Justificatifs de salaire des périodes d’exposition</a:t>
          </a:r>
          <a:endParaRPr lang="fr-FR" sz="1800" dirty="0">
            <a:solidFill>
              <a:srgbClr val="006699"/>
            </a:solidFill>
          </a:endParaRPr>
        </a:p>
      </dgm:t>
    </dgm:pt>
    <dgm:pt modelId="{910DA055-5CA5-4B4F-BA84-DB2B7C0FF25C}" type="parTrans" cxnId="{78D9F8E1-AB56-4EE2-A384-08448AD7A9B2}">
      <dgm:prSet/>
      <dgm:spPr/>
      <dgm:t>
        <a:bodyPr/>
        <a:lstStyle/>
        <a:p>
          <a:endParaRPr lang="fr-FR"/>
        </a:p>
      </dgm:t>
    </dgm:pt>
    <dgm:pt modelId="{4B44E71C-2483-4508-9306-D34C5761E268}" type="sibTrans" cxnId="{78D9F8E1-AB56-4EE2-A384-08448AD7A9B2}">
      <dgm:prSet/>
      <dgm:spPr/>
      <dgm:t>
        <a:bodyPr/>
        <a:lstStyle/>
        <a:p>
          <a:endParaRPr lang="fr-FR"/>
        </a:p>
      </dgm:t>
    </dgm:pt>
    <dgm:pt modelId="{6CA29F79-6163-4A27-B602-17F9510FBB7F}" type="pres">
      <dgm:prSet presAssocID="{872701F2-6F09-46F3-A9B7-ABBD9300C081}" presName="diagram" presStyleCnt="0">
        <dgm:presLayoutVars>
          <dgm:dir/>
          <dgm:resizeHandles val="exact"/>
        </dgm:presLayoutVars>
      </dgm:prSet>
      <dgm:spPr/>
    </dgm:pt>
    <dgm:pt modelId="{4F40C2BE-462E-4D16-8638-618E0C2597D1}" type="pres">
      <dgm:prSet presAssocID="{90725840-9D08-4158-B6CE-A6C4E08E3E44}" presName="node" presStyleLbl="node1" presStyleIdx="0" presStyleCnt="2" custFlipHor="1" custScaleX="43086" custScaleY="79078" custLinFactNeighborX="530" custLinFactNeighborY="-281">
        <dgm:presLayoutVars>
          <dgm:bulletEnabled val="1"/>
        </dgm:presLayoutVars>
      </dgm:prSet>
      <dgm:spPr/>
    </dgm:pt>
    <dgm:pt modelId="{14497DE9-1C9C-4E4F-A91E-543F99628133}" type="pres">
      <dgm:prSet presAssocID="{6C9FC4DB-0E3E-4306-8726-76CC1CA6262A}" presName="sibTrans" presStyleCnt="0"/>
      <dgm:spPr/>
    </dgm:pt>
    <dgm:pt modelId="{3A5CCEC3-1002-42FC-88F6-09DFB9F993F5}" type="pres">
      <dgm:prSet presAssocID="{29A2E5EA-08EB-41A5-B107-A2E0D3CA8FE1}" presName="node" presStyleLbl="node1" presStyleIdx="1" presStyleCnt="2" custScaleX="42029" custScaleY="78574" custLinFactNeighborX="258" custLinFactNeighborY="-281">
        <dgm:presLayoutVars>
          <dgm:bulletEnabled val="1"/>
        </dgm:presLayoutVars>
      </dgm:prSet>
      <dgm:spPr/>
    </dgm:pt>
  </dgm:ptLst>
  <dgm:cxnLst>
    <dgm:cxn modelId="{D13A4B3A-F5F3-45D6-BCCD-ED1399D252F0}" type="presOf" srcId="{90725840-9D08-4158-B6CE-A6C4E08E3E44}" destId="{4F40C2BE-462E-4D16-8638-618E0C2597D1}" srcOrd="0" destOrd="0" presId="urn:microsoft.com/office/officeart/2005/8/layout/default"/>
    <dgm:cxn modelId="{6CDE45C3-886F-42BC-9CF3-C1513D067434}" type="presOf" srcId="{29A2E5EA-08EB-41A5-B107-A2E0D3CA8FE1}" destId="{3A5CCEC3-1002-42FC-88F6-09DFB9F993F5}" srcOrd="0" destOrd="0" presId="urn:microsoft.com/office/officeart/2005/8/layout/default"/>
    <dgm:cxn modelId="{14A408DC-4654-4347-B058-6BD1072B096D}" type="presOf" srcId="{872701F2-6F09-46F3-A9B7-ABBD9300C081}" destId="{6CA29F79-6163-4A27-B602-17F9510FBB7F}" srcOrd="0" destOrd="0" presId="urn:microsoft.com/office/officeart/2005/8/layout/default"/>
    <dgm:cxn modelId="{78D9F8E1-AB56-4EE2-A384-08448AD7A9B2}" srcId="{872701F2-6F09-46F3-A9B7-ABBD9300C081}" destId="{29A2E5EA-08EB-41A5-B107-A2E0D3CA8FE1}" srcOrd="1" destOrd="0" parTransId="{910DA055-5CA5-4B4F-BA84-DB2B7C0FF25C}" sibTransId="{4B44E71C-2483-4508-9306-D34C5761E268}"/>
    <dgm:cxn modelId="{7725ABFD-23E4-4DC1-AAB1-36D47557CACB}" srcId="{872701F2-6F09-46F3-A9B7-ABBD9300C081}" destId="{90725840-9D08-4158-B6CE-A6C4E08E3E44}" srcOrd="0" destOrd="0" parTransId="{46C904E7-05D7-42CF-958E-F69F67F643FD}" sibTransId="{6C9FC4DB-0E3E-4306-8726-76CC1CA6262A}"/>
    <dgm:cxn modelId="{0A704397-7949-4234-A553-D33A12B33DC5}" type="presParOf" srcId="{6CA29F79-6163-4A27-B602-17F9510FBB7F}" destId="{4F40C2BE-462E-4D16-8638-618E0C2597D1}" srcOrd="0" destOrd="0" presId="urn:microsoft.com/office/officeart/2005/8/layout/default"/>
    <dgm:cxn modelId="{2069EDCA-6EB2-412D-94B4-FB72AE2C9C94}" type="presParOf" srcId="{6CA29F79-6163-4A27-B602-17F9510FBB7F}" destId="{14497DE9-1C9C-4E4F-A91E-543F99628133}" srcOrd="1" destOrd="0" presId="urn:microsoft.com/office/officeart/2005/8/layout/default"/>
    <dgm:cxn modelId="{3BD60AC3-E94E-4725-9F24-7284D9BCDAC4}" type="presParOf" srcId="{6CA29F79-6163-4A27-B602-17F9510FBB7F}" destId="{3A5CCEC3-1002-42FC-88F6-09DFB9F993F5}"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422974-8184-4D54-9EAE-0A68E2440751}" type="doc">
      <dgm:prSet loTypeId="urn:microsoft.com/office/officeart/2005/8/layout/process4" loCatId="list" qsTypeId="urn:microsoft.com/office/officeart/2005/8/quickstyle/3d2#1" qsCatId="3D" csTypeId="urn:microsoft.com/office/officeart/2005/8/colors/colorful1#5" csCatId="colorful" phldr="1"/>
      <dgm:spPr>
        <a:scene3d>
          <a:camera prst="orthographicFront"/>
          <a:lightRig rig="threePt" dir="t"/>
        </a:scene3d>
      </dgm:spPr>
      <dgm:t>
        <a:bodyPr/>
        <a:lstStyle/>
        <a:p>
          <a:endParaRPr lang="fr-FR"/>
        </a:p>
      </dgm:t>
    </dgm:pt>
    <dgm:pt modelId="{F45FFE00-9C08-4C6D-94BA-62C46BCF830B}">
      <dgm:prSet custT="1">
        <dgm:style>
          <a:lnRef idx="1">
            <a:schemeClr val="accent5"/>
          </a:lnRef>
          <a:fillRef idx="2">
            <a:schemeClr val="accent5"/>
          </a:fillRef>
          <a:effectRef idx="1">
            <a:schemeClr val="accent5"/>
          </a:effectRef>
          <a:fontRef idx="minor">
            <a:schemeClr val="dk1"/>
          </a:fontRef>
        </dgm:style>
      </dgm:prSet>
      <dgm:spPr>
        <a:ln w="19050"/>
      </dgm:spPr>
      <dgm:t>
        <a:bodyPr/>
        <a:lstStyle/>
        <a:p>
          <a:pPr algn="l" rtl="0"/>
          <a:r>
            <a:rPr lang="fr-FR" sz="1600" b="1" dirty="0">
              <a:solidFill>
                <a:srgbClr val="006699"/>
              </a:solidFill>
            </a:rPr>
            <a:t>VII) Quels sont les conditions de réparation dans le régime général de la sécurité sociale?</a:t>
          </a:r>
        </a:p>
      </dgm:t>
    </dgm:pt>
    <dgm:pt modelId="{310ADCBF-BF56-4FC3-B612-11D1DC356C7A}" type="parTrans" cxnId="{39B8F2D8-6511-4B46-B44F-E0E481196CCD}">
      <dgm:prSet/>
      <dgm:spPr/>
      <dgm:t>
        <a:bodyPr/>
        <a:lstStyle/>
        <a:p>
          <a:pPr algn="l"/>
          <a:endParaRPr lang="fr-FR" sz="1600" b="1">
            <a:solidFill>
              <a:srgbClr val="006699"/>
            </a:solidFill>
          </a:endParaRPr>
        </a:p>
      </dgm:t>
    </dgm:pt>
    <dgm:pt modelId="{CDD56EE9-3DD9-4FC3-B700-28C2CAA7595C}" type="sibTrans" cxnId="{39B8F2D8-6511-4B46-B44F-E0E481196CCD}">
      <dgm:prSet/>
      <dgm:spPr/>
      <dgm:t>
        <a:bodyPr/>
        <a:lstStyle/>
        <a:p>
          <a:pPr algn="l"/>
          <a:endParaRPr lang="fr-FR" sz="1600" b="1">
            <a:solidFill>
              <a:srgbClr val="006699"/>
            </a:solidFill>
          </a:endParaRPr>
        </a:p>
      </dgm:t>
    </dgm:pt>
    <dgm:pt modelId="{C662A525-9896-46F5-BE8E-8C646B3B15F9}">
      <dgm:prSet custT="1">
        <dgm:style>
          <a:lnRef idx="1">
            <a:schemeClr val="accent6"/>
          </a:lnRef>
          <a:fillRef idx="2">
            <a:schemeClr val="accent6"/>
          </a:fillRef>
          <a:effectRef idx="1">
            <a:schemeClr val="accent6"/>
          </a:effectRef>
          <a:fontRef idx="minor">
            <a:schemeClr val="dk1"/>
          </a:fontRef>
        </dgm:style>
      </dgm:prSet>
      <dgm:spPr>
        <a:scene3d>
          <a:camera prst="orthographicFront"/>
          <a:lightRig rig="threePt" dir="t"/>
        </a:scene3d>
        <a:sp3d>
          <a:bevelT/>
        </a:sp3d>
      </dgm:spPr>
      <dgm:t>
        <a:bodyPr/>
        <a:lstStyle/>
        <a:p>
          <a:pPr algn="l" rtl="0"/>
          <a:r>
            <a:rPr lang="fr-FR" sz="1600" b="1" dirty="0">
              <a:solidFill>
                <a:srgbClr val="006699"/>
              </a:solidFill>
            </a:rPr>
            <a:t>Etre salarié du RGSS au moment de l’exposition</a:t>
          </a:r>
        </a:p>
      </dgm:t>
    </dgm:pt>
    <dgm:pt modelId="{703BCD5C-B115-4B2F-8A33-616BAF89E59E}" type="parTrans" cxnId="{EDFF3F06-BFA0-4EC6-94DA-EDD739C1FE17}">
      <dgm:prSet/>
      <dgm:spPr/>
      <dgm:t>
        <a:bodyPr/>
        <a:lstStyle/>
        <a:p>
          <a:pPr algn="l"/>
          <a:endParaRPr lang="fr-FR" sz="1600" b="1">
            <a:solidFill>
              <a:srgbClr val="006699"/>
            </a:solidFill>
          </a:endParaRPr>
        </a:p>
      </dgm:t>
    </dgm:pt>
    <dgm:pt modelId="{B119530B-A2F6-40A3-A719-DCEEFC217306}" type="sibTrans" cxnId="{EDFF3F06-BFA0-4EC6-94DA-EDD739C1FE17}">
      <dgm:prSet/>
      <dgm:spPr/>
      <dgm:t>
        <a:bodyPr/>
        <a:lstStyle/>
        <a:p>
          <a:pPr algn="l"/>
          <a:endParaRPr lang="fr-FR" sz="1600" b="1">
            <a:solidFill>
              <a:srgbClr val="006699"/>
            </a:solidFill>
          </a:endParaRPr>
        </a:p>
      </dgm:t>
    </dgm:pt>
    <dgm:pt modelId="{9E04D4D8-A9C9-458D-AB12-CCD20026A587}">
      <dgm:prSet custT="1">
        <dgm:style>
          <a:lnRef idx="1">
            <a:schemeClr val="accent3"/>
          </a:lnRef>
          <a:fillRef idx="2">
            <a:schemeClr val="accent3"/>
          </a:fillRef>
          <a:effectRef idx="1">
            <a:schemeClr val="accent3"/>
          </a:effectRef>
          <a:fontRef idx="minor">
            <a:schemeClr val="dk1"/>
          </a:fontRef>
        </dgm:style>
      </dgm:prSet>
      <dgm:spPr>
        <a:scene3d>
          <a:camera prst="orthographicFront"/>
          <a:lightRig rig="threePt" dir="t"/>
        </a:scene3d>
        <a:sp3d>
          <a:bevelT/>
        </a:sp3d>
      </dgm:spPr>
      <dgm:t>
        <a:bodyPr/>
        <a:lstStyle/>
        <a:p>
          <a:pPr algn="l" rtl="0"/>
          <a:r>
            <a:rPr lang="fr-FR" sz="1600" b="1" dirty="0">
              <a:solidFill>
                <a:srgbClr val="006699"/>
              </a:solidFill>
            </a:rPr>
            <a:t>Mention de la maladie dans un tableau</a:t>
          </a:r>
        </a:p>
      </dgm:t>
    </dgm:pt>
    <dgm:pt modelId="{027B11C7-DB06-44E9-A0E0-57661909A829}" type="parTrans" cxnId="{04A85841-5033-4DD3-9847-199E2649EA63}">
      <dgm:prSet/>
      <dgm:spPr/>
      <dgm:t>
        <a:bodyPr/>
        <a:lstStyle/>
        <a:p>
          <a:pPr algn="l"/>
          <a:endParaRPr lang="fr-FR" sz="1600" b="1">
            <a:solidFill>
              <a:srgbClr val="006699"/>
            </a:solidFill>
          </a:endParaRPr>
        </a:p>
      </dgm:t>
    </dgm:pt>
    <dgm:pt modelId="{8DCF70ED-A0A6-44A2-B8CC-CFC45177FBC5}" type="sibTrans" cxnId="{04A85841-5033-4DD3-9847-199E2649EA63}">
      <dgm:prSet/>
      <dgm:spPr/>
      <dgm:t>
        <a:bodyPr/>
        <a:lstStyle/>
        <a:p>
          <a:pPr algn="l"/>
          <a:endParaRPr lang="fr-FR" sz="1600" b="1">
            <a:solidFill>
              <a:srgbClr val="006699"/>
            </a:solidFill>
          </a:endParaRPr>
        </a:p>
      </dgm:t>
    </dgm:pt>
    <dgm:pt modelId="{F422F7CA-3E20-40E4-B56D-219D501EAA02}">
      <dgm:prSet custT="1">
        <dgm:style>
          <a:lnRef idx="1">
            <a:schemeClr val="accent2"/>
          </a:lnRef>
          <a:fillRef idx="2">
            <a:schemeClr val="accent2"/>
          </a:fillRef>
          <a:effectRef idx="1">
            <a:schemeClr val="accent2"/>
          </a:effectRef>
          <a:fontRef idx="minor">
            <a:schemeClr val="dk1"/>
          </a:fontRef>
        </dgm:style>
      </dgm:prSet>
      <dgm:spPr>
        <a:scene3d>
          <a:camera prst="orthographicFront"/>
          <a:lightRig rig="threePt" dir="t"/>
        </a:scene3d>
        <a:sp3d>
          <a:bevelT/>
        </a:sp3d>
      </dgm:spPr>
      <dgm:t>
        <a:bodyPr/>
        <a:lstStyle/>
        <a:p>
          <a:pPr algn="l" rtl="0"/>
          <a:r>
            <a:rPr lang="fr-FR" sz="1600" b="1" dirty="0">
              <a:solidFill>
                <a:srgbClr val="006699"/>
              </a:solidFill>
            </a:rPr>
            <a:t>Respect du délai de prise en charge</a:t>
          </a:r>
        </a:p>
      </dgm:t>
    </dgm:pt>
    <dgm:pt modelId="{577D2221-4CF8-4129-8A1C-242711834889}" type="parTrans" cxnId="{2EF2596A-F6BB-4AA4-9EC7-F6541984345F}">
      <dgm:prSet/>
      <dgm:spPr/>
      <dgm:t>
        <a:bodyPr/>
        <a:lstStyle/>
        <a:p>
          <a:pPr algn="l"/>
          <a:endParaRPr lang="fr-FR" sz="1600" b="1">
            <a:solidFill>
              <a:srgbClr val="006699"/>
            </a:solidFill>
          </a:endParaRPr>
        </a:p>
      </dgm:t>
    </dgm:pt>
    <dgm:pt modelId="{D63AD522-46DF-4D9C-9A11-EFBA30753258}" type="sibTrans" cxnId="{2EF2596A-F6BB-4AA4-9EC7-F6541984345F}">
      <dgm:prSet/>
      <dgm:spPr/>
      <dgm:t>
        <a:bodyPr/>
        <a:lstStyle/>
        <a:p>
          <a:pPr algn="l"/>
          <a:endParaRPr lang="fr-FR" sz="1600" b="1">
            <a:solidFill>
              <a:srgbClr val="006699"/>
            </a:solidFill>
          </a:endParaRPr>
        </a:p>
      </dgm:t>
    </dgm:pt>
    <dgm:pt modelId="{236F84F9-8666-4D07-BDF3-5A1D953B7ADE}">
      <dgm:prSet custT="1">
        <dgm:style>
          <a:lnRef idx="1">
            <a:schemeClr val="accent1"/>
          </a:lnRef>
          <a:fillRef idx="2">
            <a:schemeClr val="accent1"/>
          </a:fillRef>
          <a:effectRef idx="1">
            <a:schemeClr val="accent1"/>
          </a:effectRef>
          <a:fontRef idx="minor">
            <a:schemeClr val="dk1"/>
          </a:fontRef>
        </dgm:style>
      </dgm:prSet>
      <dgm:spPr>
        <a:scene3d>
          <a:camera prst="orthographicFront"/>
          <a:lightRig rig="threePt" dir="t"/>
        </a:scene3d>
        <a:sp3d>
          <a:bevelT/>
        </a:sp3d>
      </dgm:spPr>
      <dgm:t>
        <a:bodyPr/>
        <a:lstStyle/>
        <a:p>
          <a:pPr algn="l" rtl="0"/>
          <a:r>
            <a:rPr lang="fr-FR" sz="1600" b="1" dirty="0">
              <a:solidFill>
                <a:srgbClr val="006699"/>
              </a:solidFill>
            </a:rPr>
            <a:t>Emploi dans la liste de travaux ( si liste limitative)</a:t>
          </a:r>
        </a:p>
      </dgm:t>
    </dgm:pt>
    <dgm:pt modelId="{E25A68EB-66F0-41E5-A99A-D99BE31BC309}" type="parTrans" cxnId="{F6F18310-7317-4B3D-9E5D-7012FC18B126}">
      <dgm:prSet/>
      <dgm:spPr/>
      <dgm:t>
        <a:bodyPr/>
        <a:lstStyle/>
        <a:p>
          <a:pPr algn="l"/>
          <a:endParaRPr lang="fr-FR" sz="1600" b="1">
            <a:solidFill>
              <a:srgbClr val="006699"/>
            </a:solidFill>
          </a:endParaRPr>
        </a:p>
      </dgm:t>
    </dgm:pt>
    <dgm:pt modelId="{0E11896F-94BB-4266-8864-AE5E66723707}" type="sibTrans" cxnId="{F6F18310-7317-4B3D-9E5D-7012FC18B126}">
      <dgm:prSet/>
      <dgm:spPr/>
      <dgm:t>
        <a:bodyPr/>
        <a:lstStyle/>
        <a:p>
          <a:pPr algn="l"/>
          <a:endParaRPr lang="fr-FR" sz="1600" b="1">
            <a:solidFill>
              <a:srgbClr val="006699"/>
            </a:solidFill>
          </a:endParaRPr>
        </a:p>
      </dgm:t>
    </dgm:pt>
    <dgm:pt modelId="{828350EE-6618-465D-AFB2-4FEA4E168372}">
      <dgm:prSet custT="1">
        <dgm:style>
          <a:lnRef idx="1">
            <a:schemeClr val="accent6"/>
          </a:lnRef>
          <a:fillRef idx="2">
            <a:schemeClr val="accent6"/>
          </a:fillRef>
          <a:effectRef idx="1">
            <a:schemeClr val="accent6"/>
          </a:effectRef>
          <a:fontRef idx="minor">
            <a:schemeClr val="dk1"/>
          </a:fontRef>
        </dgm:style>
      </dgm:prSet>
      <dgm:spPr>
        <a:scene3d>
          <a:camera prst="orthographicFront"/>
          <a:lightRig rig="threePt" dir="t"/>
        </a:scene3d>
        <a:sp3d>
          <a:bevelT/>
        </a:sp3d>
      </dgm:spPr>
      <dgm:t>
        <a:bodyPr/>
        <a:lstStyle/>
        <a:p>
          <a:pPr algn="l" rtl="0"/>
          <a:r>
            <a:rPr lang="fr-FR" sz="1600" b="1" dirty="0">
              <a:solidFill>
                <a:srgbClr val="006699"/>
              </a:solidFill>
            </a:rPr>
            <a:t>Durée minimale d’exposition ( pour certains tableaux)</a:t>
          </a:r>
        </a:p>
      </dgm:t>
    </dgm:pt>
    <dgm:pt modelId="{E5DE14D9-1F96-4C34-9019-43DB22592E7B}" type="parTrans" cxnId="{EA446323-AD69-46CB-8EB1-431AF88AA99C}">
      <dgm:prSet/>
      <dgm:spPr/>
      <dgm:t>
        <a:bodyPr/>
        <a:lstStyle/>
        <a:p>
          <a:pPr algn="l"/>
          <a:endParaRPr lang="fr-FR" sz="1600" b="1">
            <a:solidFill>
              <a:srgbClr val="006699"/>
            </a:solidFill>
          </a:endParaRPr>
        </a:p>
      </dgm:t>
    </dgm:pt>
    <dgm:pt modelId="{7FF90F93-9FE2-45A3-8EB7-2B658AFC4A91}" type="sibTrans" cxnId="{EA446323-AD69-46CB-8EB1-431AF88AA99C}">
      <dgm:prSet/>
      <dgm:spPr/>
      <dgm:t>
        <a:bodyPr/>
        <a:lstStyle/>
        <a:p>
          <a:pPr algn="l"/>
          <a:endParaRPr lang="fr-FR" sz="1600" b="1">
            <a:solidFill>
              <a:srgbClr val="006699"/>
            </a:solidFill>
          </a:endParaRPr>
        </a:p>
      </dgm:t>
    </dgm:pt>
    <dgm:pt modelId="{3F8FE37F-F9E9-4EC9-8879-0B2E45B63F9D}">
      <dgm:prSet custT="1">
        <dgm:style>
          <a:lnRef idx="1">
            <a:schemeClr val="accent5"/>
          </a:lnRef>
          <a:fillRef idx="2">
            <a:schemeClr val="accent5"/>
          </a:fillRef>
          <a:effectRef idx="1">
            <a:schemeClr val="accent5"/>
          </a:effectRef>
          <a:fontRef idx="minor">
            <a:schemeClr val="dk1"/>
          </a:fontRef>
        </dgm:style>
      </dgm:prSet>
      <dgm:spPr>
        <a:scene3d>
          <a:camera prst="orthographicFront"/>
          <a:lightRig rig="threePt" dir="t"/>
        </a:scene3d>
        <a:sp3d>
          <a:bevelT/>
        </a:sp3d>
      </dgm:spPr>
      <dgm:t>
        <a:bodyPr/>
        <a:lstStyle/>
        <a:p>
          <a:pPr algn="l" rtl="0"/>
          <a:r>
            <a:rPr lang="fr-FR" sz="1600" b="1" dirty="0">
              <a:solidFill>
                <a:srgbClr val="006699"/>
              </a:solidFill>
            </a:rPr>
            <a:t>Validation du médecin conseil</a:t>
          </a:r>
        </a:p>
      </dgm:t>
    </dgm:pt>
    <dgm:pt modelId="{30FE82A4-CABF-48F8-BDCF-EA3437B68941}" type="parTrans" cxnId="{71B3BD75-5BCE-4B68-9187-E7C9AD9B3960}">
      <dgm:prSet/>
      <dgm:spPr/>
      <dgm:t>
        <a:bodyPr/>
        <a:lstStyle/>
        <a:p>
          <a:pPr algn="l"/>
          <a:endParaRPr lang="fr-FR" sz="1600" b="1">
            <a:solidFill>
              <a:srgbClr val="006699"/>
            </a:solidFill>
          </a:endParaRPr>
        </a:p>
      </dgm:t>
    </dgm:pt>
    <dgm:pt modelId="{ACE16536-8C3D-42C5-A2C6-66E9F967540F}" type="sibTrans" cxnId="{71B3BD75-5BCE-4B68-9187-E7C9AD9B3960}">
      <dgm:prSet/>
      <dgm:spPr/>
      <dgm:t>
        <a:bodyPr/>
        <a:lstStyle/>
        <a:p>
          <a:pPr algn="l"/>
          <a:endParaRPr lang="fr-FR" sz="1600" b="1">
            <a:solidFill>
              <a:srgbClr val="006699"/>
            </a:solidFill>
          </a:endParaRPr>
        </a:p>
      </dgm:t>
    </dgm:pt>
    <dgm:pt modelId="{DA8D7DDE-8AA9-4C89-BB91-8DF7B4E1A102}">
      <dgm:prSet custT="1">
        <dgm:style>
          <a:lnRef idx="1">
            <a:schemeClr val="accent4"/>
          </a:lnRef>
          <a:fillRef idx="2">
            <a:schemeClr val="accent4"/>
          </a:fillRef>
          <a:effectRef idx="1">
            <a:schemeClr val="accent4"/>
          </a:effectRef>
          <a:fontRef idx="minor">
            <a:schemeClr val="dk1"/>
          </a:fontRef>
        </dgm:style>
      </dgm:prSet>
      <dgm:spPr>
        <a:scene3d>
          <a:camera prst="orthographicFront"/>
          <a:lightRig rig="threePt" dir="t"/>
        </a:scene3d>
        <a:sp3d>
          <a:bevelT/>
        </a:sp3d>
      </dgm:spPr>
      <dgm:t>
        <a:bodyPr/>
        <a:lstStyle/>
        <a:p>
          <a:pPr algn="l" rtl="0"/>
          <a:r>
            <a:rPr lang="fr-FR" sz="1600" b="1" dirty="0">
              <a:solidFill>
                <a:srgbClr val="006699"/>
              </a:solidFill>
            </a:rPr>
            <a:t>Confirmation de l’exposition ( enquête de la sécurité sociale)</a:t>
          </a:r>
        </a:p>
      </dgm:t>
    </dgm:pt>
    <dgm:pt modelId="{17002AE2-3DC4-4F3E-B9FE-1F463C1923AA}" type="parTrans" cxnId="{C2BDBF12-01E6-473F-A476-B1B805E33398}">
      <dgm:prSet/>
      <dgm:spPr/>
      <dgm:t>
        <a:bodyPr/>
        <a:lstStyle/>
        <a:p>
          <a:pPr algn="l"/>
          <a:endParaRPr lang="fr-FR" sz="1600" b="1">
            <a:solidFill>
              <a:srgbClr val="006699"/>
            </a:solidFill>
          </a:endParaRPr>
        </a:p>
      </dgm:t>
    </dgm:pt>
    <dgm:pt modelId="{C748403B-8006-4CAA-99EB-24732BC24683}" type="sibTrans" cxnId="{C2BDBF12-01E6-473F-A476-B1B805E33398}">
      <dgm:prSet/>
      <dgm:spPr/>
      <dgm:t>
        <a:bodyPr/>
        <a:lstStyle/>
        <a:p>
          <a:pPr algn="l"/>
          <a:endParaRPr lang="fr-FR" sz="1600" b="1">
            <a:solidFill>
              <a:srgbClr val="006699"/>
            </a:solidFill>
          </a:endParaRPr>
        </a:p>
      </dgm:t>
    </dgm:pt>
    <dgm:pt modelId="{B1D7557E-CFAE-4533-9075-E113A48C311A}">
      <dgm:prSet custT="1">
        <dgm:style>
          <a:lnRef idx="1">
            <a:schemeClr val="accent4"/>
          </a:lnRef>
          <a:fillRef idx="2">
            <a:schemeClr val="accent4"/>
          </a:fillRef>
          <a:effectRef idx="1">
            <a:schemeClr val="accent4"/>
          </a:effectRef>
          <a:fontRef idx="minor">
            <a:schemeClr val="dk1"/>
          </a:fontRef>
        </dgm:style>
      </dgm:prSet>
      <dgm:spPr>
        <a:scene3d>
          <a:camera prst="orthographicFront"/>
          <a:lightRig rig="threePt" dir="t"/>
        </a:scene3d>
        <a:sp3d>
          <a:bevelT/>
        </a:sp3d>
      </dgm:spPr>
      <dgm:t>
        <a:bodyPr/>
        <a:lstStyle/>
        <a:p>
          <a:pPr algn="l"/>
          <a:r>
            <a:rPr lang="fr-FR" sz="1600" b="1" dirty="0">
              <a:solidFill>
                <a:srgbClr val="006699"/>
              </a:solidFill>
            </a:rPr>
            <a:t>Exposition habituelle au risque</a:t>
          </a:r>
        </a:p>
      </dgm:t>
    </dgm:pt>
    <dgm:pt modelId="{A1E60F51-9100-4524-B8DC-21A00500EFF7}" type="parTrans" cxnId="{1B8E0D34-892D-4961-A65A-B7A855AFB7C3}">
      <dgm:prSet/>
      <dgm:spPr/>
      <dgm:t>
        <a:bodyPr/>
        <a:lstStyle/>
        <a:p>
          <a:pPr algn="l"/>
          <a:endParaRPr lang="fr-FR" sz="1600" b="1">
            <a:solidFill>
              <a:srgbClr val="006699"/>
            </a:solidFill>
          </a:endParaRPr>
        </a:p>
      </dgm:t>
    </dgm:pt>
    <dgm:pt modelId="{6D0D4319-688D-462A-A88A-AFE732AC5168}" type="sibTrans" cxnId="{1B8E0D34-892D-4961-A65A-B7A855AFB7C3}">
      <dgm:prSet/>
      <dgm:spPr/>
      <dgm:t>
        <a:bodyPr/>
        <a:lstStyle/>
        <a:p>
          <a:pPr algn="l"/>
          <a:endParaRPr lang="fr-FR" sz="1600" b="1">
            <a:solidFill>
              <a:srgbClr val="006699"/>
            </a:solidFill>
          </a:endParaRPr>
        </a:p>
      </dgm:t>
    </dgm:pt>
    <dgm:pt modelId="{7F355E5E-F58D-4139-BDFB-951884990C50}" type="pres">
      <dgm:prSet presAssocID="{59422974-8184-4D54-9EAE-0A68E2440751}" presName="Name0" presStyleCnt="0">
        <dgm:presLayoutVars>
          <dgm:dir/>
          <dgm:animLvl val="lvl"/>
          <dgm:resizeHandles val="exact"/>
        </dgm:presLayoutVars>
      </dgm:prSet>
      <dgm:spPr/>
    </dgm:pt>
    <dgm:pt modelId="{448EDBA1-88C0-4C0F-B6F8-02C6DAE84A2F}" type="pres">
      <dgm:prSet presAssocID="{DA8D7DDE-8AA9-4C89-BB91-8DF7B4E1A102}" presName="boxAndChildren" presStyleCnt="0"/>
      <dgm:spPr>
        <a:scene3d>
          <a:camera prst="orthographicFront"/>
          <a:lightRig rig="threePt" dir="t"/>
        </a:scene3d>
        <a:sp3d>
          <a:bevelT/>
        </a:sp3d>
      </dgm:spPr>
    </dgm:pt>
    <dgm:pt modelId="{90C673F9-37C1-4B02-8589-609559E2D058}" type="pres">
      <dgm:prSet presAssocID="{DA8D7DDE-8AA9-4C89-BB91-8DF7B4E1A102}" presName="parentTextBox" presStyleLbl="node1" presStyleIdx="0" presStyleCnt="9"/>
      <dgm:spPr/>
    </dgm:pt>
    <dgm:pt modelId="{AAFAD203-19FD-4111-AA80-4C73CA699FE7}" type="pres">
      <dgm:prSet presAssocID="{ACE16536-8C3D-42C5-A2C6-66E9F967540F}" presName="sp" presStyleCnt="0"/>
      <dgm:spPr>
        <a:scene3d>
          <a:camera prst="orthographicFront"/>
          <a:lightRig rig="threePt" dir="t"/>
        </a:scene3d>
        <a:sp3d>
          <a:bevelT/>
        </a:sp3d>
      </dgm:spPr>
    </dgm:pt>
    <dgm:pt modelId="{E33091DD-89B5-4CB6-A009-7ED1647E33C5}" type="pres">
      <dgm:prSet presAssocID="{3F8FE37F-F9E9-4EC9-8879-0B2E45B63F9D}" presName="arrowAndChildren" presStyleCnt="0"/>
      <dgm:spPr>
        <a:scene3d>
          <a:camera prst="orthographicFront"/>
          <a:lightRig rig="threePt" dir="t"/>
        </a:scene3d>
        <a:sp3d>
          <a:bevelT/>
        </a:sp3d>
      </dgm:spPr>
    </dgm:pt>
    <dgm:pt modelId="{16FB04DD-2392-4F3F-B3B3-DD4B376114ED}" type="pres">
      <dgm:prSet presAssocID="{3F8FE37F-F9E9-4EC9-8879-0B2E45B63F9D}" presName="parentTextArrow" presStyleLbl="node1" presStyleIdx="1" presStyleCnt="9"/>
      <dgm:spPr/>
    </dgm:pt>
    <dgm:pt modelId="{2D8F093D-0F32-4701-8ED3-BD82505A9C41}" type="pres">
      <dgm:prSet presAssocID="{7FF90F93-9FE2-45A3-8EB7-2B658AFC4A91}" presName="sp" presStyleCnt="0"/>
      <dgm:spPr>
        <a:scene3d>
          <a:camera prst="orthographicFront"/>
          <a:lightRig rig="threePt" dir="t"/>
        </a:scene3d>
        <a:sp3d>
          <a:bevelT/>
        </a:sp3d>
      </dgm:spPr>
    </dgm:pt>
    <dgm:pt modelId="{1BD86F46-8D76-4E9B-A01A-E746B7A42732}" type="pres">
      <dgm:prSet presAssocID="{828350EE-6618-465D-AFB2-4FEA4E168372}" presName="arrowAndChildren" presStyleCnt="0"/>
      <dgm:spPr>
        <a:scene3d>
          <a:camera prst="orthographicFront"/>
          <a:lightRig rig="threePt" dir="t"/>
        </a:scene3d>
        <a:sp3d>
          <a:bevelT/>
        </a:sp3d>
      </dgm:spPr>
    </dgm:pt>
    <dgm:pt modelId="{B2E2EBE5-8A01-4270-B36B-819B2C907B25}" type="pres">
      <dgm:prSet presAssocID="{828350EE-6618-465D-AFB2-4FEA4E168372}" presName="parentTextArrow" presStyleLbl="node1" presStyleIdx="2" presStyleCnt="9"/>
      <dgm:spPr/>
    </dgm:pt>
    <dgm:pt modelId="{22A67D00-33B9-4719-90C8-0457E1E9350E}" type="pres">
      <dgm:prSet presAssocID="{0E11896F-94BB-4266-8864-AE5E66723707}" presName="sp" presStyleCnt="0"/>
      <dgm:spPr>
        <a:scene3d>
          <a:camera prst="orthographicFront"/>
          <a:lightRig rig="threePt" dir="t"/>
        </a:scene3d>
        <a:sp3d>
          <a:bevelT/>
        </a:sp3d>
      </dgm:spPr>
    </dgm:pt>
    <dgm:pt modelId="{13B14710-2392-497A-A8DC-B47A3A22AFA1}" type="pres">
      <dgm:prSet presAssocID="{236F84F9-8666-4D07-BDF3-5A1D953B7ADE}" presName="arrowAndChildren" presStyleCnt="0"/>
      <dgm:spPr>
        <a:scene3d>
          <a:camera prst="orthographicFront"/>
          <a:lightRig rig="threePt" dir="t"/>
        </a:scene3d>
        <a:sp3d>
          <a:bevelT/>
        </a:sp3d>
      </dgm:spPr>
    </dgm:pt>
    <dgm:pt modelId="{D9BD2BC4-E24B-406D-9BBB-1B56305C1B2A}" type="pres">
      <dgm:prSet presAssocID="{236F84F9-8666-4D07-BDF3-5A1D953B7ADE}" presName="parentTextArrow" presStyleLbl="node1" presStyleIdx="3" presStyleCnt="9"/>
      <dgm:spPr/>
    </dgm:pt>
    <dgm:pt modelId="{0938D3AF-52FA-4584-AB2A-96DF10E9D329}" type="pres">
      <dgm:prSet presAssocID="{D63AD522-46DF-4D9C-9A11-EFBA30753258}" presName="sp" presStyleCnt="0"/>
      <dgm:spPr>
        <a:scene3d>
          <a:camera prst="orthographicFront"/>
          <a:lightRig rig="threePt" dir="t"/>
        </a:scene3d>
        <a:sp3d>
          <a:bevelT/>
        </a:sp3d>
      </dgm:spPr>
    </dgm:pt>
    <dgm:pt modelId="{1A26C30A-01E3-4779-9B95-BEE6F5BFD599}" type="pres">
      <dgm:prSet presAssocID="{F422F7CA-3E20-40E4-B56D-219D501EAA02}" presName="arrowAndChildren" presStyleCnt="0"/>
      <dgm:spPr>
        <a:scene3d>
          <a:camera prst="orthographicFront"/>
          <a:lightRig rig="threePt" dir="t"/>
        </a:scene3d>
        <a:sp3d>
          <a:bevelT/>
        </a:sp3d>
      </dgm:spPr>
    </dgm:pt>
    <dgm:pt modelId="{D384C637-4DE7-460F-82F4-0FB8BAA58526}" type="pres">
      <dgm:prSet presAssocID="{F422F7CA-3E20-40E4-B56D-219D501EAA02}" presName="parentTextArrow" presStyleLbl="node1" presStyleIdx="4" presStyleCnt="9"/>
      <dgm:spPr/>
    </dgm:pt>
    <dgm:pt modelId="{D7D0CF59-27F4-4682-935E-6982EC697DA5}" type="pres">
      <dgm:prSet presAssocID="{8DCF70ED-A0A6-44A2-B8CC-CFC45177FBC5}" presName="sp" presStyleCnt="0"/>
      <dgm:spPr>
        <a:scene3d>
          <a:camera prst="orthographicFront"/>
          <a:lightRig rig="threePt" dir="t"/>
        </a:scene3d>
        <a:sp3d>
          <a:bevelT/>
        </a:sp3d>
      </dgm:spPr>
    </dgm:pt>
    <dgm:pt modelId="{9C8FA7C0-3686-4CE6-BA7C-8BB7B91574CC}" type="pres">
      <dgm:prSet presAssocID="{9E04D4D8-A9C9-458D-AB12-CCD20026A587}" presName="arrowAndChildren" presStyleCnt="0"/>
      <dgm:spPr>
        <a:scene3d>
          <a:camera prst="orthographicFront"/>
          <a:lightRig rig="threePt" dir="t"/>
        </a:scene3d>
        <a:sp3d>
          <a:bevelT/>
        </a:sp3d>
      </dgm:spPr>
    </dgm:pt>
    <dgm:pt modelId="{CF48E539-ECB9-4D05-8471-7B4B4672423C}" type="pres">
      <dgm:prSet presAssocID="{9E04D4D8-A9C9-458D-AB12-CCD20026A587}" presName="parentTextArrow" presStyleLbl="node1" presStyleIdx="5" presStyleCnt="9"/>
      <dgm:spPr/>
    </dgm:pt>
    <dgm:pt modelId="{47E13608-3425-404A-B8D6-9158BEAE23D9}" type="pres">
      <dgm:prSet presAssocID="{6D0D4319-688D-462A-A88A-AFE732AC5168}" presName="sp" presStyleCnt="0"/>
      <dgm:spPr>
        <a:scene3d>
          <a:camera prst="orthographicFront"/>
          <a:lightRig rig="threePt" dir="t"/>
        </a:scene3d>
        <a:sp3d>
          <a:bevelT/>
        </a:sp3d>
      </dgm:spPr>
    </dgm:pt>
    <dgm:pt modelId="{0853B19E-0580-49FE-BF53-FA42F7BD4A83}" type="pres">
      <dgm:prSet presAssocID="{B1D7557E-CFAE-4533-9075-E113A48C311A}" presName="arrowAndChildren" presStyleCnt="0"/>
      <dgm:spPr>
        <a:scene3d>
          <a:camera prst="orthographicFront"/>
          <a:lightRig rig="threePt" dir="t"/>
        </a:scene3d>
        <a:sp3d>
          <a:bevelT/>
        </a:sp3d>
      </dgm:spPr>
    </dgm:pt>
    <dgm:pt modelId="{BC0278B9-4BDD-48E1-960B-4B6A30038AD7}" type="pres">
      <dgm:prSet presAssocID="{B1D7557E-CFAE-4533-9075-E113A48C311A}" presName="parentTextArrow" presStyleLbl="node1" presStyleIdx="6" presStyleCnt="9"/>
      <dgm:spPr/>
    </dgm:pt>
    <dgm:pt modelId="{864991A1-F120-4694-9F73-4193805DF050}" type="pres">
      <dgm:prSet presAssocID="{B119530B-A2F6-40A3-A719-DCEEFC217306}" presName="sp" presStyleCnt="0"/>
      <dgm:spPr>
        <a:scene3d>
          <a:camera prst="orthographicFront"/>
          <a:lightRig rig="threePt" dir="t"/>
        </a:scene3d>
        <a:sp3d>
          <a:bevelT/>
        </a:sp3d>
      </dgm:spPr>
    </dgm:pt>
    <dgm:pt modelId="{A26C5EC5-0B4E-443D-AE21-9628CCA3BD8E}" type="pres">
      <dgm:prSet presAssocID="{C662A525-9896-46F5-BE8E-8C646B3B15F9}" presName="arrowAndChildren" presStyleCnt="0"/>
      <dgm:spPr>
        <a:scene3d>
          <a:camera prst="orthographicFront"/>
          <a:lightRig rig="threePt" dir="t"/>
        </a:scene3d>
        <a:sp3d>
          <a:bevelT/>
        </a:sp3d>
      </dgm:spPr>
    </dgm:pt>
    <dgm:pt modelId="{80BAA8FA-ADCE-4B15-8402-9F167A476BB7}" type="pres">
      <dgm:prSet presAssocID="{C662A525-9896-46F5-BE8E-8C646B3B15F9}" presName="parentTextArrow" presStyleLbl="node1" presStyleIdx="7" presStyleCnt="9"/>
      <dgm:spPr/>
    </dgm:pt>
    <dgm:pt modelId="{C13A6259-B3AA-4301-AEF4-88356525AC68}" type="pres">
      <dgm:prSet presAssocID="{CDD56EE9-3DD9-4FC3-B700-28C2CAA7595C}" presName="sp" presStyleCnt="0"/>
      <dgm:spPr>
        <a:scene3d>
          <a:camera prst="orthographicFront"/>
          <a:lightRig rig="threePt" dir="t"/>
        </a:scene3d>
        <a:sp3d>
          <a:bevelT/>
        </a:sp3d>
      </dgm:spPr>
    </dgm:pt>
    <dgm:pt modelId="{985251EC-6EAD-4D74-B9F8-3A28B26A89DA}" type="pres">
      <dgm:prSet presAssocID="{F45FFE00-9C08-4C6D-94BA-62C46BCF830B}" presName="arrowAndChildren" presStyleCnt="0"/>
      <dgm:spPr>
        <a:scene3d>
          <a:camera prst="orthographicFront"/>
          <a:lightRig rig="threePt" dir="t"/>
        </a:scene3d>
        <a:sp3d>
          <a:bevelT/>
        </a:sp3d>
      </dgm:spPr>
    </dgm:pt>
    <dgm:pt modelId="{E9B316C6-3BB3-4097-85E2-D4B1BA384E84}" type="pres">
      <dgm:prSet presAssocID="{F45FFE00-9C08-4C6D-94BA-62C46BCF830B}" presName="parentTextArrow" presStyleLbl="node1" presStyleIdx="8" presStyleCnt="9"/>
      <dgm:spPr/>
    </dgm:pt>
  </dgm:ptLst>
  <dgm:cxnLst>
    <dgm:cxn modelId="{EDFF3F06-BFA0-4EC6-94DA-EDD739C1FE17}" srcId="{59422974-8184-4D54-9EAE-0A68E2440751}" destId="{C662A525-9896-46F5-BE8E-8C646B3B15F9}" srcOrd="1" destOrd="0" parTransId="{703BCD5C-B115-4B2F-8A33-616BAF89E59E}" sibTransId="{B119530B-A2F6-40A3-A719-DCEEFC217306}"/>
    <dgm:cxn modelId="{F6F18310-7317-4B3D-9E5D-7012FC18B126}" srcId="{59422974-8184-4D54-9EAE-0A68E2440751}" destId="{236F84F9-8666-4D07-BDF3-5A1D953B7ADE}" srcOrd="5" destOrd="0" parTransId="{E25A68EB-66F0-41E5-A99A-D99BE31BC309}" sibTransId="{0E11896F-94BB-4266-8864-AE5E66723707}"/>
    <dgm:cxn modelId="{C2BDBF12-01E6-473F-A476-B1B805E33398}" srcId="{59422974-8184-4D54-9EAE-0A68E2440751}" destId="{DA8D7DDE-8AA9-4C89-BB91-8DF7B4E1A102}" srcOrd="8" destOrd="0" parTransId="{17002AE2-3DC4-4F3E-B9FE-1F463C1923AA}" sibTransId="{C748403B-8006-4CAA-99EB-24732BC24683}"/>
    <dgm:cxn modelId="{01AF961F-4A7E-470D-B6CF-766386DDB6A3}" type="presOf" srcId="{DA8D7DDE-8AA9-4C89-BB91-8DF7B4E1A102}" destId="{90C673F9-37C1-4B02-8589-609559E2D058}" srcOrd="0" destOrd="0" presId="urn:microsoft.com/office/officeart/2005/8/layout/process4"/>
    <dgm:cxn modelId="{EA446323-AD69-46CB-8EB1-431AF88AA99C}" srcId="{59422974-8184-4D54-9EAE-0A68E2440751}" destId="{828350EE-6618-465D-AFB2-4FEA4E168372}" srcOrd="6" destOrd="0" parTransId="{E5DE14D9-1F96-4C34-9019-43DB22592E7B}" sibTransId="{7FF90F93-9FE2-45A3-8EB7-2B658AFC4A91}"/>
    <dgm:cxn modelId="{1B8E0D34-892D-4961-A65A-B7A855AFB7C3}" srcId="{59422974-8184-4D54-9EAE-0A68E2440751}" destId="{B1D7557E-CFAE-4533-9075-E113A48C311A}" srcOrd="2" destOrd="0" parTransId="{A1E60F51-9100-4524-B8DC-21A00500EFF7}" sibTransId="{6D0D4319-688D-462A-A88A-AFE732AC5168}"/>
    <dgm:cxn modelId="{1635165C-B6F0-4561-AF9B-1C5E732F68DA}" type="presOf" srcId="{C662A525-9896-46F5-BE8E-8C646B3B15F9}" destId="{80BAA8FA-ADCE-4B15-8402-9F167A476BB7}" srcOrd="0" destOrd="0" presId="urn:microsoft.com/office/officeart/2005/8/layout/process4"/>
    <dgm:cxn modelId="{64FA2B5D-6A10-4F55-A480-E62FAB8BF7C2}" type="presOf" srcId="{59422974-8184-4D54-9EAE-0A68E2440751}" destId="{7F355E5E-F58D-4139-BDFB-951884990C50}" srcOrd="0" destOrd="0" presId="urn:microsoft.com/office/officeart/2005/8/layout/process4"/>
    <dgm:cxn modelId="{04A85841-5033-4DD3-9847-199E2649EA63}" srcId="{59422974-8184-4D54-9EAE-0A68E2440751}" destId="{9E04D4D8-A9C9-458D-AB12-CCD20026A587}" srcOrd="3" destOrd="0" parTransId="{027B11C7-DB06-44E9-A0E0-57661909A829}" sibTransId="{8DCF70ED-A0A6-44A2-B8CC-CFC45177FBC5}"/>
    <dgm:cxn modelId="{30D49966-520E-402F-A5BE-6BB669476938}" type="presOf" srcId="{F45FFE00-9C08-4C6D-94BA-62C46BCF830B}" destId="{E9B316C6-3BB3-4097-85E2-D4B1BA384E84}" srcOrd="0" destOrd="0" presId="urn:microsoft.com/office/officeart/2005/8/layout/process4"/>
    <dgm:cxn modelId="{2EF2596A-F6BB-4AA4-9EC7-F6541984345F}" srcId="{59422974-8184-4D54-9EAE-0A68E2440751}" destId="{F422F7CA-3E20-40E4-B56D-219D501EAA02}" srcOrd="4" destOrd="0" parTransId="{577D2221-4CF8-4129-8A1C-242711834889}" sibTransId="{D63AD522-46DF-4D9C-9A11-EFBA30753258}"/>
    <dgm:cxn modelId="{A858B76C-11B4-40FA-B14E-B6CB27B12CBB}" type="presOf" srcId="{236F84F9-8666-4D07-BDF3-5A1D953B7ADE}" destId="{D9BD2BC4-E24B-406D-9BBB-1B56305C1B2A}" srcOrd="0" destOrd="0" presId="urn:microsoft.com/office/officeart/2005/8/layout/process4"/>
    <dgm:cxn modelId="{71B3BD75-5BCE-4B68-9187-E7C9AD9B3960}" srcId="{59422974-8184-4D54-9EAE-0A68E2440751}" destId="{3F8FE37F-F9E9-4EC9-8879-0B2E45B63F9D}" srcOrd="7" destOrd="0" parTransId="{30FE82A4-CABF-48F8-BDCF-EA3437B68941}" sibTransId="{ACE16536-8C3D-42C5-A2C6-66E9F967540F}"/>
    <dgm:cxn modelId="{B5256477-807A-495C-96B6-F5BAFA7F0B4A}" type="presOf" srcId="{3F8FE37F-F9E9-4EC9-8879-0B2E45B63F9D}" destId="{16FB04DD-2392-4F3F-B3B3-DD4B376114ED}" srcOrd="0" destOrd="0" presId="urn:microsoft.com/office/officeart/2005/8/layout/process4"/>
    <dgm:cxn modelId="{D2DFFDC1-64B9-46A6-A81C-8E094A819137}" type="presOf" srcId="{9E04D4D8-A9C9-458D-AB12-CCD20026A587}" destId="{CF48E539-ECB9-4D05-8471-7B4B4672423C}" srcOrd="0" destOrd="0" presId="urn:microsoft.com/office/officeart/2005/8/layout/process4"/>
    <dgm:cxn modelId="{1C5CFDD4-0C0B-4563-B4F0-03E5D4B9E71F}" type="presOf" srcId="{F422F7CA-3E20-40E4-B56D-219D501EAA02}" destId="{D384C637-4DE7-460F-82F4-0FB8BAA58526}" srcOrd="0" destOrd="0" presId="urn:microsoft.com/office/officeart/2005/8/layout/process4"/>
    <dgm:cxn modelId="{39B8F2D8-6511-4B46-B44F-E0E481196CCD}" srcId="{59422974-8184-4D54-9EAE-0A68E2440751}" destId="{F45FFE00-9C08-4C6D-94BA-62C46BCF830B}" srcOrd="0" destOrd="0" parTransId="{310ADCBF-BF56-4FC3-B612-11D1DC356C7A}" sibTransId="{CDD56EE9-3DD9-4FC3-B700-28C2CAA7595C}"/>
    <dgm:cxn modelId="{22872CDB-784B-4457-8379-5131A13F963F}" type="presOf" srcId="{B1D7557E-CFAE-4533-9075-E113A48C311A}" destId="{BC0278B9-4BDD-48E1-960B-4B6A30038AD7}" srcOrd="0" destOrd="0" presId="urn:microsoft.com/office/officeart/2005/8/layout/process4"/>
    <dgm:cxn modelId="{5987F1E1-E42F-40CC-9D06-B4A38BC2C717}" type="presOf" srcId="{828350EE-6618-465D-AFB2-4FEA4E168372}" destId="{B2E2EBE5-8A01-4270-B36B-819B2C907B25}" srcOrd="0" destOrd="0" presId="urn:microsoft.com/office/officeart/2005/8/layout/process4"/>
    <dgm:cxn modelId="{F8D466E4-B78F-4F57-93B7-4CCD046A4433}" type="presParOf" srcId="{7F355E5E-F58D-4139-BDFB-951884990C50}" destId="{448EDBA1-88C0-4C0F-B6F8-02C6DAE84A2F}" srcOrd="0" destOrd="0" presId="urn:microsoft.com/office/officeart/2005/8/layout/process4"/>
    <dgm:cxn modelId="{C1075A1B-B04B-4C2E-AFB5-25307BE8738A}" type="presParOf" srcId="{448EDBA1-88C0-4C0F-B6F8-02C6DAE84A2F}" destId="{90C673F9-37C1-4B02-8589-609559E2D058}" srcOrd="0" destOrd="0" presId="urn:microsoft.com/office/officeart/2005/8/layout/process4"/>
    <dgm:cxn modelId="{29E25EB2-535F-44F2-A9DA-73F1897B1556}" type="presParOf" srcId="{7F355E5E-F58D-4139-BDFB-951884990C50}" destId="{AAFAD203-19FD-4111-AA80-4C73CA699FE7}" srcOrd="1" destOrd="0" presId="urn:microsoft.com/office/officeart/2005/8/layout/process4"/>
    <dgm:cxn modelId="{8F13493B-D97C-4D8D-9DDE-500C4691183D}" type="presParOf" srcId="{7F355E5E-F58D-4139-BDFB-951884990C50}" destId="{E33091DD-89B5-4CB6-A009-7ED1647E33C5}" srcOrd="2" destOrd="0" presId="urn:microsoft.com/office/officeart/2005/8/layout/process4"/>
    <dgm:cxn modelId="{885B3463-D1CF-4E90-857E-ED391B4C0B30}" type="presParOf" srcId="{E33091DD-89B5-4CB6-A009-7ED1647E33C5}" destId="{16FB04DD-2392-4F3F-B3B3-DD4B376114ED}" srcOrd="0" destOrd="0" presId="urn:microsoft.com/office/officeart/2005/8/layout/process4"/>
    <dgm:cxn modelId="{1A55AA7C-F494-4C78-9852-6DD622BE078B}" type="presParOf" srcId="{7F355E5E-F58D-4139-BDFB-951884990C50}" destId="{2D8F093D-0F32-4701-8ED3-BD82505A9C41}" srcOrd="3" destOrd="0" presId="urn:microsoft.com/office/officeart/2005/8/layout/process4"/>
    <dgm:cxn modelId="{4D5A7E7D-80F0-4032-B0E5-E1B94222BCB8}" type="presParOf" srcId="{7F355E5E-F58D-4139-BDFB-951884990C50}" destId="{1BD86F46-8D76-4E9B-A01A-E746B7A42732}" srcOrd="4" destOrd="0" presId="urn:microsoft.com/office/officeart/2005/8/layout/process4"/>
    <dgm:cxn modelId="{C40EB6EA-BBE0-43B0-98E3-FE56E1421C3D}" type="presParOf" srcId="{1BD86F46-8D76-4E9B-A01A-E746B7A42732}" destId="{B2E2EBE5-8A01-4270-B36B-819B2C907B25}" srcOrd="0" destOrd="0" presId="urn:microsoft.com/office/officeart/2005/8/layout/process4"/>
    <dgm:cxn modelId="{872C4B35-8F50-4B34-82D7-E67C8FF3CD7E}" type="presParOf" srcId="{7F355E5E-F58D-4139-BDFB-951884990C50}" destId="{22A67D00-33B9-4719-90C8-0457E1E9350E}" srcOrd="5" destOrd="0" presId="urn:microsoft.com/office/officeart/2005/8/layout/process4"/>
    <dgm:cxn modelId="{1A66E96B-95A6-4A24-ADFC-F6A60C659DF1}" type="presParOf" srcId="{7F355E5E-F58D-4139-BDFB-951884990C50}" destId="{13B14710-2392-497A-A8DC-B47A3A22AFA1}" srcOrd="6" destOrd="0" presId="urn:microsoft.com/office/officeart/2005/8/layout/process4"/>
    <dgm:cxn modelId="{54FB917D-C14D-4925-89BC-0A8CECEB27E9}" type="presParOf" srcId="{13B14710-2392-497A-A8DC-B47A3A22AFA1}" destId="{D9BD2BC4-E24B-406D-9BBB-1B56305C1B2A}" srcOrd="0" destOrd="0" presId="urn:microsoft.com/office/officeart/2005/8/layout/process4"/>
    <dgm:cxn modelId="{38B1014E-80A1-4052-A54B-AED58AD3A29D}" type="presParOf" srcId="{7F355E5E-F58D-4139-BDFB-951884990C50}" destId="{0938D3AF-52FA-4584-AB2A-96DF10E9D329}" srcOrd="7" destOrd="0" presId="urn:microsoft.com/office/officeart/2005/8/layout/process4"/>
    <dgm:cxn modelId="{A835C7FD-320F-4647-8C46-D93B165EB089}" type="presParOf" srcId="{7F355E5E-F58D-4139-BDFB-951884990C50}" destId="{1A26C30A-01E3-4779-9B95-BEE6F5BFD599}" srcOrd="8" destOrd="0" presId="urn:microsoft.com/office/officeart/2005/8/layout/process4"/>
    <dgm:cxn modelId="{166D3DF0-C950-44A1-BB0E-B7278D971CCF}" type="presParOf" srcId="{1A26C30A-01E3-4779-9B95-BEE6F5BFD599}" destId="{D384C637-4DE7-460F-82F4-0FB8BAA58526}" srcOrd="0" destOrd="0" presId="urn:microsoft.com/office/officeart/2005/8/layout/process4"/>
    <dgm:cxn modelId="{4FF7BFF1-CA41-4DD7-BC6A-F2B90ECF968C}" type="presParOf" srcId="{7F355E5E-F58D-4139-BDFB-951884990C50}" destId="{D7D0CF59-27F4-4682-935E-6982EC697DA5}" srcOrd="9" destOrd="0" presId="urn:microsoft.com/office/officeart/2005/8/layout/process4"/>
    <dgm:cxn modelId="{3BF9A48D-8306-4E3D-8982-79D29F551BA0}" type="presParOf" srcId="{7F355E5E-F58D-4139-BDFB-951884990C50}" destId="{9C8FA7C0-3686-4CE6-BA7C-8BB7B91574CC}" srcOrd="10" destOrd="0" presId="urn:microsoft.com/office/officeart/2005/8/layout/process4"/>
    <dgm:cxn modelId="{BE62AE30-AE6E-4EC1-845A-02AC3AB766B5}" type="presParOf" srcId="{9C8FA7C0-3686-4CE6-BA7C-8BB7B91574CC}" destId="{CF48E539-ECB9-4D05-8471-7B4B4672423C}" srcOrd="0" destOrd="0" presId="urn:microsoft.com/office/officeart/2005/8/layout/process4"/>
    <dgm:cxn modelId="{2A469CAD-C7C8-4BCB-9EAC-762F9C06BADC}" type="presParOf" srcId="{7F355E5E-F58D-4139-BDFB-951884990C50}" destId="{47E13608-3425-404A-B8D6-9158BEAE23D9}" srcOrd="11" destOrd="0" presId="urn:microsoft.com/office/officeart/2005/8/layout/process4"/>
    <dgm:cxn modelId="{64651799-89B2-414C-BCF1-6416B8F378D6}" type="presParOf" srcId="{7F355E5E-F58D-4139-BDFB-951884990C50}" destId="{0853B19E-0580-49FE-BF53-FA42F7BD4A83}" srcOrd="12" destOrd="0" presId="urn:microsoft.com/office/officeart/2005/8/layout/process4"/>
    <dgm:cxn modelId="{154F1219-B897-42C5-A03B-327CAF55E2DE}" type="presParOf" srcId="{0853B19E-0580-49FE-BF53-FA42F7BD4A83}" destId="{BC0278B9-4BDD-48E1-960B-4B6A30038AD7}" srcOrd="0" destOrd="0" presId="urn:microsoft.com/office/officeart/2005/8/layout/process4"/>
    <dgm:cxn modelId="{79B0966E-E36E-4D30-900D-A509AF5798FA}" type="presParOf" srcId="{7F355E5E-F58D-4139-BDFB-951884990C50}" destId="{864991A1-F120-4694-9F73-4193805DF050}" srcOrd="13" destOrd="0" presId="urn:microsoft.com/office/officeart/2005/8/layout/process4"/>
    <dgm:cxn modelId="{2A62088D-0000-4A74-BA8A-EAB7C6CC8167}" type="presParOf" srcId="{7F355E5E-F58D-4139-BDFB-951884990C50}" destId="{A26C5EC5-0B4E-443D-AE21-9628CCA3BD8E}" srcOrd="14" destOrd="0" presId="urn:microsoft.com/office/officeart/2005/8/layout/process4"/>
    <dgm:cxn modelId="{C6BD72C6-337C-46B0-B631-CEC9C4074829}" type="presParOf" srcId="{A26C5EC5-0B4E-443D-AE21-9628CCA3BD8E}" destId="{80BAA8FA-ADCE-4B15-8402-9F167A476BB7}" srcOrd="0" destOrd="0" presId="urn:microsoft.com/office/officeart/2005/8/layout/process4"/>
    <dgm:cxn modelId="{B755F35D-43E7-4EFD-8865-ADF0485F488D}" type="presParOf" srcId="{7F355E5E-F58D-4139-BDFB-951884990C50}" destId="{C13A6259-B3AA-4301-AEF4-88356525AC68}" srcOrd="15" destOrd="0" presId="urn:microsoft.com/office/officeart/2005/8/layout/process4"/>
    <dgm:cxn modelId="{4930E5DD-9E4C-4DB8-A51F-54DACBF0A94C}" type="presParOf" srcId="{7F355E5E-F58D-4139-BDFB-951884990C50}" destId="{985251EC-6EAD-4D74-B9F8-3A28B26A89DA}" srcOrd="16" destOrd="0" presId="urn:microsoft.com/office/officeart/2005/8/layout/process4"/>
    <dgm:cxn modelId="{BB2A6426-5754-42BE-9434-D51B5101DBEB}" type="presParOf" srcId="{985251EC-6EAD-4D74-B9F8-3A28B26A89DA}" destId="{E9B316C6-3BB3-4097-85E2-D4B1BA384E84}" srcOrd="0" destOrd="0" presId="urn:microsoft.com/office/officeart/2005/8/layout/process4"/>
  </dgm:cxnLst>
  <dgm:bg>
    <a:effectLst>
      <a:glow rad="101600">
        <a:schemeClr val="accent1">
          <a:satMod val="175000"/>
          <a:alpha val="40000"/>
        </a:schemeClr>
      </a:glow>
      <a:outerShdw blurRad="152400" dist="317500" dir="5400000" sx="90000" sy="-19000" rotWithShape="0">
        <a:prstClr val="black">
          <a:alpha val="15000"/>
        </a:prstClr>
      </a:outerShdw>
    </a:effectLst>
  </dgm:bg>
  <dgm:whole>
    <a:ln w="19050">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6BBD81-277D-49FA-9A43-B62283794DFE}"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fr-FR"/>
        </a:p>
      </dgm:t>
    </dgm:pt>
    <dgm:pt modelId="{61DB1273-6DAF-4F59-B4AF-526A9DE015F5}">
      <dgm:prSet phldrT="[Texte]" custT="1">
        <dgm:style>
          <a:lnRef idx="1">
            <a:schemeClr val="accent3"/>
          </a:lnRef>
          <a:fillRef idx="2">
            <a:schemeClr val="accent3"/>
          </a:fillRef>
          <a:effectRef idx="1">
            <a:schemeClr val="accent3"/>
          </a:effectRef>
          <a:fontRef idx="minor">
            <a:schemeClr val="dk1"/>
          </a:fontRef>
        </dgm:style>
      </dgm:prSet>
      <dgm:spPr>
        <a:effectLst>
          <a:outerShdw blurRad="76200" dist="12700" dir="8100000" sy="-23000" kx="800400" algn="br" rotWithShape="0">
            <a:prstClr val="black">
              <a:alpha val="20000"/>
            </a:prstClr>
          </a:outerShdw>
        </a:effectLst>
        <a:scene3d>
          <a:camera prst="orthographicFront"/>
          <a:lightRig rig="threePt" dir="t"/>
        </a:scene3d>
        <a:sp3d>
          <a:bevelT/>
        </a:sp3d>
      </dgm:spPr>
      <dgm:t>
        <a:bodyPr/>
        <a:lstStyle/>
        <a:p>
          <a:r>
            <a:rPr lang="fr-FR" sz="3600" b="1" dirty="0">
              <a:solidFill>
                <a:schemeClr val="tx1"/>
              </a:solidFill>
            </a:rPr>
            <a:t>CRRMP</a:t>
          </a:r>
          <a:r>
            <a:rPr lang="fr-FR" sz="3600" dirty="0">
              <a:solidFill>
                <a:schemeClr val="tx1"/>
              </a:solidFill>
            </a:rPr>
            <a:t> </a:t>
          </a:r>
        </a:p>
      </dgm:t>
    </dgm:pt>
    <dgm:pt modelId="{B35BF6C1-0C14-488F-BE8A-EBAC3CC99C6C}" type="parTrans" cxnId="{C0DB1A40-9CC4-488D-ACE8-B215C73BAAC9}">
      <dgm:prSet/>
      <dgm:spPr/>
      <dgm:t>
        <a:bodyPr/>
        <a:lstStyle/>
        <a:p>
          <a:endParaRPr lang="fr-FR"/>
        </a:p>
      </dgm:t>
    </dgm:pt>
    <dgm:pt modelId="{C5C0B97E-FA50-4089-91C3-E6C408B5F6B8}" type="sibTrans" cxnId="{C0DB1A40-9CC4-488D-ACE8-B215C73BAAC9}">
      <dgm:prSet/>
      <dgm:spPr/>
      <dgm:t>
        <a:bodyPr/>
        <a:lstStyle/>
        <a:p>
          <a:endParaRPr lang="fr-FR"/>
        </a:p>
      </dgm:t>
    </dgm:pt>
    <dgm:pt modelId="{5E4C004F-6242-4181-9A9E-7A614A00A4EF}">
      <dgm:prSet custT="1">
        <dgm:style>
          <a:lnRef idx="1">
            <a:schemeClr val="accent2"/>
          </a:lnRef>
          <a:fillRef idx="2">
            <a:schemeClr val="accent2"/>
          </a:fillRef>
          <a:effectRef idx="1">
            <a:schemeClr val="accent2"/>
          </a:effectRef>
          <a:fontRef idx="minor">
            <a:schemeClr val="dk1"/>
          </a:fontRef>
        </dgm:style>
      </dgm:prSet>
      <dgm:spPr>
        <a:ln>
          <a:solidFill>
            <a:schemeClr val="accent6">
              <a:lumMod val="50000"/>
            </a:schemeClr>
          </a:solidFill>
        </a:ln>
        <a:effectLst>
          <a:outerShdw blurRad="76200" dist="12700" dir="8100000" sy="-23000" kx="800400" algn="br" rotWithShape="0">
            <a:prstClr val="black">
              <a:alpha val="20000"/>
            </a:prstClr>
          </a:outerShdw>
        </a:effectLst>
        <a:scene3d>
          <a:camera prst="orthographicFront"/>
          <a:lightRig rig="threePt" dir="t"/>
        </a:scene3d>
        <a:sp3d>
          <a:bevelT/>
        </a:sp3d>
      </dgm:spPr>
      <dgm:t>
        <a:bodyPr anchor="t">
          <a:sp3d extrusionH="57150">
            <a:bevelT w="38100" h="38100"/>
          </a:sp3d>
        </a:bodyPr>
        <a:lstStyle/>
        <a:p>
          <a:pPr algn="ctr"/>
          <a:r>
            <a:rPr lang="fr-FR" sz="1800" b="1" dirty="0" err="1">
              <a:solidFill>
                <a:schemeClr val="tx1"/>
              </a:solidFill>
            </a:rPr>
            <a:t>Art.L461</a:t>
          </a:r>
          <a:r>
            <a:rPr lang="fr-FR" sz="1800" b="1" dirty="0">
              <a:solidFill>
                <a:schemeClr val="tx1"/>
              </a:solidFill>
            </a:rPr>
            <a:t>-1 du code de la sécurité sociale, alinéa 3: Lien entre le  travail et l’affection</a:t>
          </a:r>
        </a:p>
        <a:p>
          <a:pPr algn="l"/>
          <a:r>
            <a:rPr lang="fr-FR" sz="1600" b="1" dirty="0">
              <a:solidFill>
                <a:srgbClr val="006699"/>
              </a:solidFill>
            </a:rPr>
            <a:t>délai de prise en charge dépassé,</a:t>
          </a:r>
        </a:p>
        <a:p>
          <a:pPr algn="l"/>
          <a:r>
            <a:rPr lang="fr-FR" sz="1600" b="1" dirty="0">
              <a:solidFill>
                <a:srgbClr val="006699"/>
              </a:solidFill>
            </a:rPr>
            <a:t>durée d’exposition insuffisante, </a:t>
          </a:r>
        </a:p>
        <a:p>
          <a:pPr algn="l"/>
          <a:endParaRPr lang="fr-FR" sz="1600" b="1" dirty="0">
            <a:solidFill>
              <a:srgbClr val="006699"/>
            </a:solidFill>
          </a:endParaRPr>
        </a:p>
        <a:p>
          <a:pPr algn="l"/>
          <a:r>
            <a:rPr lang="fr-FR" sz="1600" b="1" dirty="0">
              <a:solidFill>
                <a:srgbClr val="006699"/>
              </a:solidFill>
            </a:rPr>
            <a:t>emploi hors liste limitative</a:t>
          </a:r>
        </a:p>
      </dgm:t>
    </dgm:pt>
    <dgm:pt modelId="{B19590F8-126C-4758-8AAB-07F2B04577D1}" type="parTrans" cxnId="{98A84CD8-E85B-41F7-AE8D-CDC28FFA807F}">
      <dgm:prSet>
        <dgm:style>
          <a:lnRef idx="0">
            <a:schemeClr val="accent2"/>
          </a:lnRef>
          <a:fillRef idx="3">
            <a:schemeClr val="accent2"/>
          </a:fillRef>
          <a:effectRef idx="3">
            <a:schemeClr val="accent2"/>
          </a:effectRef>
          <a:fontRef idx="minor">
            <a:schemeClr val="lt1"/>
          </a:fontRef>
        </dgm:style>
      </dgm:prSet>
      <dgm:spPr/>
      <dgm:t>
        <a:bodyPr/>
        <a:lstStyle/>
        <a:p>
          <a:endParaRPr lang="fr-FR"/>
        </a:p>
      </dgm:t>
    </dgm:pt>
    <dgm:pt modelId="{B0BEFD81-D01A-4AAD-A420-45FB6D2794F8}" type="sibTrans" cxnId="{98A84CD8-E85B-41F7-AE8D-CDC28FFA807F}">
      <dgm:prSet/>
      <dgm:spPr/>
      <dgm:t>
        <a:bodyPr/>
        <a:lstStyle/>
        <a:p>
          <a:endParaRPr lang="fr-FR"/>
        </a:p>
      </dgm:t>
    </dgm:pt>
    <dgm:pt modelId="{D0C96678-FE65-455D-962C-CBBE3958D36B}">
      <dgm:prSet custT="1">
        <dgm:style>
          <a:lnRef idx="1">
            <a:schemeClr val="accent6"/>
          </a:lnRef>
          <a:fillRef idx="2">
            <a:schemeClr val="accent6"/>
          </a:fillRef>
          <a:effectRef idx="1">
            <a:schemeClr val="accent6"/>
          </a:effectRef>
          <a:fontRef idx="minor">
            <a:schemeClr val="dk1"/>
          </a:fontRef>
        </dgm:style>
      </dgm:prSet>
      <dgm:spPr>
        <a:effectLst>
          <a:outerShdw blurRad="76200" dist="12700" dir="8100000" sy="-23000" kx="800400" algn="br" rotWithShape="0">
            <a:prstClr val="black">
              <a:alpha val="20000"/>
            </a:prstClr>
          </a:outerShdw>
        </a:effectLst>
        <a:scene3d>
          <a:camera prst="orthographicFront"/>
          <a:lightRig rig="threePt" dir="t"/>
        </a:scene3d>
        <a:sp3d>
          <a:bevelT/>
        </a:sp3d>
      </dgm:spPr>
      <dgm:t>
        <a:bodyPr anchor="t"/>
        <a:lstStyle/>
        <a:p>
          <a:pPr algn="ctr"/>
          <a:r>
            <a:rPr lang="fr-FR" sz="2000" b="1" dirty="0" err="1">
              <a:solidFill>
                <a:schemeClr val="tx1"/>
              </a:solidFill>
            </a:rPr>
            <a:t>Art.L461</a:t>
          </a:r>
          <a:r>
            <a:rPr lang="fr-FR" sz="2000" b="1" dirty="0">
              <a:solidFill>
                <a:schemeClr val="tx1"/>
              </a:solidFill>
            </a:rPr>
            <a:t>-1 ,alinéa 4:</a:t>
          </a:r>
        </a:p>
        <a:p>
          <a:pPr algn="l"/>
          <a:r>
            <a:rPr lang="fr-FR" sz="1600" b="1" dirty="0">
              <a:solidFill>
                <a:srgbClr val="006699"/>
              </a:solidFill>
            </a:rPr>
            <a:t>affection hors tableau</a:t>
          </a:r>
        </a:p>
        <a:p>
          <a:pPr algn="l"/>
          <a:endParaRPr lang="fr-FR" sz="1600" b="1" dirty="0">
            <a:solidFill>
              <a:srgbClr val="006699"/>
            </a:solidFill>
          </a:endParaRPr>
        </a:p>
        <a:p>
          <a:pPr algn="l"/>
          <a:r>
            <a:rPr lang="fr-FR" sz="1600" b="1" dirty="0">
              <a:solidFill>
                <a:srgbClr val="006699"/>
              </a:solidFill>
            </a:rPr>
            <a:t>uniquement si taux IP prévu ≥ 25% ou décès  </a:t>
          </a:r>
        </a:p>
      </dgm:t>
    </dgm:pt>
    <dgm:pt modelId="{C5D62134-3646-4076-955F-5D4CD124660D}" type="parTrans" cxnId="{C4CD9BC3-AFEE-4C34-BB72-900B9A5BC741}">
      <dgm:prSet>
        <dgm:style>
          <a:lnRef idx="0">
            <a:schemeClr val="accent6"/>
          </a:lnRef>
          <a:fillRef idx="3">
            <a:schemeClr val="accent6"/>
          </a:fillRef>
          <a:effectRef idx="3">
            <a:schemeClr val="accent6"/>
          </a:effectRef>
          <a:fontRef idx="minor">
            <a:schemeClr val="lt1"/>
          </a:fontRef>
        </dgm:style>
      </dgm:prSet>
      <dgm:spPr/>
      <dgm:t>
        <a:bodyPr/>
        <a:lstStyle/>
        <a:p>
          <a:endParaRPr lang="fr-FR"/>
        </a:p>
      </dgm:t>
    </dgm:pt>
    <dgm:pt modelId="{34E51891-6221-4C66-9F69-60719C03D422}" type="sibTrans" cxnId="{C4CD9BC3-AFEE-4C34-BB72-900B9A5BC741}">
      <dgm:prSet/>
      <dgm:spPr/>
      <dgm:t>
        <a:bodyPr/>
        <a:lstStyle/>
        <a:p>
          <a:endParaRPr lang="fr-FR"/>
        </a:p>
      </dgm:t>
    </dgm:pt>
    <dgm:pt modelId="{77627212-8DF3-40DA-BC30-BE0A88089FAE}">
      <dgm:prSet/>
      <dgm:spPr/>
      <dgm:t>
        <a:bodyPr/>
        <a:lstStyle/>
        <a:p>
          <a:endParaRPr lang="fr-FR"/>
        </a:p>
      </dgm:t>
    </dgm:pt>
    <dgm:pt modelId="{BA378500-2F3E-45A0-89AD-FB6C986C5617}" type="parTrans" cxnId="{1165DD75-A703-40F1-814A-3800E3F3C938}">
      <dgm:prSet/>
      <dgm:spPr/>
      <dgm:t>
        <a:bodyPr/>
        <a:lstStyle/>
        <a:p>
          <a:endParaRPr lang="fr-FR"/>
        </a:p>
      </dgm:t>
    </dgm:pt>
    <dgm:pt modelId="{7B7766E3-B667-4162-BE89-6CC756A24531}" type="sibTrans" cxnId="{1165DD75-A703-40F1-814A-3800E3F3C938}">
      <dgm:prSet/>
      <dgm:spPr/>
      <dgm:t>
        <a:bodyPr/>
        <a:lstStyle/>
        <a:p>
          <a:endParaRPr lang="fr-FR"/>
        </a:p>
      </dgm:t>
    </dgm:pt>
    <dgm:pt modelId="{E97C862E-6D38-489E-8FC2-C38536A9C03E}" type="pres">
      <dgm:prSet presAssocID="{566BBD81-277D-49FA-9A43-B62283794DFE}" presName="cycle" presStyleCnt="0">
        <dgm:presLayoutVars>
          <dgm:chMax val="1"/>
          <dgm:dir/>
          <dgm:animLvl val="ctr"/>
          <dgm:resizeHandles val="exact"/>
        </dgm:presLayoutVars>
      </dgm:prSet>
      <dgm:spPr/>
    </dgm:pt>
    <dgm:pt modelId="{D288948E-038C-4D25-83F3-EFC93AF02AAE}" type="pres">
      <dgm:prSet presAssocID="{61DB1273-6DAF-4F59-B4AF-526A9DE015F5}" presName="centerShape" presStyleLbl="node0" presStyleIdx="0" presStyleCnt="1" custLinFactNeighborX="-386" custLinFactNeighborY="407"/>
      <dgm:spPr/>
    </dgm:pt>
    <dgm:pt modelId="{5C76F038-7C7A-45AF-9DD2-0167320C1BF0}" type="pres">
      <dgm:prSet presAssocID="{B19590F8-126C-4758-8AAB-07F2B04577D1}" presName="parTrans" presStyleLbl="bgSibTrans2D1" presStyleIdx="0" presStyleCnt="2" custScaleX="113726"/>
      <dgm:spPr/>
    </dgm:pt>
    <dgm:pt modelId="{D999DF19-A40C-4D23-8290-E450E02EFF84}" type="pres">
      <dgm:prSet presAssocID="{5E4C004F-6242-4181-9A9E-7A614A00A4EF}" presName="node" presStyleLbl="node1" presStyleIdx="0" presStyleCnt="2" custScaleY="136510">
        <dgm:presLayoutVars>
          <dgm:bulletEnabled val="1"/>
        </dgm:presLayoutVars>
      </dgm:prSet>
      <dgm:spPr/>
    </dgm:pt>
    <dgm:pt modelId="{847DDD5C-4695-4E20-856C-40FD8065515D}" type="pres">
      <dgm:prSet presAssocID="{C5D62134-3646-4076-955F-5D4CD124660D}" presName="parTrans" presStyleLbl="bgSibTrans2D1" presStyleIdx="1" presStyleCnt="2" custScaleX="110946"/>
      <dgm:spPr/>
    </dgm:pt>
    <dgm:pt modelId="{6D25D15B-850D-4165-BC65-91D6086957C9}" type="pres">
      <dgm:prSet presAssocID="{D0C96678-FE65-455D-962C-CBBE3958D36B}" presName="node" presStyleLbl="node1" presStyleIdx="1" presStyleCnt="2" custScaleY="139042" custRadScaleRad="99885" custRadScaleInc="363">
        <dgm:presLayoutVars>
          <dgm:bulletEnabled val="1"/>
        </dgm:presLayoutVars>
      </dgm:prSet>
      <dgm:spPr/>
    </dgm:pt>
  </dgm:ptLst>
  <dgm:cxnLst>
    <dgm:cxn modelId="{C0DB1A40-9CC4-488D-ACE8-B215C73BAAC9}" srcId="{566BBD81-277D-49FA-9A43-B62283794DFE}" destId="{61DB1273-6DAF-4F59-B4AF-526A9DE015F5}" srcOrd="0" destOrd="0" parTransId="{B35BF6C1-0C14-488F-BE8A-EBAC3CC99C6C}" sibTransId="{C5C0B97E-FA50-4089-91C3-E6C408B5F6B8}"/>
    <dgm:cxn modelId="{12CB8A44-AA9D-40A2-A111-638D6EA28807}" type="presOf" srcId="{566BBD81-277D-49FA-9A43-B62283794DFE}" destId="{E97C862E-6D38-489E-8FC2-C38536A9C03E}" srcOrd="0" destOrd="0" presId="urn:microsoft.com/office/officeart/2005/8/layout/radial4"/>
    <dgm:cxn modelId="{7CD5BB52-93A3-4085-B920-AFB32F4BFCC7}" type="presOf" srcId="{D0C96678-FE65-455D-962C-CBBE3958D36B}" destId="{6D25D15B-850D-4165-BC65-91D6086957C9}" srcOrd="0" destOrd="0" presId="urn:microsoft.com/office/officeart/2005/8/layout/radial4"/>
    <dgm:cxn modelId="{1165DD75-A703-40F1-814A-3800E3F3C938}" srcId="{566BBD81-277D-49FA-9A43-B62283794DFE}" destId="{77627212-8DF3-40DA-BC30-BE0A88089FAE}" srcOrd="1" destOrd="0" parTransId="{BA378500-2F3E-45A0-89AD-FB6C986C5617}" sibTransId="{7B7766E3-B667-4162-BE89-6CC756A24531}"/>
    <dgm:cxn modelId="{41EEB2A5-0679-43E3-BC8C-39BEA233F707}" type="presOf" srcId="{C5D62134-3646-4076-955F-5D4CD124660D}" destId="{847DDD5C-4695-4E20-856C-40FD8065515D}" srcOrd="0" destOrd="0" presId="urn:microsoft.com/office/officeart/2005/8/layout/radial4"/>
    <dgm:cxn modelId="{A93BE6B3-071D-4261-AD88-4416B7962143}" type="presOf" srcId="{5E4C004F-6242-4181-9A9E-7A614A00A4EF}" destId="{D999DF19-A40C-4D23-8290-E450E02EFF84}" srcOrd="0" destOrd="0" presId="urn:microsoft.com/office/officeart/2005/8/layout/radial4"/>
    <dgm:cxn modelId="{C4CD9BC3-AFEE-4C34-BB72-900B9A5BC741}" srcId="{61DB1273-6DAF-4F59-B4AF-526A9DE015F5}" destId="{D0C96678-FE65-455D-962C-CBBE3958D36B}" srcOrd="1" destOrd="0" parTransId="{C5D62134-3646-4076-955F-5D4CD124660D}" sibTransId="{34E51891-6221-4C66-9F69-60719C03D422}"/>
    <dgm:cxn modelId="{98A84CD8-E85B-41F7-AE8D-CDC28FFA807F}" srcId="{61DB1273-6DAF-4F59-B4AF-526A9DE015F5}" destId="{5E4C004F-6242-4181-9A9E-7A614A00A4EF}" srcOrd="0" destOrd="0" parTransId="{B19590F8-126C-4758-8AAB-07F2B04577D1}" sibTransId="{B0BEFD81-D01A-4AAD-A420-45FB6D2794F8}"/>
    <dgm:cxn modelId="{FF0693D8-142F-4D53-9762-4F5B32B02EA2}" type="presOf" srcId="{B19590F8-126C-4758-8AAB-07F2B04577D1}" destId="{5C76F038-7C7A-45AF-9DD2-0167320C1BF0}" srcOrd="0" destOrd="0" presId="urn:microsoft.com/office/officeart/2005/8/layout/radial4"/>
    <dgm:cxn modelId="{21B510DC-A1B6-4806-9A7A-B3CD8B190F47}" type="presOf" srcId="{61DB1273-6DAF-4F59-B4AF-526A9DE015F5}" destId="{D288948E-038C-4D25-83F3-EFC93AF02AAE}" srcOrd="0" destOrd="0" presId="urn:microsoft.com/office/officeart/2005/8/layout/radial4"/>
    <dgm:cxn modelId="{3433A271-ECDA-413E-A3F7-5A27DEA1AEF6}" type="presParOf" srcId="{E97C862E-6D38-489E-8FC2-C38536A9C03E}" destId="{D288948E-038C-4D25-83F3-EFC93AF02AAE}" srcOrd="0" destOrd="0" presId="urn:microsoft.com/office/officeart/2005/8/layout/radial4"/>
    <dgm:cxn modelId="{DAA8DFEB-B7A6-4FD4-B6DB-EC646FE1D84E}" type="presParOf" srcId="{E97C862E-6D38-489E-8FC2-C38536A9C03E}" destId="{5C76F038-7C7A-45AF-9DD2-0167320C1BF0}" srcOrd="1" destOrd="0" presId="urn:microsoft.com/office/officeart/2005/8/layout/radial4"/>
    <dgm:cxn modelId="{79E8A43E-3B33-4B29-8F72-E6C411F239A6}" type="presParOf" srcId="{E97C862E-6D38-489E-8FC2-C38536A9C03E}" destId="{D999DF19-A40C-4D23-8290-E450E02EFF84}" srcOrd="2" destOrd="0" presId="urn:microsoft.com/office/officeart/2005/8/layout/radial4"/>
    <dgm:cxn modelId="{B0C06281-77DB-4665-8740-B11D2AF6FC83}" type="presParOf" srcId="{E97C862E-6D38-489E-8FC2-C38536A9C03E}" destId="{847DDD5C-4695-4E20-856C-40FD8065515D}" srcOrd="3" destOrd="0" presId="urn:microsoft.com/office/officeart/2005/8/layout/radial4"/>
    <dgm:cxn modelId="{2A405CC8-0612-45E1-9216-9EDCEC43C245}" type="presParOf" srcId="{E97C862E-6D38-489E-8FC2-C38536A9C03E}" destId="{6D25D15B-850D-4165-BC65-91D6086957C9}"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E8E01-601D-45CD-A325-E8BF9F5BE677}">
      <dsp:nvSpPr>
        <dsp:cNvPr id="0" name=""/>
        <dsp:cNvSpPr/>
      </dsp:nvSpPr>
      <dsp:spPr>
        <a:xfrm>
          <a:off x="0" y="832120"/>
          <a:ext cx="9144000" cy="1231479"/>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fr-FR" sz="3100" b="1" kern="1200" dirty="0">
              <a:solidFill>
                <a:schemeClr val="tx1"/>
              </a:solidFill>
            </a:rPr>
            <a:t>Quand envoyer le patient au médecin de travail ?</a:t>
          </a:r>
          <a:endParaRPr lang="fr-FR" sz="3100" kern="1200" dirty="0">
            <a:solidFill>
              <a:schemeClr val="tx1"/>
            </a:solidFill>
          </a:endParaRPr>
        </a:p>
      </dsp:txBody>
      <dsp:txXfrm>
        <a:off x="60116" y="892236"/>
        <a:ext cx="9023768" cy="1111247"/>
      </dsp:txXfrm>
    </dsp:sp>
    <dsp:sp modelId="{14051DF0-2D3E-43F6-8542-7ECCE8E60ACE}">
      <dsp:nvSpPr>
        <dsp:cNvPr id="0" name=""/>
        <dsp:cNvSpPr/>
      </dsp:nvSpPr>
      <dsp:spPr>
        <a:xfrm>
          <a:off x="0" y="2035719"/>
          <a:ext cx="9144000" cy="1231479"/>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fr-FR" sz="3100" b="1" kern="1200" dirty="0">
              <a:solidFill>
                <a:schemeClr val="tx1"/>
              </a:solidFill>
            </a:rPr>
            <a:t>Comment déclarer une maladie professionnelle? </a:t>
          </a:r>
          <a:endParaRPr lang="fr-FR" sz="3100" kern="1200" dirty="0">
            <a:solidFill>
              <a:schemeClr val="tx1"/>
            </a:solidFill>
          </a:endParaRPr>
        </a:p>
      </dsp:txBody>
      <dsp:txXfrm>
        <a:off x="60116" y="2095835"/>
        <a:ext cx="9023768" cy="1111247"/>
      </dsp:txXfrm>
    </dsp:sp>
    <dsp:sp modelId="{7A75246E-57DF-4A42-A407-A3CC840BB5BC}">
      <dsp:nvSpPr>
        <dsp:cNvPr id="0" name=""/>
        <dsp:cNvSpPr/>
      </dsp:nvSpPr>
      <dsp:spPr>
        <a:xfrm>
          <a:off x="0" y="3473640"/>
          <a:ext cx="9144000" cy="1231479"/>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fr-FR" sz="3100" b="1" kern="1200" dirty="0">
              <a:solidFill>
                <a:schemeClr val="tx1"/>
              </a:solidFill>
            </a:rPr>
            <a:t> Quelles sont les conditions de réparation dans le régime général de la sécurité sociale?</a:t>
          </a:r>
          <a:endParaRPr lang="fr-FR" sz="3100" kern="1200" dirty="0">
            <a:solidFill>
              <a:schemeClr val="tx1"/>
            </a:solidFill>
          </a:endParaRPr>
        </a:p>
      </dsp:txBody>
      <dsp:txXfrm>
        <a:off x="60116" y="3533756"/>
        <a:ext cx="9023768" cy="1111247"/>
      </dsp:txXfrm>
    </dsp:sp>
    <dsp:sp modelId="{7015CA49-222B-4D0F-B4DE-3BCC084DEEAD}">
      <dsp:nvSpPr>
        <dsp:cNvPr id="0" name=""/>
        <dsp:cNvSpPr/>
      </dsp:nvSpPr>
      <dsp:spPr>
        <a:xfrm>
          <a:off x="0" y="4794399"/>
          <a:ext cx="9144000" cy="1231479"/>
        </a:xfrm>
        <a:prstGeom prst="roundRect">
          <a:avLst/>
        </a:prstGeom>
        <a:solidFill>
          <a:schemeClr val="accent2">
            <a:lumMod val="40000"/>
            <a:lumOff val="60000"/>
          </a:schemeClr>
        </a:solidFill>
        <a:ln w="25400" cap="flat" cmpd="sng" algn="ctr">
          <a:solidFill>
            <a:srgbClr val="FF33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fr-FR" sz="3100" b="1" kern="1200" dirty="0">
              <a:solidFill>
                <a:schemeClr val="tx1"/>
              </a:solidFill>
            </a:rPr>
            <a:t>Que faire s’il manque un des critères des tableaux de MP ou affection hors tableau ? (Rôle des CRRMP)</a:t>
          </a:r>
          <a:endParaRPr lang="fr-FR" sz="3100" kern="1200" dirty="0">
            <a:solidFill>
              <a:schemeClr val="tx1"/>
            </a:solidFill>
          </a:endParaRPr>
        </a:p>
      </dsp:txBody>
      <dsp:txXfrm>
        <a:off x="60116" y="4854515"/>
        <a:ext cx="9023768" cy="1111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0C2BE-462E-4D16-8638-618E0C2597D1}">
      <dsp:nvSpPr>
        <dsp:cNvPr id="0" name=""/>
        <dsp:cNvSpPr/>
      </dsp:nvSpPr>
      <dsp:spPr>
        <a:xfrm flipH="1">
          <a:off x="276004" y="720081"/>
          <a:ext cx="3935936" cy="4334298"/>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rPr>
            <a:t>Qui déclare?</a:t>
          </a:r>
          <a:r>
            <a:rPr lang="fr-FR" sz="2400" kern="1200" dirty="0">
              <a:solidFill>
                <a:schemeClr val="tx1"/>
              </a:solidFill>
            </a:rPr>
            <a:t> </a:t>
          </a:r>
        </a:p>
        <a:p>
          <a:pPr marL="0" lvl="0" indent="0" algn="ctr" defTabSz="1066800">
            <a:lnSpc>
              <a:spcPct val="90000"/>
            </a:lnSpc>
            <a:spcBef>
              <a:spcPct val="0"/>
            </a:spcBef>
            <a:spcAft>
              <a:spcPct val="35000"/>
            </a:spcAft>
            <a:buNone/>
          </a:pPr>
          <a:endParaRPr lang="fr-FR" sz="2400" kern="1200" dirty="0">
            <a:solidFill>
              <a:schemeClr val="tx1"/>
            </a:solidFill>
          </a:endParaRPr>
        </a:p>
        <a:p>
          <a:pPr marL="0" lvl="0" indent="0" algn="ctr" defTabSz="1066800">
            <a:lnSpc>
              <a:spcPct val="90000"/>
            </a:lnSpc>
            <a:spcBef>
              <a:spcPct val="0"/>
            </a:spcBef>
            <a:spcAft>
              <a:spcPct val="35000"/>
            </a:spcAft>
            <a:buNone/>
          </a:pPr>
          <a:endParaRPr lang="fr-FR" sz="2400" kern="1200" dirty="0">
            <a:solidFill>
              <a:schemeClr val="tx1"/>
            </a:solidFill>
          </a:endParaRPr>
        </a:p>
        <a:p>
          <a:pPr marL="0" lvl="0" indent="0" algn="l" defTabSz="1066800">
            <a:lnSpc>
              <a:spcPct val="90000"/>
            </a:lnSpc>
            <a:spcBef>
              <a:spcPct val="0"/>
            </a:spcBef>
            <a:spcAft>
              <a:spcPct val="35000"/>
            </a:spcAft>
            <a:buNone/>
          </a:pPr>
          <a:r>
            <a:rPr lang="fr-FR" sz="1800" b="1" kern="1200" dirty="0">
              <a:solidFill>
                <a:srgbClr val="006699"/>
              </a:solidFill>
            </a:rPr>
            <a:t>L’assuré ou son ayant droit auprès de </a:t>
          </a:r>
        </a:p>
        <a:p>
          <a:pPr marL="0" lvl="0" indent="0" algn="l" defTabSz="1066800">
            <a:lnSpc>
              <a:spcPct val="90000"/>
            </a:lnSpc>
            <a:spcBef>
              <a:spcPct val="0"/>
            </a:spcBef>
            <a:spcAft>
              <a:spcPct val="35000"/>
            </a:spcAft>
            <a:buNone/>
          </a:pPr>
          <a:r>
            <a:rPr lang="fr-FR" sz="1800" b="1" kern="1200" dirty="0">
              <a:solidFill>
                <a:srgbClr val="006699"/>
              </a:solidFill>
            </a:rPr>
            <a:t>l’organisme auquel il est affilié </a:t>
          </a:r>
        </a:p>
      </dsp:txBody>
      <dsp:txXfrm>
        <a:off x="276004" y="720081"/>
        <a:ext cx="3935936" cy="4334298"/>
      </dsp:txXfrm>
    </dsp:sp>
    <dsp:sp modelId="{3A5CCEC3-1002-42FC-88F6-09DFB9F993F5}">
      <dsp:nvSpPr>
        <dsp:cNvPr id="0" name=""/>
        <dsp:cNvSpPr/>
      </dsp:nvSpPr>
      <dsp:spPr>
        <a:xfrm>
          <a:off x="5100600" y="733893"/>
          <a:ext cx="3839378" cy="4306674"/>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Quels documents fournir?</a:t>
          </a:r>
        </a:p>
        <a:p>
          <a:pPr marL="0" lvl="0" indent="0" algn="ctr" defTabSz="889000">
            <a:lnSpc>
              <a:spcPct val="90000"/>
            </a:lnSpc>
            <a:spcBef>
              <a:spcPct val="0"/>
            </a:spcBef>
            <a:spcAft>
              <a:spcPct val="35000"/>
            </a:spcAft>
            <a:buNone/>
          </a:pPr>
          <a:endParaRPr lang="fr-FR" sz="2000" b="1" kern="1200" dirty="0">
            <a:solidFill>
              <a:schemeClr val="tx1"/>
            </a:solidFill>
          </a:endParaRPr>
        </a:p>
        <a:p>
          <a:pPr marL="0" lvl="0" indent="0" algn="ctr" defTabSz="889000">
            <a:lnSpc>
              <a:spcPct val="90000"/>
            </a:lnSpc>
            <a:spcBef>
              <a:spcPct val="0"/>
            </a:spcBef>
            <a:spcAft>
              <a:spcPct val="35000"/>
            </a:spcAft>
            <a:buNone/>
          </a:pPr>
          <a:endParaRPr lang="fr-FR" sz="2000" b="1" kern="1200" dirty="0">
            <a:solidFill>
              <a:schemeClr val="tx1"/>
            </a:solidFill>
          </a:endParaRPr>
        </a:p>
        <a:p>
          <a:pPr marL="0" lvl="0" indent="0" algn="l" defTabSz="889000">
            <a:lnSpc>
              <a:spcPct val="90000"/>
            </a:lnSpc>
            <a:spcBef>
              <a:spcPct val="0"/>
            </a:spcBef>
            <a:spcAft>
              <a:spcPct val="35000"/>
            </a:spcAft>
            <a:buNone/>
          </a:pPr>
          <a:r>
            <a:rPr lang="fr-FR" sz="1800" b="1" kern="1200" dirty="0">
              <a:solidFill>
                <a:srgbClr val="006699"/>
              </a:solidFill>
            </a:rPr>
            <a:t>Certificat médical: </a:t>
          </a:r>
          <a:r>
            <a:rPr lang="fr-FR" sz="1800" b="1" kern="1200" dirty="0" err="1">
              <a:solidFill>
                <a:srgbClr val="006699"/>
              </a:solidFill>
            </a:rPr>
            <a:t>cerfa</a:t>
          </a:r>
          <a:r>
            <a:rPr lang="fr-FR" sz="1800" b="1" kern="1200" dirty="0">
              <a:solidFill>
                <a:srgbClr val="006699"/>
              </a:solidFill>
            </a:rPr>
            <a:t> n° 11138*03 ou papier libre</a:t>
          </a:r>
        </a:p>
        <a:p>
          <a:pPr marL="0" lvl="0" indent="0" algn="ctr" defTabSz="889000">
            <a:lnSpc>
              <a:spcPct val="90000"/>
            </a:lnSpc>
            <a:spcBef>
              <a:spcPct val="0"/>
            </a:spcBef>
            <a:spcAft>
              <a:spcPct val="35000"/>
            </a:spcAft>
            <a:buNone/>
          </a:pPr>
          <a:endParaRPr lang="fr-FR" sz="1800" b="1" kern="1200" dirty="0">
            <a:solidFill>
              <a:srgbClr val="006699"/>
            </a:solidFill>
          </a:endParaRPr>
        </a:p>
        <a:p>
          <a:pPr marL="0" lvl="0" indent="0" algn="l" defTabSz="889000">
            <a:lnSpc>
              <a:spcPct val="90000"/>
            </a:lnSpc>
            <a:spcBef>
              <a:spcPct val="0"/>
            </a:spcBef>
            <a:spcAft>
              <a:spcPct val="35000"/>
            </a:spcAft>
            <a:buNone/>
          </a:pPr>
          <a:r>
            <a:rPr lang="fr-FR" sz="1800" b="1" kern="1200" dirty="0">
              <a:solidFill>
                <a:srgbClr val="006699"/>
              </a:solidFill>
            </a:rPr>
            <a:t>Formulaire de déclaration :CERFA n°60-3950</a:t>
          </a:r>
        </a:p>
        <a:p>
          <a:pPr marL="0" lvl="0" indent="0" algn="ctr" defTabSz="889000">
            <a:lnSpc>
              <a:spcPct val="90000"/>
            </a:lnSpc>
            <a:spcBef>
              <a:spcPct val="0"/>
            </a:spcBef>
            <a:spcAft>
              <a:spcPct val="35000"/>
            </a:spcAft>
            <a:buNone/>
          </a:pPr>
          <a:endParaRPr lang="fr-FR" sz="1800" b="1" kern="1200" dirty="0">
            <a:solidFill>
              <a:srgbClr val="006699"/>
            </a:solidFill>
          </a:endParaRPr>
        </a:p>
        <a:p>
          <a:pPr marL="0" lvl="0" indent="0" algn="l" defTabSz="889000">
            <a:lnSpc>
              <a:spcPct val="90000"/>
            </a:lnSpc>
            <a:spcBef>
              <a:spcPct val="0"/>
            </a:spcBef>
            <a:spcAft>
              <a:spcPct val="35000"/>
            </a:spcAft>
            <a:buNone/>
          </a:pPr>
          <a:r>
            <a:rPr lang="fr-FR" sz="1800" b="1" kern="1200" dirty="0">
              <a:solidFill>
                <a:srgbClr val="006699"/>
              </a:solidFill>
            </a:rPr>
            <a:t>Assuré social (N° SS)</a:t>
          </a:r>
        </a:p>
        <a:p>
          <a:pPr marL="0" lvl="0" indent="0" algn="ctr" defTabSz="889000">
            <a:lnSpc>
              <a:spcPct val="90000"/>
            </a:lnSpc>
            <a:spcBef>
              <a:spcPct val="0"/>
            </a:spcBef>
            <a:spcAft>
              <a:spcPct val="35000"/>
            </a:spcAft>
            <a:buNone/>
          </a:pPr>
          <a:endParaRPr lang="fr-FR" sz="1800" b="1" kern="1200" dirty="0">
            <a:solidFill>
              <a:srgbClr val="006699"/>
            </a:solidFill>
          </a:endParaRPr>
        </a:p>
        <a:p>
          <a:pPr marL="0" lvl="0" indent="0" algn="l" defTabSz="889000">
            <a:lnSpc>
              <a:spcPct val="90000"/>
            </a:lnSpc>
            <a:spcBef>
              <a:spcPct val="0"/>
            </a:spcBef>
            <a:spcAft>
              <a:spcPct val="35000"/>
            </a:spcAft>
            <a:buNone/>
          </a:pPr>
          <a:r>
            <a:rPr lang="fr-FR" sz="1800" b="1" kern="1200" dirty="0">
              <a:solidFill>
                <a:srgbClr val="006699"/>
              </a:solidFill>
            </a:rPr>
            <a:t>Justificatifs de salaire des périodes d’exposition</a:t>
          </a:r>
          <a:endParaRPr lang="fr-FR" sz="1800" kern="1200" dirty="0">
            <a:solidFill>
              <a:srgbClr val="006699"/>
            </a:solidFill>
          </a:endParaRPr>
        </a:p>
      </dsp:txBody>
      <dsp:txXfrm>
        <a:off x="5100600" y="733893"/>
        <a:ext cx="3839378" cy="43066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673F9-37C1-4B02-8589-609559E2D058}">
      <dsp:nvSpPr>
        <dsp:cNvPr id="0" name=""/>
        <dsp:cNvSpPr/>
      </dsp:nvSpPr>
      <dsp:spPr>
        <a:xfrm>
          <a:off x="0" y="6336142"/>
          <a:ext cx="9144000" cy="519875"/>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4"/>
        </a:lnRef>
        <a:fillRef idx="2">
          <a:schemeClr val="accent4"/>
        </a:fillRef>
        <a:effectRef idx="1">
          <a:schemeClr val="accent4"/>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Confirmation de l’exposition ( enquête de la sécurité sociale)</a:t>
          </a:r>
        </a:p>
      </dsp:txBody>
      <dsp:txXfrm>
        <a:off x="0" y="6336142"/>
        <a:ext cx="9144000" cy="519875"/>
      </dsp:txXfrm>
    </dsp:sp>
    <dsp:sp modelId="{16FB04DD-2392-4F3F-B3B3-DD4B376114ED}">
      <dsp:nvSpPr>
        <dsp:cNvPr id="0" name=""/>
        <dsp:cNvSpPr/>
      </dsp:nvSpPr>
      <dsp:spPr>
        <a:xfrm rot="10800000">
          <a:off x="0" y="5544372"/>
          <a:ext cx="9144000" cy="799568"/>
        </a:xfrm>
        <a:prstGeom prst="upArrowCallou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5"/>
        </a:lnRef>
        <a:fillRef idx="2">
          <a:schemeClr val="accent5"/>
        </a:fillRef>
        <a:effectRef idx="1">
          <a:schemeClr val="accent5"/>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Validation du médecin conseil</a:t>
          </a:r>
        </a:p>
      </dsp:txBody>
      <dsp:txXfrm rot="10800000">
        <a:off x="0" y="5544372"/>
        <a:ext cx="9144000" cy="519535"/>
      </dsp:txXfrm>
    </dsp:sp>
    <dsp:sp modelId="{B2E2EBE5-8A01-4270-B36B-819B2C907B25}">
      <dsp:nvSpPr>
        <dsp:cNvPr id="0" name=""/>
        <dsp:cNvSpPr/>
      </dsp:nvSpPr>
      <dsp:spPr>
        <a:xfrm rot="10800000">
          <a:off x="0" y="4752602"/>
          <a:ext cx="9144000" cy="799568"/>
        </a:xfrm>
        <a:prstGeom prst="upArrowCallou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6"/>
        </a:lnRef>
        <a:fillRef idx="2">
          <a:schemeClr val="accent6"/>
        </a:fillRef>
        <a:effectRef idx="1">
          <a:schemeClr val="accent6"/>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Durée minimale d’exposition ( pour certains tableaux)</a:t>
          </a:r>
        </a:p>
      </dsp:txBody>
      <dsp:txXfrm rot="10800000">
        <a:off x="0" y="4752602"/>
        <a:ext cx="9144000" cy="519535"/>
      </dsp:txXfrm>
    </dsp:sp>
    <dsp:sp modelId="{D9BD2BC4-E24B-406D-9BBB-1B56305C1B2A}">
      <dsp:nvSpPr>
        <dsp:cNvPr id="0" name=""/>
        <dsp:cNvSpPr/>
      </dsp:nvSpPr>
      <dsp:spPr>
        <a:xfrm rot="10800000">
          <a:off x="0" y="3960832"/>
          <a:ext cx="9144000" cy="799568"/>
        </a:xfrm>
        <a:prstGeom prst="upArrowCallou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1"/>
        </a:lnRef>
        <a:fillRef idx="2">
          <a:schemeClr val="accent1"/>
        </a:fillRef>
        <a:effectRef idx="1">
          <a:schemeClr val="accent1"/>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Emploi dans la liste de travaux ( si liste limitative)</a:t>
          </a:r>
        </a:p>
      </dsp:txBody>
      <dsp:txXfrm rot="10800000">
        <a:off x="0" y="3960832"/>
        <a:ext cx="9144000" cy="519535"/>
      </dsp:txXfrm>
    </dsp:sp>
    <dsp:sp modelId="{D384C637-4DE7-460F-82F4-0FB8BAA58526}">
      <dsp:nvSpPr>
        <dsp:cNvPr id="0" name=""/>
        <dsp:cNvSpPr/>
      </dsp:nvSpPr>
      <dsp:spPr>
        <a:xfrm rot="10800000">
          <a:off x="0" y="3169062"/>
          <a:ext cx="9144000" cy="799568"/>
        </a:xfrm>
        <a:prstGeom prst="upArrowCallou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2"/>
        </a:lnRef>
        <a:fillRef idx="2">
          <a:schemeClr val="accent2"/>
        </a:fillRef>
        <a:effectRef idx="1">
          <a:schemeClr val="accent2"/>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Respect du délai de prise en charge</a:t>
          </a:r>
        </a:p>
      </dsp:txBody>
      <dsp:txXfrm rot="10800000">
        <a:off x="0" y="3169062"/>
        <a:ext cx="9144000" cy="519535"/>
      </dsp:txXfrm>
    </dsp:sp>
    <dsp:sp modelId="{CF48E539-ECB9-4D05-8471-7B4B4672423C}">
      <dsp:nvSpPr>
        <dsp:cNvPr id="0" name=""/>
        <dsp:cNvSpPr/>
      </dsp:nvSpPr>
      <dsp:spPr>
        <a:xfrm rot="10800000">
          <a:off x="0" y="2377292"/>
          <a:ext cx="9144000" cy="799568"/>
        </a:xfrm>
        <a:prstGeom prst="upArrowCallou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3"/>
        </a:lnRef>
        <a:fillRef idx="2">
          <a:schemeClr val="accent3"/>
        </a:fillRef>
        <a:effectRef idx="1">
          <a:schemeClr val="accent3"/>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Mention de la maladie dans un tableau</a:t>
          </a:r>
        </a:p>
      </dsp:txBody>
      <dsp:txXfrm rot="10800000">
        <a:off x="0" y="2377292"/>
        <a:ext cx="9144000" cy="519535"/>
      </dsp:txXfrm>
    </dsp:sp>
    <dsp:sp modelId="{BC0278B9-4BDD-48E1-960B-4B6A30038AD7}">
      <dsp:nvSpPr>
        <dsp:cNvPr id="0" name=""/>
        <dsp:cNvSpPr/>
      </dsp:nvSpPr>
      <dsp:spPr>
        <a:xfrm rot="10800000">
          <a:off x="0" y="1585522"/>
          <a:ext cx="9144000" cy="799568"/>
        </a:xfrm>
        <a:prstGeom prst="upArrowCallou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4"/>
        </a:lnRef>
        <a:fillRef idx="2">
          <a:schemeClr val="accent4"/>
        </a:fillRef>
        <a:effectRef idx="1">
          <a:schemeClr val="accent4"/>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fr-FR" sz="1600" b="1" kern="1200" dirty="0">
              <a:solidFill>
                <a:srgbClr val="006699"/>
              </a:solidFill>
            </a:rPr>
            <a:t>Exposition habituelle au risque</a:t>
          </a:r>
        </a:p>
      </dsp:txBody>
      <dsp:txXfrm rot="10800000">
        <a:off x="0" y="1585522"/>
        <a:ext cx="9144000" cy="519535"/>
      </dsp:txXfrm>
    </dsp:sp>
    <dsp:sp modelId="{80BAA8FA-ADCE-4B15-8402-9F167A476BB7}">
      <dsp:nvSpPr>
        <dsp:cNvPr id="0" name=""/>
        <dsp:cNvSpPr/>
      </dsp:nvSpPr>
      <dsp:spPr>
        <a:xfrm rot="10800000">
          <a:off x="0" y="793752"/>
          <a:ext cx="9144000" cy="799568"/>
        </a:xfrm>
        <a:prstGeom prst="upArrowCallou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a:sp3d>
      </dsp:spPr>
      <dsp:style>
        <a:lnRef idx="1">
          <a:schemeClr val="accent6"/>
        </a:lnRef>
        <a:fillRef idx="2">
          <a:schemeClr val="accent6"/>
        </a:fillRef>
        <a:effectRef idx="1">
          <a:schemeClr val="accent6"/>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Etre salarié du RGSS au moment de l’exposition</a:t>
          </a:r>
        </a:p>
      </dsp:txBody>
      <dsp:txXfrm rot="10800000">
        <a:off x="0" y="793752"/>
        <a:ext cx="9144000" cy="519535"/>
      </dsp:txXfrm>
    </dsp:sp>
    <dsp:sp modelId="{E9B316C6-3BB3-4097-85E2-D4B1BA384E84}">
      <dsp:nvSpPr>
        <dsp:cNvPr id="0" name=""/>
        <dsp:cNvSpPr/>
      </dsp:nvSpPr>
      <dsp:spPr>
        <a:xfrm rot="10800000">
          <a:off x="0" y="1982"/>
          <a:ext cx="9144000" cy="799568"/>
        </a:xfrm>
        <a:prstGeom prst="upArrowCallou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19050"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dsp:spPr>
      <dsp:style>
        <a:lnRef idx="1">
          <a:schemeClr val="accent5"/>
        </a:lnRef>
        <a:fillRef idx="2">
          <a:schemeClr val="accent5"/>
        </a:fillRef>
        <a:effectRef idx="1">
          <a:schemeClr val="accent5"/>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rtl="0">
            <a:lnSpc>
              <a:spcPct val="90000"/>
            </a:lnSpc>
            <a:spcBef>
              <a:spcPct val="0"/>
            </a:spcBef>
            <a:spcAft>
              <a:spcPct val="35000"/>
            </a:spcAft>
            <a:buNone/>
          </a:pPr>
          <a:r>
            <a:rPr lang="fr-FR" sz="1600" b="1" kern="1200" dirty="0">
              <a:solidFill>
                <a:srgbClr val="006699"/>
              </a:solidFill>
            </a:rPr>
            <a:t>VII) Quels sont les conditions de réparation dans le régime général de la sécurité sociale?</a:t>
          </a:r>
        </a:p>
      </dsp:txBody>
      <dsp:txXfrm rot="10800000">
        <a:off x="0" y="1982"/>
        <a:ext cx="9144000" cy="5195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8948E-038C-4D25-83F3-EFC93AF02AAE}">
      <dsp:nvSpPr>
        <dsp:cNvPr id="0" name=""/>
        <dsp:cNvSpPr/>
      </dsp:nvSpPr>
      <dsp:spPr>
        <a:xfrm>
          <a:off x="3098879" y="2483469"/>
          <a:ext cx="2886075" cy="2886075"/>
        </a:xfrm>
        <a:prstGeom prst="ellipse">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accent3"/>
        </a:lnRef>
        <a:fillRef idx="2">
          <a:schemeClr val="accent3"/>
        </a:fillRef>
        <a:effectRef idx="1">
          <a:schemeClr val="accent3"/>
        </a:effectRef>
        <a:fontRef idx="minor">
          <a:schemeClr val="dk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fr-FR" sz="3600" b="1" kern="1200" dirty="0">
              <a:solidFill>
                <a:schemeClr val="tx1"/>
              </a:solidFill>
            </a:rPr>
            <a:t>CRRMP</a:t>
          </a:r>
          <a:r>
            <a:rPr lang="fr-FR" sz="3600" kern="1200" dirty="0">
              <a:solidFill>
                <a:schemeClr val="tx1"/>
              </a:solidFill>
            </a:rPr>
            <a:t> </a:t>
          </a:r>
        </a:p>
      </dsp:txBody>
      <dsp:txXfrm>
        <a:off x="3521535" y="2906125"/>
        <a:ext cx="2040763" cy="2040763"/>
      </dsp:txXfrm>
    </dsp:sp>
    <dsp:sp modelId="{5C76F038-7C7A-45AF-9DD2-0167320C1BF0}">
      <dsp:nvSpPr>
        <dsp:cNvPr id="0" name=""/>
        <dsp:cNvSpPr/>
      </dsp:nvSpPr>
      <dsp:spPr>
        <a:xfrm rot="12938207">
          <a:off x="1004605" y="1922216"/>
          <a:ext cx="2630423" cy="822531"/>
        </a:xfrm>
        <a:prstGeom prst="leftArrow">
          <a:avLst>
            <a:gd name="adj1" fmla="val 60000"/>
            <a:gd name="adj2" fmla="val 5000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sp>
    <dsp:sp modelId="{D999DF19-A40C-4D23-8290-E450E02EFF84}">
      <dsp:nvSpPr>
        <dsp:cNvPr id="0" name=""/>
        <dsp:cNvSpPr/>
      </dsp:nvSpPr>
      <dsp:spPr>
        <a:xfrm>
          <a:off x="9034" y="162551"/>
          <a:ext cx="2741771" cy="2994233"/>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6">
              <a:lumMod val="50000"/>
            </a:schemeClr>
          </a:solidFill>
          <a:prstDash val="solid"/>
        </a:ln>
        <a:effectLst>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accent2"/>
        </a:lnRef>
        <a:fillRef idx="2">
          <a:schemeClr val="accent2"/>
        </a:fillRef>
        <a:effectRef idx="1">
          <a:schemeClr val="accent2"/>
        </a:effectRef>
        <a:fontRef idx="minor">
          <a:schemeClr val="dk1"/>
        </a:fontRef>
      </dsp:style>
      <dsp:txBody>
        <a:bodyPr spcFirstLastPara="0" vert="horz" wrap="square" lIns="34290" tIns="34290" rIns="34290" bIns="34290" numCol="1" spcCol="1270" anchor="t" anchorCtr="0">
          <a:noAutofit/>
          <a:sp3d extrusionH="57150">
            <a:bevelT w="38100" h="38100"/>
          </a:sp3d>
        </a:bodyPr>
        <a:lstStyle/>
        <a:p>
          <a:pPr marL="0" lvl="0" indent="0" algn="ctr" defTabSz="800100">
            <a:lnSpc>
              <a:spcPct val="90000"/>
            </a:lnSpc>
            <a:spcBef>
              <a:spcPct val="0"/>
            </a:spcBef>
            <a:spcAft>
              <a:spcPct val="35000"/>
            </a:spcAft>
            <a:buNone/>
          </a:pPr>
          <a:r>
            <a:rPr lang="fr-FR" sz="1800" b="1" kern="1200" dirty="0" err="1">
              <a:solidFill>
                <a:schemeClr val="tx1"/>
              </a:solidFill>
            </a:rPr>
            <a:t>Art.L461</a:t>
          </a:r>
          <a:r>
            <a:rPr lang="fr-FR" sz="1800" b="1" kern="1200" dirty="0">
              <a:solidFill>
                <a:schemeClr val="tx1"/>
              </a:solidFill>
            </a:rPr>
            <a:t>-1 du code de la sécurité sociale, alinéa 3: Lien entre le  travail et l’affection</a:t>
          </a:r>
        </a:p>
        <a:p>
          <a:pPr marL="0" lvl="0" indent="0" algn="l" defTabSz="800100">
            <a:lnSpc>
              <a:spcPct val="90000"/>
            </a:lnSpc>
            <a:spcBef>
              <a:spcPct val="0"/>
            </a:spcBef>
            <a:spcAft>
              <a:spcPct val="35000"/>
            </a:spcAft>
            <a:buNone/>
          </a:pPr>
          <a:r>
            <a:rPr lang="fr-FR" sz="1600" b="1" kern="1200" dirty="0">
              <a:solidFill>
                <a:srgbClr val="006699"/>
              </a:solidFill>
            </a:rPr>
            <a:t>délai de prise en charge dépassé,</a:t>
          </a:r>
        </a:p>
        <a:p>
          <a:pPr marL="0" lvl="0" indent="0" algn="l" defTabSz="800100">
            <a:lnSpc>
              <a:spcPct val="90000"/>
            </a:lnSpc>
            <a:spcBef>
              <a:spcPct val="0"/>
            </a:spcBef>
            <a:spcAft>
              <a:spcPct val="35000"/>
            </a:spcAft>
            <a:buNone/>
          </a:pPr>
          <a:r>
            <a:rPr lang="fr-FR" sz="1600" b="1" kern="1200" dirty="0">
              <a:solidFill>
                <a:srgbClr val="006699"/>
              </a:solidFill>
            </a:rPr>
            <a:t>durée d’exposition insuffisante, </a:t>
          </a:r>
        </a:p>
        <a:p>
          <a:pPr marL="0" lvl="0" indent="0" algn="l" defTabSz="800100">
            <a:lnSpc>
              <a:spcPct val="90000"/>
            </a:lnSpc>
            <a:spcBef>
              <a:spcPct val="0"/>
            </a:spcBef>
            <a:spcAft>
              <a:spcPct val="35000"/>
            </a:spcAft>
            <a:buNone/>
          </a:pPr>
          <a:endParaRPr lang="fr-FR" sz="1600" b="1" kern="1200" dirty="0">
            <a:solidFill>
              <a:srgbClr val="006699"/>
            </a:solidFill>
          </a:endParaRPr>
        </a:p>
        <a:p>
          <a:pPr marL="0" lvl="0" indent="0" algn="l" defTabSz="800100">
            <a:lnSpc>
              <a:spcPct val="90000"/>
            </a:lnSpc>
            <a:spcBef>
              <a:spcPct val="0"/>
            </a:spcBef>
            <a:spcAft>
              <a:spcPct val="35000"/>
            </a:spcAft>
            <a:buNone/>
          </a:pPr>
          <a:r>
            <a:rPr lang="fr-FR" sz="1600" b="1" kern="1200" dirty="0">
              <a:solidFill>
                <a:srgbClr val="006699"/>
              </a:solidFill>
            </a:rPr>
            <a:t>emploi hors liste limitative</a:t>
          </a:r>
        </a:p>
      </dsp:txBody>
      <dsp:txXfrm>
        <a:off x="89338" y="242855"/>
        <a:ext cx="2581163" cy="2833625"/>
      </dsp:txXfrm>
    </dsp:sp>
    <dsp:sp modelId="{847DDD5C-4695-4E20-856C-40FD8065515D}">
      <dsp:nvSpPr>
        <dsp:cNvPr id="0" name=""/>
        <dsp:cNvSpPr/>
      </dsp:nvSpPr>
      <dsp:spPr>
        <a:xfrm rot="19511764">
          <a:off x="5499818" y="1941278"/>
          <a:ext cx="2612804" cy="822531"/>
        </a:xfrm>
        <a:prstGeom prst="leftArrow">
          <a:avLst>
            <a:gd name="adj1" fmla="val 60000"/>
            <a:gd name="adj2" fmla="val 50000"/>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sp>
    <dsp:sp modelId="{6D25D15B-850D-4165-BC65-91D6086957C9}">
      <dsp:nvSpPr>
        <dsp:cNvPr id="0" name=""/>
        <dsp:cNvSpPr/>
      </dsp:nvSpPr>
      <dsp:spPr>
        <a:xfrm>
          <a:off x="6402201" y="155570"/>
          <a:ext cx="2741771" cy="3049770"/>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76200" dist="12700" dir="8100000" sy="-23000" kx="800400" algn="br" rotWithShape="0">
            <a:prstClr val="black">
              <a:alpha val="20000"/>
            </a:prstClr>
          </a:outerShdw>
        </a:effectLst>
        <a:scene3d>
          <a:camera prst="orthographicFront"/>
          <a:lightRig rig="threePt" dir="t"/>
        </a:scene3d>
        <a:sp3d>
          <a:bevelT/>
        </a:sp3d>
      </dsp:spPr>
      <dsp:style>
        <a:lnRef idx="1">
          <a:schemeClr val="accent6"/>
        </a:lnRef>
        <a:fillRef idx="2">
          <a:schemeClr val="accent6"/>
        </a:fillRef>
        <a:effectRef idx="1">
          <a:schemeClr val="accent6"/>
        </a:effectRef>
        <a:fontRef idx="minor">
          <a:schemeClr val="dk1"/>
        </a:fontRef>
      </dsp:style>
      <dsp:txBody>
        <a:bodyPr spcFirstLastPara="0" vert="horz" wrap="square" lIns="38100" tIns="38100" rIns="38100" bIns="38100" numCol="1" spcCol="1270" anchor="t" anchorCtr="0">
          <a:noAutofit/>
        </a:bodyPr>
        <a:lstStyle/>
        <a:p>
          <a:pPr marL="0" lvl="0" indent="0" algn="ctr" defTabSz="889000">
            <a:lnSpc>
              <a:spcPct val="90000"/>
            </a:lnSpc>
            <a:spcBef>
              <a:spcPct val="0"/>
            </a:spcBef>
            <a:spcAft>
              <a:spcPct val="35000"/>
            </a:spcAft>
            <a:buNone/>
          </a:pPr>
          <a:r>
            <a:rPr lang="fr-FR" sz="2000" b="1" kern="1200" dirty="0" err="1">
              <a:solidFill>
                <a:schemeClr val="tx1"/>
              </a:solidFill>
            </a:rPr>
            <a:t>Art.L461</a:t>
          </a:r>
          <a:r>
            <a:rPr lang="fr-FR" sz="2000" b="1" kern="1200" dirty="0">
              <a:solidFill>
                <a:schemeClr val="tx1"/>
              </a:solidFill>
            </a:rPr>
            <a:t>-1 ,alinéa 4:</a:t>
          </a:r>
        </a:p>
        <a:p>
          <a:pPr marL="0" lvl="0" indent="0" algn="l" defTabSz="889000">
            <a:lnSpc>
              <a:spcPct val="90000"/>
            </a:lnSpc>
            <a:spcBef>
              <a:spcPct val="0"/>
            </a:spcBef>
            <a:spcAft>
              <a:spcPct val="35000"/>
            </a:spcAft>
            <a:buNone/>
          </a:pPr>
          <a:r>
            <a:rPr lang="fr-FR" sz="1600" b="1" kern="1200" dirty="0">
              <a:solidFill>
                <a:srgbClr val="006699"/>
              </a:solidFill>
            </a:rPr>
            <a:t>affection hors tableau</a:t>
          </a:r>
        </a:p>
        <a:p>
          <a:pPr marL="0" lvl="0" indent="0" algn="l" defTabSz="889000">
            <a:lnSpc>
              <a:spcPct val="90000"/>
            </a:lnSpc>
            <a:spcBef>
              <a:spcPct val="0"/>
            </a:spcBef>
            <a:spcAft>
              <a:spcPct val="35000"/>
            </a:spcAft>
            <a:buNone/>
          </a:pPr>
          <a:endParaRPr lang="fr-FR" sz="1600" b="1" kern="1200" dirty="0">
            <a:solidFill>
              <a:srgbClr val="006699"/>
            </a:solidFill>
          </a:endParaRPr>
        </a:p>
        <a:p>
          <a:pPr marL="0" lvl="0" indent="0" algn="l" defTabSz="889000">
            <a:lnSpc>
              <a:spcPct val="90000"/>
            </a:lnSpc>
            <a:spcBef>
              <a:spcPct val="0"/>
            </a:spcBef>
            <a:spcAft>
              <a:spcPct val="35000"/>
            </a:spcAft>
            <a:buNone/>
          </a:pPr>
          <a:r>
            <a:rPr lang="fr-FR" sz="1600" b="1" kern="1200" dirty="0">
              <a:solidFill>
                <a:srgbClr val="006699"/>
              </a:solidFill>
            </a:rPr>
            <a:t>uniquement si taux IP prévu ≥ 25% ou décès  </a:t>
          </a:r>
        </a:p>
      </dsp:txBody>
      <dsp:txXfrm>
        <a:off x="6482505" y="235874"/>
        <a:ext cx="2581163" cy="28891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11A553-4C25-4164-A8F2-5DF3DF0D8803}" type="datetimeFigureOut">
              <a:rPr lang="fr-FR" smtClean="0"/>
              <a:pPr/>
              <a:t>26/04/2025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5022CC-B18E-4F04-B655-B90ADB4EB76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95022CC-B18E-4F04-B655-B90ADB4EB763}"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C549A3B3-555F-4AC0-8929-9E6F31387F03}" type="datetime1">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0A3D079-7C06-4EFD-8B60-176B1FC9D847}" type="datetime1">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C38B42D-4C02-4E49-8CC2-16AEDA40C143}" type="datetime1">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6021A00-092C-40BE-A23E-F1442CA3A213}" type="datetime1">
              <a:rPr lang="fr-FR" smtClean="0"/>
              <a:pPr/>
              <a:t>26/04/2025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DBCD116-E379-4917-AF42-E0BD64B4632A}" type="datetime1">
              <a:rPr lang="fr-FR" smtClean="0"/>
              <a:pPr/>
              <a:t>26/04/2025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4A54BE8F-0792-4050-9384-8C2AA46990FE}" type="datetime1">
              <a:rPr lang="fr-FR" smtClean="0"/>
              <a:pPr/>
              <a:t>26/04/2025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EA4780D-6EAD-4F04-9A2E-ED9F60D38B0B}" type="datetime1">
              <a:rPr lang="fr-FR" smtClean="0"/>
              <a:pPr/>
              <a:t>26/04/2025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3731D4B-F694-43B1-9764-C6C63C8398C0}" type="datetime1">
              <a:rPr lang="fr-FR" smtClean="0"/>
              <a:pPr/>
              <a:t>26/04/2025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91963F12-EC4B-41C9-8C5F-F5CB37596FE2}" type="datetime1">
              <a:rPr lang="fr-FR" smtClean="0"/>
              <a:pPr/>
              <a:t>26/04/2025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0A4EE06-9598-4333-A654-1C2DF2FDB6DA}" type="datetime1">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76D407-5164-4829-9F73-A8411190B74B}" type="datetime1">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C456E74-E3A3-496A-B45C-3A89B6EA63D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46DB0-35E7-4E20-9C05-C8F30D8E67FF}" type="datetime1">
              <a:rPr lang="fr-FR" smtClean="0"/>
              <a:pPr/>
              <a:t>26/04/2025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56E74-E3A3-496A-B45C-3A89B6EA63D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fr-FR" sz="1800" b="1" dirty="0"/>
              <a:t>Dr </a:t>
            </a:r>
            <a:r>
              <a:rPr lang="fr-FR" sz="1800" b="1"/>
              <a:t>BENABID Riadhi: </a:t>
            </a:r>
            <a:r>
              <a:rPr lang="fr-FR" sz="1800" b="1" dirty="0"/>
              <a:t>Médecin </a:t>
            </a:r>
            <a:r>
              <a:rPr lang="fr-FR" sz="1800" b="1"/>
              <a:t>du Travail </a:t>
            </a:r>
            <a:br>
              <a:rPr lang="fr-FR" sz="1800" b="1" dirty="0"/>
            </a:br>
            <a:br>
              <a:rPr lang="fr-FR" sz="1800" b="1" dirty="0"/>
            </a:br>
            <a:br>
              <a:rPr lang="fr-FR" sz="1800" b="1" dirty="0"/>
            </a:br>
            <a:br>
              <a:rPr lang="fr-FR" sz="1800" b="1" dirty="0"/>
            </a:br>
            <a:br>
              <a:rPr lang="fr-FR" sz="1800" b="1" dirty="0"/>
            </a:br>
            <a:r>
              <a:rPr lang="fr-FR" sz="3600" b="1" dirty="0">
                <a:solidFill>
                  <a:schemeClr val="tx2"/>
                </a:solidFill>
              </a:rPr>
              <a:t>Rencontre des acteurs de la  prise en charge des</a:t>
            </a:r>
            <a:br>
              <a:rPr lang="fr-FR" sz="3600" b="1" dirty="0">
                <a:solidFill>
                  <a:schemeClr val="tx2"/>
                </a:solidFill>
              </a:rPr>
            </a:br>
            <a:r>
              <a:rPr lang="fr-FR" sz="3600" b="1" dirty="0">
                <a:solidFill>
                  <a:schemeClr val="tx2"/>
                </a:solidFill>
              </a:rPr>
              <a:t> Maladies respiratoires professionnelles</a:t>
            </a:r>
            <a:br>
              <a:rPr lang="fr-FR" sz="3200" b="1" dirty="0"/>
            </a:br>
            <a:r>
              <a:rPr lang="fr-FR" sz="3200" b="1" dirty="0"/>
              <a:t> </a:t>
            </a:r>
            <a:r>
              <a:rPr lang="fr-FR" sz="2700" b="1" dirty="0"/>
              <a:t>Hôtel Radisson </a:t>
            </a:r>
            <a:r>
              <a:rPr lang="fr-FR" sz="2700" b="1" dirty="0" err="1"/>
              <a:t>Blu</a:t>
            </a:r>
            <a:r>
              <a:rPr lang="fr-FR" sz="2700" b="1" dirty="0"/>
              <a:t> Nice les 25 et 26 avril 2025 </a:t>
            </a:r>
            <a:br>
              <a:rPr lang="fr-FR" sz="2700" b="1" dirty="0"/>
            </a:br>
            <a:br>
              <a:rPr lang="fr-FR" b="1" dirty="0"/>
            </a:br>
            <a:br>
              <a:rPr lang="fr-FR" b="1" dirty="0"/>
            </a:br>
            <a:br>
              <a:rPr lang="fr-FR" b="1" dirty="0"/>
            </a:br>
            <a:br>
              <a:rPr lang="fr-FR" b="1" dirty="0"/>
            </a:br>
            <a:endParaRPr lang="fr-FR" b="1" dirty="0"/>
          </a:p>
        </p:txBody>
      </p:sp>
      <p:pic>
        <p:nvPicPr>
          <p:cNvPr id="1026" name="Picture 2" descr="C:\Users\Boubaya\Desktop\logo association.jpg"/>
          <p:cNvPicPr>
            <a:picLocks noChangeAspect="1" noChangeArrowheads="1"/>
          </p:cNvPicPr>
          <p:nvPr/>
        </p:nvPicPr>
        <p:blipFill>
          <a:blip r:embed="rId2" cstate="print"/>
          <a:srcRect/>
          <a:stretch>
            <a:fillRect/>
          </a:stretch>
        </p:blipFill>
        <p:spPr bwMode="auto">
          <a:xfrm>
            <a:off x="0" y="0"/>
            <a:ext cx="1728192" cy="1691680"/>
          </a:xfrm>
          <a:prstGeom prst="ellipse">
            <a:avLst/>
          </a:prstGeom>
          <a:ln>
            <a:noFill/>
          </a:ln>
          <a:effectLst>
            <a:softEdge rad="112500"/>
          </a:effectLst>
        </p:spPr>
      </p:pic>
      <p:pic>
        <p:nvPicPr>
          <p:cNvPr id="2051" name="Picture 3"/>
          <p:cNvPicPr>
            <a:picLocks noChangeAspect="1" noChangeArrowheads="1"/>
          </p:cNvPicPr>
          <p:nvPr/>
        </p:nvPicPr>
        <p:blipFill>
          <a:blip r:embed="rId3" cstate="print"/>
          <a:srcRect/>
          <a:stretch>
            <a:fillRect/>
          </a:stretch>
        </p:blipFill>
        <p:spPr bwMode="auto">
          <a:xfrm>
            <a:off x="0" y="3212976"/>
            <a:ext cx="9144000" cy="3645024"/>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idx="1"/>
            <p:extLst>
              <p:ext uri="{D42A27DB-BD31-4B8C-83A1-F6EECF244321}">
                <p14:modId xmlns:p14="http://schemas.microsoft.com/office/powerpoint/2010/main" val="8350650"/>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buNone/>
            </a:pPr>
            <a:r>
              <a:rPr lang="fr-FR" b="1" dirty="0">
                <a:solidFill>
                  <a:srgbClr val="003300"/>
                </a:solidFill>
              </a:rPr>
              <a:t> </a:t>
            </a:r>
          </a:p>
          <a:p>
            <a:pPr>
              <a:buNone/>
            </a:pPr>
            <a:r>
              <a:rPr lang="fr-FR" sz="2800" b="1" dirty="0">
                <a:solidFill>
                  <a:srgbClr val="006699"/>
                </a:solidFill>
              </a:rPr>
              <a:t>V) Adresser votre patient au médecin de travail </a:t>
            </a:r>
          </a:p>
          <a:p>
            <a:pPr>
              <a:buNone/>
            </a:pPr>
            <a:r>
              <a:rPr lang="fr-FR" sz="2100" b="1" u="sng" dirty="0">
                <a:solidFill>
                  <a:srgbClr val="006699"/>
                </a:solidFill>
              </a:rPr>
              <a:t>Patient en âge de travailler ayant un contrat de travail ou Statut</a:t>
            </a:r>
          </a:p>
          <a:p>
            <a:pPr>
              <a:buNone/>
            </a:pPr>
            <a:endParaRPr lang="fr-FR" sz="2800" b="1" dirty="0">
              <a:solidFill>
                <a:srgbClr val="006699"/>
              </a:solidFill>
            </a:endParaRPr>
          </a:p>
          <a:p>
            <a:pPr>
              <a:buNone/>
            </a:pPr>
            <a:r>
              <a:rPr lang="fr-FR" sz="2000" b="1" dirty="0">
                <a:solidFill>
                  <a:srgbClr val="006699"/>
                </a:solidFill>
              </a:rPr>
              <a:t>Missions du médecin du travail? </a:t>
            </a:r>
          </a:p>
          <a:p>
            <a:pPr>
              <a:buFont typeface="Wingdings" panose="05000000000000000000" pitchFamily="2" charset="2"/>
              <a:buChar char="q"/>
            </a:pPr>
            <a:r>
              <a:rPr lang="fr-FR" sz="2000" b="1" dirty="0">
                <a:solidFill>
                  <a:srgbClr val="000000"/>
                </a:solidFill>
                <a:latin typeface="sans_serif_webfont"/>
              </a:rPr>
              <a:t>Le rôle du médecin du travail consiste à éviter toute altération de la santé des travailleurs du fait de leur travail, notamment en surveillant leurs conditions d’hygiène au travail, les risques de contagion et leur état de santé, ainsi que tout risque manifeste d’atteinte à la sécurité des tiers évoluant dans l’environnement immédiat de travail (article L. 4622-3 du Code du travail).</a:t>
            </a:r>
          </a:p>
          <a:p>
            <a:pPr lvl="1">
              <a:buFont typeface="Wingdings" panose="05000000000000000000" pitchFamily="2" charset="2"/>
              <a:buChar char="q"/>
            </a:pPr>
            <a:r>
              <a:rPr lang="fr-FR" sz="1600" b="1" i="0" dirty="0">
                <a:solidFill>
                  <a:srgbClr val="000000"/>
                </a:solidFill>
                <a:effectLst/>
                <a:latin typeface="sans_serif_webfont"/>
              </a:rPr>
              <a:t>acteur central de la prévention des risques professionnels,</a:t>
            </a:r>
          </a:p>
          <a:p>
            <a:pPr lvl="1">
              <a:buFont typeface="Wingdings" panose="05000000000000000000" pitchFamily="2" charset="2"/>
              <a:buChar char="q"/>
            </a:pPr>
            <a:r>
              <a:rPr lang="fr-FR" sz="1600" b="1" dirty="0">
                <a:solidFill>
                  <a:srgbClr val="000000"/>
                </a:solidFill>
                <a:latin typeface="sans_serif_webfont"/>
              </a:rPr>
              <a:t>s</a:t>
            </a:r>
            <a:r>
              <a:rPr lang="fr-FR" sz="1600" b="1" i="0" dirty="0">
                <a:solidFill>
                  <a:srgbClr val="000000"/>
                </a:solidFill>
                <a:effectLst/>
                <a:latin typeface="sans_serif_webfont"/>
              </a:rPr>
              <a:t>oumis au secret médical, </a:t>
            </a:r>
          </a:p>
          <a:p>
            <a:pPr lvl="1">
              <a:buFont typeface="Wingdings" panose="05000000000000000000" pitchFamily="2" charset="2"/>
              <a:buChar char="q"/>
            </a:pPr>
            <a:endParaRPr lang="fr-FR" sz="1600" b="1" i="0" dirty="0">
              <a:solidFill>
                <a:srgbClr val="000000"/>
              </a:solidFill>
              <a:effectLst/>
              <a:latin typeface="sans_serif_webfont"/>
            </a:endParaRPr>
          </a:p>
          <a:p>
            <a:pPr>
              <a:buFont typeface="Wingdings" panose="05000000000000000000" pitchFamily="2" charset="2"/>
              <a:buChar char="q"/>
            </a:pPr>
            <a:r>
              <a:rPr lang="fr-FR" sz="2000" b="1" i="0" dirty="0">
                <a:solidFill>
                  <a:srgbClr val="000000"/>
                </a:solidFill>
                <a:effectLst/>
                <a:latin typeface="sans_serif_webfont"/>
              </a:rPr>
              <a:t>veille sur la santé des travailleurs (visites règlementaires: de l’embauche jusqu’à la cession de l’activité)</a:t>
            </a:r>
          </a:p>
          <a:p>
            <a:pPr>
              <a:buFont typeface="Wingdings" panose="05000000000000000000" pitchFamily="2" charset="2"/>
              <a:buChar char="q"/>
            </a:pPr>
            <a:r>
              <a:rPr lang="fr-FR" sz="2000" b="1" dirty="0">
                <a:solidFill>
                  <a:srgbClr val="000000"/>
                </a:solidFill>
                <a:latin typeface="sans_serif_webfont"/>
              </a:rPr>
              <a:t>conseille l’employeur sur l’ensemble des problématiques liées aux conditions de travail.</a:t>
            </a:r>
          </a:p>
          <a:p>
            <a:pPr fontAlgn="base">
              <a:spcAft>
                <a:spcPts val="750"/>
              </a:spcAft>
              <a:buFont typeface="Wingdings" panose="05000000000000000000" pitchFamily="2" charset="2"/>
              <a:buChar char="q"/>
            </a:pPr>
            <a:r>
              <a:rPr lang="fr-FR" sz="2000" b="1" dirty="0">
                <a:solidFill>
                  <a:srgbClr val="000000"/>
                </a:solidFill>
                <a:latin typeface="sans_serif_webfont"/>
              </a:rPr>
              <a:t>assure ces missions, d’une part, en réalisant des examens médicaux et, d’autre part, en menant des actions sur le milieu de travail. Ces actions sur le lieu de travail comprennent notamment :</a:t>
            </a:r>
          </a:p>
          <a:p>
            <a:pPr lvl="1" fontAlgn="t">
              <a:spcBef>
                <a:spcPts val="300"/>
              </a:spcBef>
              <a:spcAft>
                <a:spcPts val="300"/>
              </a:spcAft>
              <a:buFont typeface="Arial" panose="020B0604020202020204" pitchFamily="34" charset="0"/>
              <a:buChar char="•"/>
            </a:pPr>
            <a:r>
              <a:rPr lang="fr-FR" sz="900" dirty="0">
                <a:solidFill>
                  <a:srgbClr val="000000"/>
                </a:solidFill>
                <a:latin typeface="inherit"/>
              </a:rPr>
              <a:t>la visite des lieux de travail ;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l’amélioration des conditions de vie et de travail dans l’entreprise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l’adaptation des postes, des techniques et des rythmes de travail à la santé physique et mentale, notamment en vue de préserver le maintien dans l’emploi des salariés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la protection des travailleurs contre l’ensemble des nuisances, notamment contre les risques d’accidents du travail ou d’exposition à des agents chimiques dangereux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l’amélioration de l’hygiène générale de l’établissement et l’hygiène dans les services de restauration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la prévention et l’éducation sanitaires dans le cadre de l’établissement en rapport avec l’activité professionnelle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la construction ou les aménagements nouveaux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les modifications apportées aux équipements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la mise en place ou la modification de l’organisation du travail de nuit ;</a:t>
            </a:r>
          </a:p>
          <a:p>
            <a:pPr lvl="1" fontAlgn="t">
              <a:spcBef>
                <a:spcPts val="300"/>
              </a:spcBef>
              <a:spcAft>
                <a:spcPts val="300"/>
              </a:spcAft>
              <a:buFont typeface="Arial" panose="020B0604020202020204" pitchFamily="34" charset="0"/>
              <a:buChar char="•"/>
            </a:pPr>
            <a:r>
              <a:rPr lang="fr-FR" sz="900" b="0" i="0" dirty="0">
                <a:solidFill>
                  <a:srgbClr val="000000"/>
                </a:solidFill>
                <a:effectLst/>
                <a:latin typeface="inherit"/>
              </a:rPr>
              <a:t> l’accompagnement en cas de réorganisation importante de l’entreprise.</a:t>
            </a:r>
          </a:p>
          <a:p>
            <a:pPr algn="l" fontAlgn="base">
              <a:spcBef>
                <a:spcPts val="375"/>
              </a:spcBef>
              <a:spcAft>
                <a:spcPts val="375"/>
              </a:spcAft>
              <a:buFont typeface="Arial" panose="020B0604020202020204" pitchFamily="34" charset="0"/>
              <a:buChar char="•"/>
            </a:pPr>
            <a:endParaRPr lang="fr-FR" sz="1200" b="0" i="0" dirty="0">
              <a:solidFill>
                <a:srgbClr val="5E5E5E"/>
              </a:solidFill>
              <a:effectLst/>
              <a:latin typeface="open sans" panose="020B0606030504020204" pitchFamily="34" charset="0"/>
            </a:endParaRPr>
          </a:p>
          <a:p>
            <a:pPr>
              <a:buFont typeface="Wingdings" pitchFamily="2" charset="2"/>
              <a:buChar char="Ø"/>
            </a:pPr>
            <a:endParaRPr lang="fr-FR" sz="1200" b="0" i="0" dirty="0">
              <a:solidFill>
                <a:srgbClr val="5E5E5E"/>
              </a:solidFill>
              <a:effectLst/>
              <a:latin typeface="open sans" panose="020B0606030504020204" pitchFamily="34" charset="0"/>
            </a:endParaRPr>
          </a:p>
          <a:p>
            <a:pPr marL="0" indent="0">
              <a:buNone/>
            </a:pPr>
            <a:endParaRPr lang="fr-FR" sz="2800" dirty="0"/>
          </a:p>
          <a:p>
            <a:pPr>
              <a:buNone/>
            </a:pPr>
            <a:endParaRPr lang="fr-FR" sz="2800" dirty="0"/>
          </a:p>
          <a:p>
            <a:pPr>
              <a:buNone/>
            </a:pPr>
            <a:endParaRPr lang="fr-FR" sz="2800" b="1" dirty="0">
              <a:solidFill>
                <a:srgbClr val="006699"/>
              </a:solidFill>
            </a:endParaRPr>
          </a:p>
          <a:p>
            <a:pPr>
              <a:buNone/>
            </a:pPr>
            <a:endParaRPr lang="fr-FR" sz="2800" dirty="0">
              <a:solidFill>
                <a:srgbClr val="006699"/>
              </a:solidFill>
            </a:endParaRPr>
          </a:p>
        </p:txBody>
      </p:sp>
      <p:sp>
        <p:nvSpPr>
          <p:cNvPr id="4" name="ZoneTexte 3">
            <a:extLst>
              <a:ext uri="{FF2B5EF4-FFF2-40B4-BE49-F238E27FC236}">
                <a16:creationId xmlns:a16="http://schemas.microsoft.com/office/drawing/2014/main" id="{37F49391-609C-446A-D689-CFBDD0EEA1DD}"/>
              </a:ext>
            </a:extLst>
          </p:cNvPr>
          <p:cNvSpPr txBox="1"/>
          <p:nvPr/>
        </p:nvSpPr>
        <p:spPr>
          <a:xfrm>
            <a:off x="6948264" y="6165304"/>
            <a:ext cx="2304256" cy="369332"/>
          </a:xfrm>
          <a:prstGeom prst="rect">
            <a:avLst/>
          </a:prstGeom>
          <a:noFill/>
        </p:spPr>
        <p:txBody>
          <a:bodyPr wrap="square" rtlCol="0">
            <a:spAutoFit/>
          </a:bodyPr>
          <a:lstStyle/>
          <a:p>
            <a:r>
              <a:rPr lang="fr-FR" b="1" dirty="0"/>
              <a:t>Conseils/Avis motivé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lstStyle/>
          <a:p>
            <a:pPr>
              <a:buNone/>
            </a:pPr>
            <a:endParaRPr lang="fr-FR" b="1" dirty="0">
              <a:solidFill>
                <a:srgbClr val="006699"/>
              </a:solidFill>
            </a:endParaRPr>
          </a:p>
          <a:p>
            <a:pPr>
              <a:buNone/>
            </a:pPr>
            <a:r>
              <a:rPr lang="fr-FR" sz="2400" b="1" dirty="0">
                <a:solidFill>
                  <a:srgbClr val="006699"/>
                </a:solidFill>
              </a:rPr>
              <a:t>Centre de consultation en maladies (pathologies) professionnelles</a:t>
            </a:r>
          </a:p>
          <a:p>
            <a:pPr>
              <a:buNone/>
            </a:pPr>
            <a:r>
              <a:rPr lang="fr-FR" sz="2400" b="1" dirty="0">
                <a:solidFill>
                  <a:srgbClr val="006699"/>
                </a:solidFill>
              </a:rPr>
              <a:t>CCPP au CHU de proximité</a:t>
            </a:r>
          </a:p>
          <a:p>
            <a:pPr>
              <a:buNone/>
            </a:pPr>
            <a:endParaRPr lang="fr-FR" b="1" dirty="0">
              <a:solidFill>
                <a:srgbClr val="006699"/>
              </a:solidFill>
            </a:endParaRPr>
          </a:p>
          <a:p>
            <a:pPr>
              <a:buFont typeface="Wingdings" pitchFamily="2" charset="2"/>
              <a:buChar char="Ø"/>
            </a:pPr>
            <a:r>
              <a:rPr lang="fr-FR" sz="2000" dirty="0"/>
              <a:t>Expertise médico-professionnelle.</a:t>
            </a:r>
          </a:p>
          <a:p>
            <a:pPr>
              <a:buFont typeface="Wingdings" pitchFamily="2" charset="2"/>
              <a:buChar char="Ø"/>
            </a:pPr>
            <a:r>
              <a:rPr lang="fr-FR" sz="2000" dirty="0"/>
              <a:t>Identification de l’étiologie: nature de l’exposition, degré d’exposition, lien de causalité entre l’exposition et la maladie professionnelle.</a:t>
            </a:r>
          </a:p>
          <a:p>
            <a:pPr>
              <a:buFont typeface="Wingdings" pitchFamily="2" charset="2"/>
              <a:buChar char="Ø"/>
            </a:pPr>
            <a:r>
              <a:rPr lang="fr-FR" sz="2000" dirty="0"/>
              <a:t>Proposition d’aide aux démarches de reconnaissance en MP (CMI/ CRRMP).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lstStyle/>
          <a:p>
            <a:pPr>
              <a:buNone/>
            </a:pPr>
            <a:r>
              <a:rPr lang="fr-FR" sz="2800" b="1" dirty="0">
                <a:solidFill>
                  <a:srgbClr val="006699"/>
                </a:solidFill>
              </a:rPr>
              <a:t> </a:t>
            </a:r>
          </a:p>
          <a:p>
            <a:pPr>
              <a:buNone/>
            </a:pPr>
            <a:r>
              <a:rPr lang="fr-FR" sz="2800" b="1" dirty="0">
                <a:solidFill>
                  <a:srgbClr val="006699"/>
                </a:solidFill>
              </a:rPr>
              <a:t>VI) Comment déclarer une maladie professionnelle?</a:t>
            </a:r>
          </a:p>
          <a:p>
            <a:pPr>
              <a:buNone/>
            </a:pPr>
            <a:endParaRPr lang="fr-FR" sz="2000" b="1" dirty="0">
              <a:solidFill>
                <a:srgbClr val="006699"/>
              </a:solidFill>
            </a:endParaRPr>
          </a:p>
          <a:p>
            <a:pPr>
              <a:buFont typeface="Wingdings" pitchFamily="2" charset="2"/>
              <a:buChar char="Ø"/>
            </a:pPr>
            <a:endParaRPr lang="fr-FR" sz="2400" dirty="0"/>
          </a:p>
          <a:p>
            <a:pPr>
              <a:buNone/>
            </a:pPr>
            <a:endParaRPr lang="fr-FR" sz="2400" dirty="0"/>
          </a:p>
        </p:txBody>
      </p:sp>
      <p:graphicFrame>
        <p:nvGraphicFramePr>
          <p:cNvPr id="8" name="Diagramme 7"/>
          <p:cNvGraphicFramePr/>
          <p:nvPr>
            <p:extLst>
              <p:ext uri="{D42A27DB-BD31-4B8C-83A1-F6EECF244321}">
                <p14:modId xmlns:p14="http://schemas.microsoft.com/office/powerpoint/2010/main" val="3440998049"/>
              </p:ext>
            </p:extLst>
          </p:nvPr>
        </p:nvGraphicFramePr>
        <p:xfrm>
          <a:off x="0" y="1052736"/>
          <a:ext cx="9144000" cy="5805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640858618"/>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lowchart: Document 2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73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A7339217-70A0-50F5-712B-05D8C0337613}"/>
              </a:ext>
            </a:extLst>
          </p:cNvPr>
          <p:cNvSpPr txBox="1"/>
          <p:nvPr/>
        </p:nvSpPr>
        <p:spPr>
          <a:xfrm>
            <a:off x="395536" y="-387424"/>
            <a:ext cx="2743067" cy="237114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700" b="1" kern="1200" dirty="0">
                <a:solidFill>
                  <a:srgbClr val="FFFFFF"/>
                </a:solidFill>
                <a:latin typeface="+mj-lt"/>
                <a:ea typeface="+mj-ea"/>
                <a:cs typeface="+mj-cs"/>
              </a:rPr>
              <a:t>Example de Tableau de MP</a:t>
            </a:r>
          </a:p>
        </p:txBody>
      </p:sp>
      <p:pic>
        <p:nvPicPr>
          <p:cNvPr id="3" name="Image 2">
            <a:extLst>
              <a:ext uri="{FF2B5EF4-FFF2-40B4-BE49-F238E27FC236}">
                <a16:creationId xmlns:a16="http://schemas.microsoft.com/office/drawing/2014/main" id="{0A99A275-099A-F184-C9E1-D193126AA345}"/>
              </a:ext>
            </a:extLst>
          </p:cNvPr>
          <p:cNvPicPr>
            <a:picLocks noChangeAspect="1"/>
          </p:cNvPicPr>
          <p:nvPr/>
        </p:nvPicPr>
        <p:blipFill>
          <a:blip r:embed="rId2"/>
          <a:stretch>
            <a:fillRect/>
          </a:stretch>
        </p:blipFill>
        <p:spPr>
          <a:xfrm>
            <a:off x="1436813" y="1268760"/>
            <a:ext cx="7704977" cy="4976701"/>
          </a:xfrm>
          <a:prstGeom prst="rect">
            <a:avLst/>
          </a:prstGeom>
        </p:spPr>
      </p:pic>
    </p:spTree>
    <p:extLst>
      <p:ext uri="{BB962C8B-B14F-4D97-AF65-F5344CB8AC3E}">
        <p14:creationId xmlns:p14="http://schemas.microsoft.com/office/powerpoint/2010/main" val="972418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buNone/>
            </a:pPr>
            <a:r>
              <a:rPr lang="fr-FR" b="1" dirty="0">
                <a:solidFill>
                  <a:srgbClr val="006699"/>
                </a:solidFill>
              </a:rPr>
              <a:t> </a:t>
            </a:r>
            <a:r>
              <a:rPr lang="fr-FR" sz="2400" b="1" dirty="0">
                <a:solidFill>
                  <a:srgbClr val="006699"/>
                </a:solidFill>
              </a:rPr>
              <a:t>VIII) Que faire s’il manque un des critères des tableaux de MP ou affection hors tableau ? </a:t>
            </a:r>
          </a:p>
          <a:p>
            <a:pPr>
              <a:buNone/>
            </a:pPr>
            <a:endParaRPr lang="fr-FR" sz="1800" dirty="0"/>
          </a:p>
          <a:p>
            <a:pPr>
              <a:buFont typeface="Wingdings" pitchFamily="2" charset="2"/>
              <a:buChar char="Ø"/>
            </a:pPr>
            <a:endParaRPr lang="fr-FR" sz="1800" dirty="0"/>
          </a:p>
          <a:p>
            <a:pPr>
              <a:buFont typeface="Wingdings" pitchFamily="2" charset="2"/>
              <a:buChar char="Ø"/>
            </a:pPr>
            <a:endParaRPr lang="fr-FR" sz="1800" dirty="0"/>
          </a:p>
          <a:p>
            <a:pPr>
              <a:buFont typeface="Wingdings" pitchFamily="2" charset="2"/>
              <a:buChar char="v"/>
            </a:pPr>
            <a:endParaRPr lang="fr-FR" sz="1800" dirty="0"/>
          </a:p>
          <a:p>
            <a:pPr>
              <a:buNone/>
            </a:pPr>
            <a:endParaRPr lang="fr-FR" sz="1800" dirty="0"/>
          </a:p>
          <a:p>
            <a:pPr>
              <a:buNone/>
            </a:pPr>
            <a:endParaRPr lang="fr-FR" sz="1800" dirty="0"/>
          </a:p>
          <a:p>
            <a:pPr>
              <a:buNone/>
            </a:pPr>
            <a:endParaRPr lang="fr-FR" sz="2400" dirty="0"/>
          </a:p>
          <a:p>
            <a:pPr>
              <a:buFont typeface="Wingdings" pitchFamily="2" charset="2"/>
              <a:buChar char="Ø"/>
            </a:pPr>
            <a:endParaRPr lang="fr-FR" sz="2400" dirty="0"/>
          </a:p>
          <a:p>
            <a:pPr>
              <a:buFont typeface="Wingdings" pitchFamily="2" charset="2"/>
              <a:buChar char="Ø"/>
            </a:pPr>
            <a:endParaRPr lang="fr-FR" sz="2400" dirty="0"/>
          </a:p>
          <a:p>
            <a:pPr>
              <a:buNone/>
            </a:pPr>
            <a:endParaRPr lang="fr-FR" sz="2400" dirty="0"/>
          </a:p>
          <a:p>
            <a:pPr>
              <a:buNone/>
            </a:pPr>
            <a:endParaRPr lang="fr-FR" sz="2400" dirty="0"/>
          </a:p>
          <a:p>
            <a:pPr>
              <a:buNone/>
            </a:pPr>
            <a:endParaRPr lang="fr-FR" b="1" dirty="0">
              <a:solidFill>
                <a:srgbClr val="006699"/>
              </a:solidFill>
            </a:endParaRPr>
          </a:p>
          <a:p>
            <a:pPr>
              <a:buNone/>
            </a:pPr>
            <a:endParaRPr lang="fr-FR" dirty="0">
              <a:solidFill>
                <a:srgbClr val="006699"/>
              </a:solidFill>
            </a:endParaRPr>
          </a:p>
        </p:txBody>
      </p:sp>
      <p:graphicFrame>
        <p:nvGraphicFramePr>
          <p:cNvPr id="6" name="Diagramme 5"/>
          <p:cNvGraphicFramePr/>
          <p:nvPr/>
        </p:nvGraphicFramePr>
        <p:xfrm>
          <a:off x="0" y="908720"/>
          <a:ext cx="91440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lstStyle/>
          <a:p>
            <a:pPr>
              <a:buNone/>
            </a:pPr>
            <a:r>
              <a:rPr lang="fr-FR" sz="2800" b="1" dirty="0">
                <a:solidFill>
                  <a:srgbClr val="006699"/>
                </a:solidFill>
              </a:rPr>
              <a:t>IX) Quels sont les différents régimes de réparation ? de quelles prestations bénéficient le patient en cas de reconnaissance en MP?</a:t>
            </a:r>
          </a:p>
          <a:p>
            <a:pPr>
              <a:buNone/>
            </a:pPr>
            <a:endParaRPr lang="fr-FR" sz="2400" dirty="0"/>
          </a:p>
          <a:p>
            <a:pPr>
              <a:buFont typeface="Wingdings" pitchFamily="2" charset="2"/>
              <a:buChar char="Ø"/>
            </a:pPr>
            <a:r>
              <a:rPr lang="fr-FR" sz="2400" dirty="0"/>
              <a:t>Les différents régimes:</a:t>
            </a:r>
          </a:p>
          <a:p>
            <a:pPr>
              <a:buFont typeface="Wingdings" pitchFamily="2" charset="2"/>
              <a:buChar char="v"/>
            </a:pPr>
            <a:r>
              <a:rPr lang="fr-FR" sz="2400" dirty="0"/>
              <a:t>Régime général de la sécurité sociale</a:t>
            </a:r>
          </a:p>
          <a:p>
            <a:pPr>
              <a:buFont typeface="Wingdings" pitchFamily="2" charset="2"/>
              <a:buChar char="v"/>
            </a:pPr>
            <a:r>
              <a:rPr lang="fr-FR" sz="2400" dirty="0"/>
              <a:t>Régime agricole</a:t>
            </a:r>
          </a:p>
          <a:p>
            <a:pPr>
              <a:buFont typeface="Wingdings" pitchFamily="2" charset="2"/>
              <a:buChar char="v"/>
            </a:pPr>
            <a:r>
              <a:rPr lang="fr-FR" sz="2400" dirty="0"/>
              <a:t>Régime des fonctionnaires </a:t>
            </a:r>
          </a:p>
          <a:p>
            <a:pPr>
              <a:buFont typeface="Wingdings" pitchFamily="2" charset="2"/>
              <a:buChar char="v"/>
            </a:pPr>
            <a:r>
              <a:rPr lang="fr-FR" sz="2400" dirty="0"/>
              <a:t>Régime spécifique ( SNCF, militaire,…)</a:t>
            </a:r>
          </a:p>
          <a:p>
            <a:pPr>
              <a:buFont typeface="Wingdings" pitchFamily="2" charset="2"/>
              <a:buChar char="v"/>
            </a:pPr>
            <a:endParaRPr lang="fr-FR" sz="2400" dirty="0"/>
          </a:p>
          <a:p>
            <a:pPr>
              <a:buFont typeface="Wingdings" pitchFamily="2" charset="2"/>
              <a:buChar char="Ø"/>
            </a:pPr>
            <a:endParaRPr lang="fr-FR" sz="2400" dirty="0"/>
          </a:p>
          <a:p>
            <a:pPr>
              <a:buNone/>
            </a:pP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47500" lnSpcReduction="20000"/>
          </a:bodyPr>
          <a:lstStyle/>
          <a:p>
            <a:pPr>
              <a:buNone/>
            </a:pPr>
            <a:r>
              <a:rPr lang="fr-FR" sz="5900" b="1" dirty="0">
                <a:solidFill>
                  <a:srgbClr val="006699"/>
                </a:solidFill>
              </a:rPr>
              <a:t>Prestations dès la déclaration en MP</a:t>
            </a:r>
          </a:p>
          <a:p>
            <a:pPr>
              <a:buNone/>
            </a:pPr>
            <a:endParaRPr lang="fr-FR" dirty="0"/>
          </a:p>
          <a:p>
            <a:pPr>
              <a:buNone/>
            </a:pPr>
            <a:endParaRPr lang="fr-FR" sz="2900" dirty="0"/>
          </a:p>
          <a:p>
            <a:pPr>
              <a:buFont typeface="Wingdings" pitchFamily="2" charset="2"/>
              <a:buChar char="v"/>
            </a:pPr>
            <a:r>
              <a:rPr lang="fr-FR" sz="2900" b="1" dirty="0">
                <a:solidFill>
                  <a:srgbClr val="006699"/>
                </a:solidFill>
              </a:rPr>
              <a:t>Prestations en nature</a:t>
            </a:r>
          </a:p>
          <a:p>
            <a:pPr>
              <a:buFont typeface="Wingdings" pitchFamily="2" charset="2"/>
              <a:buChar char="§"/>
            </a:pPr>
            <a:r>
              <a:rPr lang="fr-FR" sz="2900" dirty="0"/>
              <a:t>soins et médicaments gratuits</a:t>
            </a:r>
          </a:p>
          <a:p>
            <a:pPr>
              <a:buFont typeface="Wingdings" pitchFamily="2" charset="2"/>
              <a:buChar char="§"/>
            </a:pPr>
            <a:r>
              <a:rPr lang="fr-FR" sz="2900" dirty="0"/>
              <a:t>prise en charge de la rééducation fonctionnelle si besoin</a:t>
            </a:r>
          </a:p>
          <a:p>
            <a:pPr>
              <a:buNone/>
            </a:pPr>
            <a:endParaRPr lang="fr-FR" sz="2900" dirty="0"/>
          </a:p>
          <a:p>
            <a:pPr>
              <a:buNone/>
            </a:pPr>
            <a:endParaRPr lang="fr-FR" sz="2900" dirty="0">
              <a:solidFill>
                <a:srgbClr val="006699"/>
              </a:solidFill>
            </a:endParaRPr>
          </a:p>
          <a:p>
            <a:pPr>
              <a:buFont typeface="Wingdings" pitchFamily="2" charset="2"/>
              <a:buChar char="v"/>
            </a:pPr>
            <a:r>
              <a:rPr lang="fr-FR" sz="2900" b="1" dirty="0">
                <a:solidFill>
                  <a:srgbClr val="006699"/>
                </a:solidFill>
              </a:rPr>
              <a:t>  Prestations en espèces:</a:t>
            </a:r>
          </a:p>
          <a:p>
            <a:pPr>
              <a:buNone/>
            </a:pPr>
            <a:endParaRPr lang="fr-FR" sz="2900" dirty="0"/>
          </a:p>
          <a:p>
            <a:pPr>
              <a:buFont typeface="Wingdings" pitchFamily="2" charset="2"/>
              <a:buChar char="§"/>
            </a:pPr>
            <a:r>
              <a:rPr lang="fr-FR" sz="2900" dirty="0"/>
              <a:t> indemnités journalières pendant la durée de l’arrêt de travail jusqu’à guérison ou consolidation, dès le 1 er jour d’arrêt</a:t>
            </a:r>
          </a:p>
          <a:p>
            <a:pPr>
              <a:buNone/>
            </a:pPr>
            <a:r>
              <a:rPr lang="fr-FR" sz="2900" dirty="0"/>
              <a:t> – J1 est pris en charge par l’employeur</a:t>
            </a:r>
          </a:p>
          <a:p>
            <a:pPr>
              <a:buNone/>
            </a:pPr>
            <a:endParaRPr lang="fr-FR" sz="2900" dirty="0"/>
          </a:p>
          <a:p>
            <a:pPr>
              <a:buNone/>
            </a:pPr>
            <a:r>
              <a:rPr lang="fr-FR" sz="2900" dirty="0"/>
              <a:t> – J2 -J28 : 60% du salaire (plafonné) </a:t>
            </a:r>
          </a:p>
          <a:p>
            <a:pPr>
              <a:buNone/>
            </a:pPr>
            <a:r>
              <a:rPr lang="fr-FR" sz="2900" dirty="0"/>
              <a:t>– J29 - JX : 80% du salaire (plafonné) </a:t>
            </a:r>
          </a:p>
          <a:p>
            <a:pPr>
              <a:buNone/>
            </a:pPr>
            <a:endParaRPr lang="fr-FR" sz="2900" dirty="0"/>
          </a:p>
          <a:p>
            <a:pPr>
              <a:buFont typeface="Wingdings" pitchFamily="2" charset="2"/>
              <a:buChar char="§"/>
            </a:pPr>
            <a:r>
              <a:rPr lang="fr-FR" sz="2900" dirty="0"/>
              <a:t> Si séquelles, il y aura « consolidation » , avec capital (si taux d’IPP &lt;10%) ou rente si le taux d’IP est au moins de 10%</a:t>
            </a:r>
          </a:p>
          <a:p>
            <a:pPr>
              <a:buNone/>
            </a:pPr>
            <a:r>
              <a:rPr lang="fr-FR" sz="2900" dirty="0"/>
              <a:t>Prestations en nature et en espèces= à la charge de la branche AT/MP de la sécurité sociale (et non de la branche Assurance maladie)</a:t>
            </a:r>
          </a:p>
          <a:p>
            <a:pPr>
              <a:buNone/>
            </a:pPr>
            <a:endParaRPr lang="fr-FR" sz="2900" dirty="0"/>
          </a:p>
          <a:p>
            <a:pPr>
              <a:buFont typeface="Wingdings" pitchFamily="2" charset="2"/>
              <a:buChar char="§"/>
            </a:pPr>
            <a:r>
              <a:rPr lang="fr-FR" sz="2900" dirty="0"/>
              <a:t>Protection de l’emploi:</a:t>
            </a:r>
          </a:p>
          <a:p>
            <a:r>
              <a:rPr lang="fr-FR" sz="2900" dirty="0"/>
              <a:t>  Le contrat de travail est suspendu pendant l’arrêt de travail</a:t>
            </a:r>
          </a:p>
          <a:p>
            <a:r>
              <a:rPr lang="fr-FR" sz="2900" dirty="0"/>
              <a:t>  DISPOSITIONS EN CAS DE LICENCIEMENT SI INAPTITUDE</a:t>
            </a:r>
          </a:p>
          <a:p>
            <a:pPr>
              <a:buNone/>
            </a:pPr>
            <a:r>
              <a:rPr lang="fr-FR" sz="2900" dirty="0"/>
              <a:t> - Indemnités de licenciement doublées par rapport à un licenciement pour maladie «ordinaire»</a:t>
            </a:r>
          </a:p>
          <a:p>
            <a:pPr>
              <a:buNone/>
            </a:pPr>
            <a:r>
              <a:rPr lang="fr-FR" sz="2900" dirty="0"/>
              <a:t> - Circuit accéléré de reclassement auprès de la MDPH (Maison Départementale des Personnes Handicapées).</a:t>
            </a:r>
          </a:p>
          <a:p>
            <a:pPr>
              <a:buNone/>
            </a:pPr>
            <a:r>
              <a:rPr lang="fr-FR" sz="2900" dirty="0"/>
              <a:t> Reconnaissance RQTH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B506DA0-97EB-42C9-501F-F48676E44F19}"/>
              </a:ext>
            </a:extLst>
          </p:cNvPr>
          <p:cNvSpPr>
            <a:spLocks noGrp="1"/>
          </p:cNvSpPr>
          <p:nvPr>
            <p:ph type="title"/>
          </p:nvPr>
        </p:nvSpPr>
        <p:spPr>
          <a:xfrm>
            <a:off x="4942996" y="4267832"/>
            <a:ext cx="3604497" cy="1297115"/>
          </a:xfrm>
        </p:spPr>
        <p:txBody>
          <a:bodyPr vert="horz" lIns="91440" tIns="45720" rIns="91440" bIns="45720" rtlCol="0" anchor="t">
            <a:normAutofit/>
          </a:bodyPr>
          <a:lstStyle/>
          <a:p>
            <a:pPr>
              <a:lnSpc>
                <a:spcPct val="90000"/>
              </a:lnSpc>
            </a:pPr>
            <a:r>
              <a:rPr lang="en-US" sz="1800" kern="1200" dirty="0">
                <a:solidFill>
                  <a:schemeClr val="tx2"/>
                </a:solidFill>
                <a:latin typeface="+mj-lt"/>
                <a:ea typeface="+mj-ea"/>
                <a:cs typeface="+mj-cs"/>
              </a:rPr>
              <a:t>Merci pour </a:t>
            </a:r>
            <a:r>
              <a:rPr lang="en-US" sz="1800" kern="1200" dirty="0" err="1">
                <a:solidFill>
                  <a:schemeClr val="tx2"/>
                </a:solidFill>
                <a:latin typeface="+mj-lt"/>
                <a:ea typeface="+mj-ea"/>
                <a:cs typeface="+mj-cs"/>
              </a:rPr>
              <a:t>votre</a:t>
            </a:r>
            <a:r>
              <a:rPr lang="en-US" sz="1800" kern="1200" dirty="0">
                <a:solidFill>
                  <a:schemeClr val="tx2"/>
                </a:solidFill>
                <a:latin typeface="+mj-lt"/>
                <a:ea typeface="+mj-ea"/>
                <a:cs typeface="+mj-cs"/>
              </a:rPr>
              <a:t> attention</a:t>
            </a:r>
          </a:p>
        </p:txBody>
      </p:sp>
      <p:pic>
        <p:nvPicPr>
          <p:cNvPr id="6" name="Graphic 5" descr="Smiling Face with No Fill">
            <a:extLst>
              <a:ext uri="{FF2B5EF4-FFF2-40B4-BE49-F238E27FC236}">
                <a16:creationId xmlns:a16="http://schemas.microsoft.com/office/drawing/2014/main" id="{CE57B85F-DBD9-6E43-E045-C987DFEFF2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2" y="23330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21"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2560104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564</TotalTime>
  <Words>932</Words>
  <Application>Microsoft Office PowerPoint</Application>
  <PresentationFormat>Affichage à l'écran (4:3)</PresentationFormat>
  <Paragraphs>124</Paragraphs>
  <Slides>11</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11</vt:i4>
      </vt:variant>
    </vt:vector>
  </HeadingPairs>
  <TitlesOfParts>
    <vt:vector size="18" baseType="lpstr">
      <vt:lpstr>Arial</vt:lpstr>
      <vt:lpstr>Calibri</vt:lpstr>
      <vt:lpstr>inherit</vt:lpstr>
      <vt:lpstr>open sans</vt:lpstr>
      <vt:lpstr>sans_serif_webfont</vt:lpstr>
      <vt:lpstr>Wingdings</vt:lpstr>
      <vt:lpstr>Thème Office</vt:lpstr>
      <vt:lpstr>Dr BENABID Riadhi: Médecin du Travail      Rencontre des acteurs de la  prise en charge des  Maladies respiratoires professionnelles  Hôtel Radisson Blu Nice les 25 et 26 avril 2025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Boubaya</dc:creator>
  <cp:lastModifiedBy>Benabid, Riadhi (DP SQ MT) - AF</cp:lastModifiedBy>
  <cp:revision>224</cp:revision>
  <dcterms:created xsi:type="dcterms:W3CDTF">2024-09-06T12:56:31Z</dcterms:created>
  <dcterms:modified xsi:type="dcterms:W3CDTF">2025-04-26T06:59:12Z</dcterms:modified>
</cp:coreProperties>
</file>